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8"/>
  </p:notesMasterIdLst>
  <p:sldIdLst>
    <p:sldId id="257" r:id="rId5"/>
    <p:sldId id="303" r:id="rId6"/>
    <p:sldId id="297" r:id="rId7"/>
    <p:sldId id="288" r:id="rId8"/>
    <p:sldId id="304" r:id="rId9"/>
    <p:sldId id="289" r:id="rId10"/>
    <p:sldId id="258" r:id="rId11"/>
    <p:sldId id="259" r:id="rId12"/>
    <p:sldId id="260" r:id="rId13"/>
    <p:sldId id="302" r:id="rId14"/>
    <p:sldId id="261" r:id="rId15"/>
    <p:sldId id="262" r:id="rId16"/>
    <p:sldId id="301" r:id="rId17"/>
    <p:sldId id="263" r:id="rId18"/>
    <p:sldId id="307" r:id="rId19"/>
    <p:sldId id="314" r:id="rId20"/>
    <p:sldId id="308" r:id="rId21"/>
    <p:sldId id="309" r:id="rId22"/>
    <p:sldId id="310" r:id="rId23"/>
    <p:sldId id="311" r:id="rId24"/>
    <p:sldId id="312" r:id="rId25"/>
    <p:sldId id="317" r:id="rId26"/>
    <p:sldId id="313" r:id="rId27"/>
    <p:sldId id="291" r:id="rId28"/>
    <p:sldId id="316" r:id="rId29"/>
    <p:sldId id="265" r:id="rId30"/>
    <p:sldId id="266" r:id="rId31"/>
    <p:sldId id="270" r:id="rId32"/>
    <p:sldId id="272" r:id="rId33"/>
    <p:sldId id="274" r:id="rId34"/>
    <p:sldId id="276" r:id="rId35"/>
    <p:sldId id="280" r:id="rId36"/>
    <p:sldId id="28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0A"/>
    <a:srgbClr val="9BEC87"/>
    <a:srgbClr val="007923"/>
    <a:srgbClr val="F0C9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30"/>
    <p:restoredTop sz="94631"/>
  </p:normalViewPr>
  <p:slideViewPr>
    <p:cSldViewPr snapToGrid="0">
      <p:cViewPr varScale="1">
        <p:scale>
          <a:sx n="60" d="100"/>
          <a:sy n="60" d="100"/>
        </p:scale>
        <p:origin x="6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cy Goucher" userId="91c4d4c2-5ea8-4902-b1b6-6a06893bb14a" providerId="ADAL" clId="{DC9632A8-2532-4368-9ECF-D88662A66DFB}"/>
    <pc:docChg chg="custSel delSld modSld">
      <pc:chgData name="Nancy Goucher" userId="91c4d4c2-5ea8-4902-b1b6-6a06893bb14a" providerId="ADAL" clId="{DC9632A8-2532-4368-9ECF-D88662A66DFB}" dt="2020-06-04T15:51:45.180" v="189" actId="47"/>
      <pc:docMkLst>
        <pc:docMk/>
      </pc:docMkLst>
      <pc:sldChg chg="modSp mod">
        <pc:chgData name="Nancy Goucher" userId="91c4d4c2-5ea8-4902-b1b6-6a06893bb14a" providerId="ADAL" clId="{DC9632A8-2532-4368-9ECF-D88662A66DFB}" dt="2020-06-04T15:49:29.460" v="140" actId="20577"/>
        <pc:sldMkLst>
          <pc:docMk/>
          <pc:sldMk cId="1765317258" sldId="260"/>
        </pc:sldMkLst>
        <pc:spChg chg="mod">
          <ac:chgData name="Nancy Goucher" userId="91c4d4c2-5ea8-4902-b1b6-6a06893bb14a" providerId="ADAL" clId="{DC9632A8-2532-4368-9ECF-D88662A66DFB}" dt="2020-06-04T15:49:29.460" v="140" actId="20577"/>
          <ac:spMkLst>
            <pc:docMk/>
            <pc:sldMk cId="1765317258" sldId="260"/>
            <ac:spMk id="2" creationId="{B19DDFD4-1875-BE41-89E4-CCCE9A11AD85}"/>
          </ac:spMkLst>
        </pc:spChg>
      </pc:sldChg>
      <pc:sldChg chg="modSp mod">
        <pc:chgData name="Nancy Goucher" userId="91c4d4c2-5ea8-4902-b1b6-6a06893bb14a" providerId="ADAL" clId="{DC9632A8-2532-4368-9ECF-D88662A66DFB}" dt="2020-06-04T15:50:19.223" v="149" actId="20577"/>
        <pc:sldMkLst>
          <pc:docMk/>
          <pc:sldMk cId="4280407310" sldId="261"/>
        </pc:sldMkLst>
        <pc:spChg chg="mod">
          <ac:chgData name="Nancy Goucher" userId="91c4d4c2-5ea8-4902-b1b6-6a06893bb14a" providerId="ADAL" clId="{DC9632A8-2532-4368-9ECF-D88662A66DFB}" dt="2020-06-04T15:50:19.223" v="149" actId="20577"/>
          <ac:spMkLst>
            <pc:docMk/>
            <pc:sldMk cId="4280407310" sldId="261"/>
            <ac:spMk id="2" creationId="{B19DDFD4-1875-BE41-89E4-CCCE9A11AD85}"/>
          </ac:spMkLst>
        </pc:spChg>
      </pc:sldChg>
      <pc:sldChg chg="delSp mod">
        <pc:chgData name="Nancy Goucher" userId="91c4d4c2-5ea8-4902-b1b6-6a06893bb14a" providerId="ADAL" clId="{DC9632A8-2532-4368-9ECF-D88662A66DFB}" dt="2020-06-04T15:50:35.091" v="150" actId="478"/>
        <pc:sldMkLst>
          <pc:docMk/>
          <pc:sldMk cId="2847284165" sldId="263"/>
        </pc:sldMkLst>
        <pc:spChg chg="del">
          <ac:chgData name="Nancy Goucher" userId="91c4d4c2-5ea8-4902-b1b6-6a06893bb14a" providerId="ADAL" clId="{DC9632A8-2532-4368-9ECF-D88662A66DFB}" dt="2020-06-04T15:50:35.091" v="150" actId="478"/>
          <ac:spMkLst>
            <pc:docMk/>
            <pc:sldMk cId="2847284165" sldId="263"/>
            <ac:spMk id="2" creationId="{8B5C4CD7-B6D3-7146-B0C0-EEC171D36F29}"/>
          </ac:spMkLst>
        </pc:spChg>
      </pc:sldChg>
      <pc:sldChg chg="delSp modSp mod delAnim">
        <pc:chgData name="Nancy Goucher" userId="91c4d4c2-5ea8-4902-b1b6-6a06893bb14a" providerId="ADAL" clId="{DC9632A8-2532-4368-9ECF-D88662A66DFB}" dt="2020-06-04T15:51:37.704" v="188" actId="20577"/>
        <pc:sldMkLst>
          <pc:docMk/>
          <pc:sldMk cId="3894085176" sldId="288"/>
        </pc:sldMkLst>
        <pc:spChg chg="del">
          <ac:chgData name="Nancy Goucher" userId="91c4d4c2-5ea8-4902-b1b6-6a06893bb14a" providerId="ADAL" clId="{DC9632A8-2532-4368-9ECF-D88662A66DFB}" dt="2020-06-04T15:51:00.335" v="155" actId="478"/>
          <ac:spMkLst>
            <pc:docMk/>
            <pc:sldMk cId="3894085176" sldId="288"/>
            <ac:spMk id="2" creationId="{31CE5CA4-74F6-E54B-BE25-C6D71FA017B6}"/>
          </ac:spMkLst>
        </pc:spChg>
        <pc:spChg chg="mod">
          <ac:chgData name="Nancy Goucher" userId="91c4d4c2-5ea8-4902-b1b6-6a06893bb14a" providerId="ADAL" clId="{DC9632A8-2532-4368-9ECF-D88662A66DFB}" dt="2020-06-04T15:46:43.948" v="0" actId="20577"/>
          <ac:spMkLst>
            <pc:docMk/>
            <pc:sldMk cId="3894085176" sldId="288"/>
            <ac:spMk id="7" creationId="{00000000-0000-0000-0000-000000000000}"/>
          </ac:spMkLst>
        </pc:spChg>
        <pc:spChg chg="mod">
          <ac:chgData name="Nancy Goucher" userId="91c4d4c2-5ea8-4902-b1b6-6a06893bb14a" providerId="ADAL" clId="{DC9632A8-2532-4368-9ECF-D88662A66DFB}" dt="2020-06-04T15:51:37.704" v="188" actId="20577"/>
          <ac:spMkLst>
            <pc:docMk/>
            <pc:sldMk cId="3894085176" sldId="288"/>
            <ac:spMk id="8" creationId="{00000000-0000-0000-0000-000000000000}"/>
          </ac:spMkLst>
        </pc:spChg>
      </pc:sldChg>
      <pc:sldChg chg="modSp mod">
        <pc:chgData name="Nancy Goucher" userId="91c4d4c2-5ea8-4902-b1b6-6a06893bb14a" providerId="ADAL" clId="{DC9632A8-2532-4368-9ECF-D88662A66DFB}" dt="2020-06-04T15:49:16.961" v="139" actId="20577"/>
        <pc:sldMkLst>
          <pc:docMk/>
          <pc:sldMk cId="482043864" sldId="302"/>
        </pc:sldMkLst>
        <pc:spChg chg="mod">
          <ac:chgData name="Nancy Goucher" userId="91c4d4c2-5ea8-4902-b1b6-6a06893bb14a" providerId="ADAL" clId="{DC9632A8-2532-4368-9ECF-D88662A66DFB}" dt="2020-06-04T15:49:16.961" v="139" actId="20577"/>
          <ac:spMkLst>
            <pc:docMk/>
            <pc:sldMk cId="482043864" sldId="302"/>
            <ac:spMk id="2" creationId="{62EA2730-1F8C-F147-B9F7-6425B594EA8D}"/>
          </ac:spMkLst>
        </pc:spChg>
      </pc:sldChg>
      <pc:sldChg chg="modSp del mod modAnim">
        <pc:chgData name="Nancy Goucher" userId="91c4d4c2-5ea8-4902-b1b6-6a06893bb14a" providerId="ADAL" clId="{DC9632A8-2532-4368-9ECF-D88662A66DFB}" dt="2020-06-04T15:48:48.878" v="114" actId="47"/>
        <pc:sldMkLst>
          <pc:docMk/>
          <pc:sldMk cId="2746995581" sldId="305"/>
        </pc:sldMkLst>
        <pc:spChg chg="mod">
          <ac:chgData name="Nancy Goucher" userId="91c4d4c2-5ea8-4902-b1b6-6a06893bb14a" providerId="ADAL" clId="{DC9632A8-2532-4368-9ECF-D88662A66DFB}" dt="2020-06-04T15:47:44.935" v="3" actId="20577"/>
          <ac:spMkLst>
            <pc:docMk/>
            <pc:sldMk cId="2746995581" sldId="305"/>
            <ac:spMk id="2" creationId="{0A93A0A8-BF26-3147-B518-DB707801DE13}"/>
          </ac:spMkLst>
        </pc:spChg>
        <pc:spChg chg="mod">
          <ac:chgData name="Nancy Goucher" userId="91c4d4c2-5ea8-4902-b1b6-6a06893bb14a" providerId="ADAL" clId="{DC9632A8-2532-4368-9ECF-D88662A66DFB}" dt="2020-06-04T15:48:37.300" v="113" actId="20577"/>
          <ac:spMkLst>
            <pc:docMk/>
            <pc:sldMk cId="2746995581" sldId="305"/>
            <ac:spMk id="3" creationId="{688B7321-66BB-A347-BF7D-49B8AF15D013}"/>
          </ac:spMkLst>
        </pc:spChg>
      </pc:sldChg>
      <pc:sldChg chg="modSp del mod">
        <pc:chgData name="Nancy Goucher" userId="91c4d4c2-5ea8-4902-b1b6-6a06893bb14a" providerId="ADAL" clId="{DC9632A8-2532-4368-9ECF-D88662A66DFB}" dt="2020-06-04T15:51:45.180" v="189" actId="47"/>
        <pc:sldMkLst>
          <pc:docMk/>
          <pc:sldMk cId="3268180121" sldId="306"/>
        </pc:sldMkLst>
        <pc:spChg chg="mod">
          <ac:chgData name="Nancy Goucher" userId="91c4d4c2-5ea8-4902-b1b6-6a06893bb14a" providerId="ADAL" clId="{DC9632A8-2532-4368-9ECF-D88662A66DFB}" dt="2020-06-04T15:50:47.889" v="151" actId="21"/>
          <ac:spMkLst>
            <pc:docMk/>
            <pc:sldMk cId="3268180121" sldId="306"/>
            <ac:spMk id="5" creationId="{ED3AAD74-0862-F24E-9B0B-40A487160C9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FC1A4-FA53-4843-8D60-A5B9E60E7276}" type="datetimeFigureOut">
              <a:rPr lang="en-US" smtClean="0"/>
              <a:t>6/4/2020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DB06F-6E71-4577-80B3-5750B2164A7C}" type="slidenum">
              <a:rPr lang="en-US" smtClean="0"/>
              <a:t>‹#›</a:t>
            </a:fld>
            <a:endParaRPr lang="en-US"/>
          </a:p>
        </p:txBody>
      </p:sp>
    </p:spTree>
    <p:extLst>
      <p:ext uri="{BB962C8B-B14F-4D97-AF65-F5344CB8AC3E}">
        <p14:creationId xmlns:p14="http://schemas.microsoft.com/office/powerpoint/2010/main" val="3642759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9F682-D98C-4687-A68C-EAC5F8F270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150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DB06F-6E71-4577-80B3-5750B2164A7C}" type="slidenum">
              <a:rPr lang="en-US" smtClean="0"/>
              <a:t>25</a:t>
            </a:fld>
            <a:endParaRPr lang="en-US"/>
          </a:p>
        </p:txBody>
      </p:sp>
    </p:spTree>
    <p:extLst>
      <p:ext uri="{BB962C8B-B14F-4D97-AF65-F5344CB8AC3E}">
        <p14:creationId xmlns:p14="http://schemas.microsoft.com/office/powerpoint/2010/main" val="4195481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a:t>
            </a:r>
            <a:r>
              <a:rPr lang="en-US" baseline="0"/>
              <a:t> some of you who are there, nailed content. Looking for creative presentation</a:t>
            </a:r>
          </a:p>
          <a:p>
            <a:r>
              <a:rPr lang="en-US" baseline="0"/>
              <a:t>But </a:t>
            </a:r>
            <a:r>
              <a:rPr lang="en-US" baseline="0" err="1"/>
              <a:t>whats</a:t>
            </a:r>
            <a:r>
              <a:rPr lang="en-US" baseline="0"/>
              <a:t> most important is to get the right content out</a:t>
            </a:r>
          </a:p>
          <a:p>
            <a:r>
              <a:rPr lang="en-US" baseline="0"/>
              <a:t>Here are additional examples</a:t>
            </a:r>
          </a:p>
          <a:p>
            <a:r>
              <a:rPr lang="en-US" baseline="0"/>
              <a:t>Inspiration not guidelines</a:t>
            </a:r>
          </a:p>
          <a:p>
            <a:r>
              <a:rPr lang="en-US" baseline="0"/>
              <a:t>Guidelines were above</a:t>
            </a:r>
          </a:p>
          <a:p>
            <a:endParaRPr lang="en-US" baseline="0"/>
          </a:p>
          <a:p>
            <a:r>
              <a:rPr lang="en-US" baseline="0"/>
              <a:t>Also examples – once research is complete, how to tell story.</a:t>
            </a:r>
          </a:p>
          <a:p>
            <a:r>
              <a:rPr lang="en-US" baseline="0"/>
              <a:t>Dec 5 – likely don’t have time to get this far</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653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195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by recognizing Nancy for having provided us with the bulk of the materials for this workshop</a:t>
            </a:r>
          </a:p>
        </p:txBody>
      </p:sp>
      <p:sp>
        <p:nvSpPr>
          <p:cNvPr id="4" name="Slide Number Placeholder 3"/>
          <p:cNvSpPr>
            <a:spLocks noGrp="1"/>
          </p:cNvSpPr>
          <p:nvPr>
            <p:ph type="sldNum" sz="quarter" idx="5"/>
          </p:nvPr>
        </p:nvSpPr>
        <p:spPr/>
        <p:txBody>
          <a:bodyPr/>
          <a:lstStyle/>
          <a:p>
            <a:fld id="{0B0DB06F-6E71-4577-80B3-5750B2164A7C}" type="slidenum">
              <a:rPr lang="en-US" smtClean="0"/>
              <a:t>2</a:t>
            </a:fld>
            <a:endParaRPr lang="en-US"/>
          </a:p>
        </p:txBody>
      </p:sp>
    </p:spTree>
    <p:extLst>
      <p:ext uri="{BB962C8B-B14F-4D97-AF65-F5344CB8AC3E}">
        <p14:creationId xmlns:p14="http://schemas.microsoft.com/office/powerpoint/2010/main" val="620595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as opposed to auditory learners ~30% and kinaesthetic learners~5%, therefore the visual nature of infographics caters to a large portion of the population</a:t>
            </a:r>
          </a:p>
          <a:p>
            <a:endParaRPr lang="en-CA"/>
          </a:p>
          <a:p>
            <a:r>
              <a:rPr lang="en-CA"/>
              <a:t>infographics and research impact posters carefully select content to highlight one or two key messages for a specific audience</a:t>
            </a:r>
            <a:endParaRPr lang="en-US"/>
          </a:p>
        </p:txBody>
      </p:sp>
      <p:sp>
        <p:nvSpPr>
          <p:cNvPr id="4" name="Slide Number Placeholder 3"/>
          <p:cNvSpPr>
            <a:spLocks noGrp="1"/>
          </p:cNvSpPr>
          <p:nvPr>
            <p:ph type="sldNum" sz="quarter" idx="5"/>
          </p:nvPr>
        </p:nvSpPr>
        <p:spPr/>
        <p:txBody>
          <a:bodyPr/>
          <a:lstStyle/>
          <a:p>
            <a:fld id="{0B0DB06F-6E71-4577-80B3-5750B2164A7C}" type="slidenum">
              <a:rPr lang="en-US" smtClean="0"/>
              <a:t>7</a:t>
            </a:fld>
            <a:endParaRPr lang="en-US"/>
          </a:p>
        </p:txBody>
      </p:sp>
    </p:spTree>
    <p:extLst>
      <p:ext uri="{BB962C8B-B14F-4D97-AF65-F5344CB8AC3E}">
        <p14:creationId xmlns:p14="http://schemas.microsoft.com/office/powerpoint/2010/main" val="2826839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a:solidFill>
                  <a:schemeClr val="tx1"/>
                </a:solidFill>
                <a:effectLst/>
                <a:latin typeface="+mn-lt"/>
                <a:ea typeface="+mn-ea"/>
                <a:cs typeface="+mn-cs"/>
              </a:rPr>
              <a:t>Creating infographics</a:t>
            </a:r>
          </a:p>
          <a:p>
            <a:pPr lvl="0"/>
            <a:r>
              <a:rPr lang="en-CA" sz="1200" kern="1200">
                <a:solidFill>
                  <a:schemeClr val="tx1"/>
                </a:solidFill>
                <a:effectLst/>
                <a:latin typeface="+mn-lt"/>
                <a:ea typeface="+mn-ea"/>
                <a:cs typeface="+mn-cs"/>
              </a:rPr>
              <a:t>Determine your audience</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What do you want viewers to do with your infographic once they view it?</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Specifically: is it science or policy, what is their area of expertise within the government?</a:t>
            </a:r>
          </a:p>
          <a:p>
            <a:pPr lvl="0"/>
            <a:r>
              <a:rPr lang="en-CA" sz="1200" kern="1200">
                <a:solidFill>
                  <a:schemeClr val="tx1"/>
                </a:solidFill>
                <a:effectLst/>
                <a:latin typeface="+mn-lt"/>
                <a:ea typeface="+mn-ea"/>
                <a:cs typeface="+mn-cs"/>
              </a:rPr>
              <a:t>Decipher your key message</a:t>
            </a:r>
          </a:p>
          <a:p>
            <a:pPr marL="628650" lvl="1" indent="-171450" fontAlgn="base">
              <a:buFont typeface="Arial" panose="020B0604020202020204" pitchFamily="34" charset="0"/>
              <a:buChar char="•"/>
            </a:pPr>
            <a:r>
              <a:rPr lang="en-CA" sz="1200" kern="1200">
                <a:solidFill>
                  <a:schemeClr val="tx1"/>
                </a:solidFill>
                <a:effectLst/>
                <a:latin typeface="+mn-lt"/>
                <a:ea typeface="+mn-ea"/>
                <a:cs typeface="+mn-cs"/>
              </a:rPr>
              <a:t>Start by cutting your article down to size. If the abstract doesn't summarise your key points, extract them from the work as short phrases, similar to the bullet lists of “highlights” many journals now ask for. Depending on your research, you may also need to have a phrase you can visualise to summarise the problem you are seeking to solve or the aim of the work, and the methods you used.</a:t>
            </a:r>
            <a:endParaRPr lang="en-CA" sz="1400" kern="120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a:solidFill>
                  <a:schemeClr val="tx1"/>
                </a:solidFill>
                <a:effectLst/>
                <a:latin typeface="+mn-lt"/>
                <a:ea typeface="+mn-ea"/>
                <a:cs typeface="+mn-cs"/>
              </a:rPr>
              <a:t>What is your audience going to be most interested in knowing?</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Is there a provocative fact that can help anchor your infographic to grab their attention?</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How will your research help promote change?</a:t>
            </a:r>
          </a:p>
          <a:p>
            <a:pPr lvl="0"/>
            <a:r>
              <a:rPr lang="en-CA" sz="1200" kern="1200">
                <a:solidFill>
                  <a:schemeClr val="tx1"/>
                </a:solidFill>
                <a:effectLst/>
                <a:latin typeface="+mn-lt"/>
                <a:ea typeface="+mn-ea"/>
                <a:cs typeface="+mn-cs"/>
              </a:rPr>
              <a:t>Simplify your language</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Make sure the words you use are jargon free and instantly understandable</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People skim text – remember that</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The simpler the language, the more effective the key messaging will be</a:t>
            </a:r>
          </a:p>
          <a:p>
            <a:pPr lvl="0"/>
            <a:r>
              <a:rPr lang="en-CA" sz="1200" kern="1200">
                <a:solidFill>
                  <a:schemeClr val="tx1"/>
                </a:solidFill>
                <a:effectLst/>
                <a:latin typeface="+mn-lt"/>
                <a:ea typeface="+mn-ea"/>
                <a:cs typeface="+mn-cs"/>
              </a:rPr>
              <a:t>Visualize your key message</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Draw all the images that come to mind as you think about each point, choosing the images that you think communicate the point most powerfully</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Put your key words into the Noun Project to get ideas that express your ideas in icons</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Talk to someone – Nancy or Allie</a:t>
            </a:r>
          </a:p>
          <a:p>
            <a:pPr lvl="0"/>
            <a:r>
              <a:rPr lang="en-CA" sz="1200" kern="1200">
                <a:solidFill>
                  <a:schemeClr val="tx1"/>
                </a:solidFill>
                <a:effectLst/>
                <a:latin typeface="+mn-lt"/>
                <a:ea typeface="+mn-ea"/>
                <a:cs typeface="+mn-cs"/>
              </a:rPr>
              <a:t>Come up with a layout</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Draw your layout by hand – decide on the format (landscape vs. portrait)</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Make sure you have a flow that the reader can follow</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Don’t go crazy with colours – ideally 2-3 should be use (not including font colour) that correlate to your research (</a:t>
            </a:r>
            <a:r>
              <a:rPr lang="en-CA" sz="1200" kern="1200" err="1">
                <a:solidFill>
                  <a:schemeClr val="tx1"/>
                </a:solidFill>
                <a:effectLst/>
                <a:latin typeface="+mn-lt"/>
                <a:ea typeface="+mn-ea"/>
                <a:cs typeface="+mn-cs"/>
              </a:rPr>
              <a:t>ie</a:t>
            </a:r>
            <a:r>
              <a:rPr lang="en-CA" sz="1200" kern="1200">
                <a:solidFill>
                  <a:schemeClr val="tx1"/>
                </a:solidFill>
                <a:effectLst/>
                <a:latin typeface="+mn-lt"/>
                <a:ea typeface="+mn-ea"/>
                <a:cs typeface="+mn-cs"/>
              </a:rPr>
              <a:t>: blue for water, green for environment, etc.)</a:t>
            </a:r>
          </a:p>
          <a:p>
            <a:pPr lvl="0"/>
            <a:r>
              <a:rPr lang="en-CA" sz="1200" kern="1200">
                <a:solidFill>
                  <a:schemeClr val="tx1"/>
                </a:solidFill>
                <a:effectLst/>
                <a:latin typeface="+mn-lt"/>
                <a:ea typeface="+mn-ea"/>
                <a:cs typeface="+mn-cs"/>
              </a:rPr>
              <a:t>Have a call to action</a:t>
            </a:r>
          </a:p>
          <a:p>
            <a:pPr marL="171450" indent="-171450">
              <a:buFont typeface="Arial" panose="020B0604020202020204" pitchFamily="34" charset="0"/>
              <a:buChar char="•"/>
            </a:pPr>
            <a:r>
              <a:rPr lang="en-CA" sz="1200" kern="1200">
                <a:solidFill>
                  <a:schemeClr val="tx1"/>
                </a:solidFill>
                <a:effectLst/>
                <a:latin typeface="+mn-lt"/>
                <a:ea typeface="+mn-ea"/>
                <a:cs typeface="+mn-cs"/>
              </a:rPr>
              <a:t>Do you want people to read a paper, visit a website, email you, etc. Add that</a:t>
            </a:r>
            <a:r>
              <a:rPr lang="en-CA">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385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a:t>
            </a:r>
            <a:r>
              <a:rPr lang="en-US" baseline="0"/>
              <a:t> goal: get our message across which may include changing a behavior (i.e., decisions, processes, attitudes, etc.) because of your research. </a:t>
            </a:r>
          </a:p>
          <a:p>
            <a:r>
              <a:rPr lang="en-US" baseline="0"/>
              <a:t>To do so, you need to understand your audience, their needs (including WHEN they need info), priorities, preferred language. The more you understand their context, the more you can make your message relevant to them.</a:t>
            </a:r>
          </a:p>
          <a:p>
            <a:endParaRPr lang="en-US" baseline="0"/>
          </a:p>
          <a:p>
            <a:r>
              <a:rPr lang="en-US"/>
              <a:t>What is the mandate of their organization?</a:t>
            </a:r>
          </a:p>
          <a:p>
            <a:r>
              <a:rPr lang="en-US"/>
              <a:t>What are they currently working on (as it relates to your research)? What challenges and limitations exist that may prevent progress?</a:t>
            </a:r>
          </a:p>
          <a:p>
            <a:r>
              <a:rPr lang="en-US"/>
              <a:t>Whom do they trust as suppliers of information?</a:t>
            </a:r>
          </a:p>
          <a:p>
            <a:r>
              <a:rPr lang="en-US"/>
              <a:t>Where do they get information? (their network, media, community, journals, etc.) How do they get information? (word of mouth, printed materials, etc.)</a:t>
            </a:r>
          </a:p>
          <a:p>
            <a:r>
              <a:rPr lang="en-US"/>
              <a:t>What are their questions for researchers? </a:t>
            </a:r>
          </a:p>
          <a:p>
            <a:r>
              <a:rPr lang="en-US"/>
              <a:t>How do they perceive that value of your research?</a:t>
            </a:r>
          </a:p>
          <a:p>
            <a:r>
              <a:rPr lang="en-US" baseline="0"/>
              <a:t>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580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Goals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One of your main goals should be to appeal to your target audience. That means providing information they want/need in a way that is easy for them to understand</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Step</a:t>
            </a:r>
            <a:r>
              <a:rPr lang="en-US" sz="1200" kern="1200" baseline="0">
                <a:solidFill>
                  <a:schemeClr val="tx1"/>
                </a:solidFill>
                <a:effectLst/>
                <a:latin typeface="+mn-lt"/>
                <a:ea typeface="+mn-ea"/>
                <a:cs typeface="+mn-cs"/>
              </a:rPr>
              <a:t> 2 -</a:t>
            </a:r>
            <a:r>
              <a:rPr lang="en-US" sz="1200" kern="1200">
                <a:solidFill>
                  <a:schemeClr val="tx1"/>
                </a:solidFill>
                <a:effectLst/>
                <a:latin typeface="+mn-lt"/>
                <a:ea typeface="+mn-ea"/>
                <a:cs typeface="+mn-cs"/>
              </a:rPr>
              <a:t>Problem</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Your audience is trying to gain something from reading your infographic. What is the problem that the audience has in their lives that your infographic is going to solve.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i.e., it is not your theoretical contribution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Frame the problem in their context, not yours. What do they care about?</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E.g., “Do fish mercury concentrations in the lake exceed consumption guidelines” as opposed to “What is the level of mercury accumulation in the lake”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Research results. Think about how best to frame the results in a provocative way?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When thinking about your key messages, don’t think of this as a summary of your research.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That might just be one or two key findings that could change the way they are thinking about things</a:t>
            </a:r>
            <a:endParaRPr lang="en-US" sz="1200" kern="120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a:solidFill>
                  <a:schemeClr val="tx1"/>
                </a:solidFill>
                <a:effectLst/>
                <a:latin typeface="+mn-lt"/>
                <a:ea typeface="+mn-ea"/>
                <a:cs typeface="+mn-cs"/>
              </a:rPr>
              <a:t>Did your results challenge the status quo? Your poster could describe “Why the Lake Erie phosphorus targets are unlikely to meet the 2025 deadline”. Make sure you offer a solution though!</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Create perspective. Example – if you are trying to get people to understand the economic costs of HABs, you might present a list of numbers and facts outlining impact. However, you could compare numbers to the cost of other things we know about to help people digest the true costs and make the information for memorable. </a:t>
            </a:r>
          </a:p>
          <a:p>
            <a:endParaRPr lang="en-US"/>
          </a:p>
          <a:p>
            <a:r>
              <a:rPr lang="en-US" baseline="0"/>
              <a:t>Other notes about content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Research methodology isn’t necessary to include – most stakeholders have minimal interest in how you did your research compared to the results</a:t>
            </a:r>
          </a:p>
          <a:p>
            <a:pPr marL="0" indent="0">
              <a:buFont typeface="Arial" panose="020B0604020202020204" pitchFamily="34" charset="0"/>
              <a:buNone/>
            </a:pPr>
            <a:endParaRPr lang="en-US" baseline="0"/>
          </a:p>
          <a:p>
            <a:pPr marL="0" indent="0">
              <a:buFont typeface="Arial" panose="020B0604020202020204" pitchFamily="34" charset="0"/>
              <a:buNone/>
            </a:pPr>
            <a:r>
              <a:rPr lang="en-US" baseline="0"/>
              <a:t>This is for written communication but it will help you verbally present; translate into your elevator pitch</a:t>
            </a:r>
          </a:p>
          <a:p>
            <a:pPr marL="0" indent="0">
              <a:buFont typeface="Arial" panose="020B0604020202020204" pitchFamily="34" charset="0"/>
              <a:buNone/>
            </a:pPr>
            <a:r>
              <a:rPr lang="en-US" baseline="0"/>
              <a:t>Not objectives and methodology</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841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think about how to include information about how your research could apply to the stakeholders coming to the workshop. think about how to include information about how your research could apply to the stakeholders coming to the workshop. For instance, could it be helpful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Once</a:t>
            </a:r>
            <a:r>
              <a:rPr lang="en-US" baseline="0"/>
              <a:t> you identify the potential research application, this should be a central message in your poster. It should pop out quickly as a key take away for stakeholders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271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a:solidFill>
                  <a:schemeClr val="tx1"/>
                </a:solidFill>
                <a:effectLst/>
                <a:latin typeface="+mn-lt"/>
                <a:ea typeface="+mn-ea"/>
                <a:cs typeface="+mn-cs"/>
              </a:rPr>
              <a:t>Creating infographics</a:t>
            </a:r>
          </a:p>
          <a:p>
            <a:pPr lvl="0"/>
            <a:r>
              <a:rPr lang="en-CA" sz="1200" kern="1200">
                <a:solidFill>
                  <a:schemeClr val="tx1"/>
                </a:solidFill>
                <a:effectLst/>
                <a:latin typeface="+mn-lt"/>
                <a:ea typeface="+mn-ea"/>
                <a:cs typeface="+mn-cs"/>
              </a:rPr>
              <a:t>Determine your audience</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What do you want viewers to do with your infographic once they view it?</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Specifically: is it science or policy, what is their area of expertise within the government?</a:t>
            </a:r>
          </a:p>
          <a:p>
            <a:pPr lvl="0"/>
            <a:r>
              <a:rPr lang="en-CA" sz="1200" kern="1200">
                <a:solidFill>
                  <a:schemeClr val="tx1"/>
                </a:solidFill>
                <a:effectLst/>
                <a:latin typeface="+mn-lt"/>
                <a:ea typeface="+mn-ea"/>
                <a:cs typeface="+mn-cs"/>
              </a:rPr>
              <a:t>Decipher your key message</a:t>
            </a:r>
          </a:p>
          <a:p>
            <a:pPr marL="628650" lvl="1" indent="-171450" fontAlgn="base">
              <a:buFont typeface="Arial" panose="020B0604020202020204" pitchFamily="34" charset="0"/>
              <a:buChar char="•"/>
            </a:pPr>
            <a:r>
              <a:rPr lang="en-CA" sz="1200" kern="1200">
                <a:solidFill>
                  <a:schemeClr val="tx1"/>
                </a:solidFill>
                <a:effectLst/>
                <a:latin typeface="+mn-lt"/>
                <a:ea typeface="+mn-ea"/>
                <a:cs typeface="+mn-cs"/>
              </a:rPr>
              <a:t>Start by cutting your article down to size. If the abstract doesn't summarise your key points, extract them from the work as short phrases, similar to the bullet lists of “highlights” many journals now ask for. Depending on your research, you may also need to have a phrase you can visualise to summarise the problem you are seeking to solve or the aim of the work, and the methods you used.</a:t>
            </a:r>
            <a:endParaRPr lang="en-CA" sz="1400" kern="120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a:solidFill>
                  <a:schemeClr val="tx1"/>
                </a:solidFill>
                <a:effectLst/>
                <a:latin typeface="+mn-lt"/>
                <a:ea typeface="+mn-ea"/>
                <a:cs typeface="+mn-cs"/>
              </a:rPr>
              <a:t>What is your audience going to be most interested in knowing?</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Is there a provocative fact that can help anchor your infographic to grab their attention?</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How will your research help promote change?</a:t>
            </a:r>
          </a:p>
          <a:p>
            <a:pPr lvl="0"/>
            <a:r>
              <a:rPr lang="en-CA" sz="1200" kern="1200">
                <a:solidFill>
                  <a:schemeClr val="tx1"/>
                </a:solidFill>
                <a:effectLst/>
                <a:latin typeface="+mn-lt"/>
                <a:ea typeface="+mn-ea"/>
                <a:cs typeface="+mn-cs"/>
              </a:rPr>
              <a:t>Simplify your language</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Make sure the words you use are jargon free and instantly understandable</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People skim text – remember that</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The simpler the language, the more effective the key messaging will be</a:t>
            </a:r>
          </a:p>
          <a:p>
            <a:pPr lvl="0"/>
            <a:r>
              <a:rPr lang="en-CA" sz="1200" kern="1200">
                <a:solidFill>
                  <a:schemeClr val="tx1"/>
                </a:solidFill>
                <a:effectLst/>
                <a:latin typeface="+mn-lt"/>
                <a:ea typeface="+mn-ea"/>
                <a:cs typeface="+mn-cs"/>
              </a:rPr>
              <a:t>Visualize your key message</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Draw all the images that come to mind as you think about each point, choosing the images that you think communicate the point most powerfully</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Put your key words into the Noun Project to get ideas that express your ideas in icons</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Talk to someone – Nancy or Allie</a:t>
            </a:r>
          </a:p>
          <a:p>
            <a:pPr lvl="0"/>
            <a:r>
              <a:rPr lang="en-CA" sz="1200" kern="1200">
                <a:solidFill>
                  <a:schemeClr val="tx1"/>
                </a:solidFill>
                <a:effectLst/>
                <a:latin typeface="+mn-lt"/>
                <a:ea typeface="+mn-ea"/>
                <a:cs typeface="+mn-cs"/>
              </a:rPr>
              <a:t>Come up with a layout</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Draw your layout by hand – decide on the format (landscape vs. portrait)</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Make sure you have a flow that the reader can follow</a:t>
            </a:r>
          </a:p>
          <a:p>
            <a:pPr marL="628650" lvl="1" indent="-171450">
              <a:buFont typeface="Arial" panose="020B0604020202020204" pitchFamily="34" charset="0"/>
              <a:buChar char="•"/>
            </a:pPr>
            <a:r>
              <a:rPr lang="en-CA" sz="1200" kern="1200">
                <a:solidFill>
                  <a:schemeClr val="tx1"/>
                </a:solidFill>
                <a:effectLst/>
                <a:latin typeface="+mn-lt"/>
                <a:ea typeface="+mn-ea"/>
                <a:cs typeface="+mn-cs"/>
              </a:rPr>
              <a:t>Don’t go crazy with colours – ideally 2-3 should be use (not including font colour) that correlate to your research (</a:t>
            </a:r>
            <a:r>
              <a:rPr lang="en-CA" sz="1200" kern="1200" err="1">
                <a:solidFill>
                  <a:schemeClr val="tx1"/>
                </a:solidFill>
                <a:effectLst/>
                <a:latin typeface="+mn-lt"/>
                <a:ea typeface="+mn-ea"/>
                <a:cs typeface="+mn-cs"/>
              </a:rPr>
              <a:t>ie</a:t>
            </a:r>
            <a:r>
              <a:rPr lang="en-CA" sz="1200" kern="1200">
                <a:solidFill>
                  <a:schemeClr val="tx1"/>
                </a:solidFill>
                <a:effectLst/>
                <a:latin typeface="+mn-lt"/>
                <a:ea typeface="+mn-ea"/>
                <a:cs typeface="+mn-cs"/>
              </a:rPr>
              <a:t>: blue for water, green for environment, etc.)</a:t>
            </a:r>
          </a:p>
          <a:p>
            <a:pPr lvl="0"/>
            <a:r>
              <a:rPr lang="en-CA" sz="1200" kern="1200">
                <a:solidFill>
                  <a:schemeClr val="tx1"/>
                </a:solidFill>
                <a:effectLst/>
                <a:latin typeface="+mn-lt"/>
                <a:ea typeface="+mn-ea"/>
                <a:cs typeface="+mn-cs"/>
              </a:rPr>
              <a:t>Have a call to action</a:t>
            </a:r>
          </a:p>
          <a:p>
            <a:pPr marL="171450" indent="-171450">
              <a:buFont typeface="Arial" panose="020B0604020202020204" pitchFamily="34" charset="0"/>
              <a:buChar char="•"/>
            </a:pPr>
            <a:r>
              <a:rPr lang="en-CA" sz="1200" kern="1200">
                <a:solidFill>
                  <a:schemeClr val="tx1"/>
                </a:solidFill>
                <a:effectLst/>
                <a:latin typeface="+mn-lt"/>
                <a:ea typeface="+mn-ea"/>
                <a:cs typeface="+mn-cs"/>
              </a:rPr>
              <a:t>Do you want people to read a paper, visit a website, email you, etc. Add that</a:t>
            </a:r>
            <a:r>
              <a:rPr lang="en-CA">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559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0DB06F-6E71-4577-80B3-5750B2164A7C}" type="slidenum">
              <a:rPr lang="en-US" smtClean="0"/>
              <a:t>24</a:t>
            </a:fld>
            <a:endParaRPr lang="en-US"/>
          </a:p>
        </p:txBody>
      </p:sp>
    </p:spTree>
    <p:extLst>
      <p:ext uri="{BB962C8B-B14F-4D97-AF65-F5344CB8AC3E}">
        <p14:creationId xmlns:p14="http://schemas.microsoft.com/office/powerpoint/2010/main" val="1538165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268" y="5670949"/>
            <a:ext cx="2831372" cy="724754"/>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8" name="Footer Placeholder 7"/>
          <p:cNvSpPr>
            <a:spLocks noGrp="1"/>
          </p:cNvSpPr>
          <p:nvPr>
            <p:ph type="ftr" sz="quarter" idx="11"/>
          </p:nvPr>
        </p:nvSpPr>
        <p:spPr>
          <a:xfrm>
            <a:off x="6623674" y="6377231"/>
            <a:ext cx="4293708" cy="250337"/>
          </a:xfrm>
          <a:prstGeom prst="rect">
            <a:avLst/>
          </a:prstGeom>
        </p:spPr>
        <p:txBody>
          <a:bodyPr/>
          <a:lstStyle>
            <a:lvl1pPr algn="ctr">
              <a:defRPr/>
            </a:lvl1pPr>
          </a:lstStyle>
          <a:p>
            <a:endParaRPr lang="en-US"/>
          </a:p>
        </p:txBody>
      </p:sp>
      <p:sp>
        <p:nvSpPr>
          <p:cNvPr id="9" name="Slide Number Placeholder 8"/>
          <p:cNvSpPr>
            <a:spLocks noGrp="1"/>
          </p:cNvSpPr>
          <p:nvPr>
            <p:ph type="sldNum" sz="quarter" idx="12"/>
          </p:nvPr>
        </p:nvSpPr>
        <p:spPr>
          <a:xfrm>
            <a:off x="11148416" y="6377231"/>
            <a:ext cx="553900" cy="250337"/>
          </a:xfrm>
          <a:prstGeom prst="rect">
            <a:avLst/>
          </a:prstGeom>
        </p:spPr>
        <p:txBody>
          <a:bodyPr/>
          <a:lstStyle>
            <a:lvl1pPr algn="ctr">
              <a:defRPr/>
            </a:lvl1pPr>
          </a:lstStyle>
          <a:p>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DCADF1CF-7802-D04A-8E6D-0BB3CCFBD2F4}"/>
              </a:ext>
            </a:extLst>
          </p:cNvPr>
          <p:cNvSpPr/>
          <p:nvPr userDrawn="1"/>
        </p:nvSpPr>
        <p:spPr>
          <a:xfrm>
            <a:off x="434268" y="5526157"/>
            <a:ext cx="3024549" cy="110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7FED035-E4A2-D548-9BB0-7F12A835BF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268" y="5670949"/>
            <a:ext cx="3965850" cy="840687"/>
          </a:xfrm>
          <a:prstGeom prst="rect">
            <a:avLst/>
          </a:prstGeom>
        </p:spPr>
      </p:pic>
    </p:spTree>
    <p:extLst>
      <p:ext uri="{BB962C8B-B14F-4D97-AF65-F5344CB8AC3E}">
        <p14:creationId xmlns:p14="http://schemas.microsoft.com/office/powerpoint/2010/main" val="139923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3" y="434108"/>
            <a:ext cx="11569729" cy="895927"/>
          </a:xfrm>
        </p:spPr>
        <p:txBody>
          <a:bodyPr/>
          <a:lstStyle/>
          <a:p>
            <a:r>
              <a:rPr lang="en-US"/>
              <a:t>CLICK TO EDIT MASTER TITLE STYLE</a:t>
            </a:r>
          </a:p>
        </p:txBody>
      </p:sp>
      <p:sp>
        <p:nvSpPr>
          <p:cNvPr id="2" name="Date Placeholder 1"/>
          <p:cNvSpPr>
            <a:spLocks noGrp="1"/>
          </p:cNvSpPr>
          <p:nvPr>
            <p:ph type="dt" sz="half" idx="10"/>
          </p:nvPr>
        </p:nvSpPr>
        <p:spPr>
          <a:xfrm>
            <a:off x="7538014" y="6335309"/>
            <a:ext cx="1181114" cy="250337"/>
          </a:xfrm>
          <a:prstGeom prst="rect">
            <a:avLst/>
          </a:prstGeom>
        </p:spPr>
        <p:txBody>
          <a:bodyPr/>
          <a:lstStyle/>
          <a:p>
            <a:endParaRPr lang="en-US"/>
          </a:p>
        </p:txBody>
      </p:sp>
      <p:sp>
        <p:nvSpPr>
          <p:cNvPr id="11" name="Footer Placeholder 10"/>
          <p:cNvSpPr>
            <a:spLocks noGrp="1"/>
          </p:cNvSpPr>
          <p:nvPr>
            <p:ph type="ftr" sz="quarter" idx="11"/>
          </p:nvPr>
        </p:nvSpPr>
        <p:spPr>
          <a:xfrm>
            <a:off x="259882" y="6335309"/>
            <a:ext cx="5226517" cy="250337"/>
          </a:xfrm>
          <a:prstGeom prst="rect">
            <a:avLst/>
          </a:prstGeom>
        </p:spPr>
        <p:txBody>
          <a:bodyPr/>
          <a:lstStyle/>
          <a:p>
            <a:endParaRPr lang="en-US"/>
          </a:p>
        </p:txBody>
      </p:sp>
      <p:sp>
        <p:nvSpPr>
          <p:cNvPr id="12" name="Slide Number Placeholder 11"/>
          <p:cNvSpPr>
            <a:spLocks noGrp="1"/>
          </p:cNvSpPr>
          <p:nvPr>
            <p:ph type="sldNum" sz="quarter" idx="12"/>
          </p:nvPr>
        </p:nvSpPr>
        <p:spPr>
          <a:xfrm>
            <a:off x="5588000" y="6335309"/>
            <a:ext cx="1016000" cy="250337"/>
          </a:xfrm>
          <a:prstGeom prst="rect">
            <a:avLst/>
          </a:prstGeom>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58710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62318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47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7538014" y="6335309"/>
            <a:ext cx="1181114" cy="250337"/>
          </a:xfrm>
          <a:prstGeom prst="rect">
            <a:avLst/>
          </a:prstGeom>
        </p:spPr>
        <p:txBody>
          <a:bodyPr/>
          <a:lstStyle/>
          <a:p>
            <a:endParaRPr lang="en-US"/>
          </a:p>
        </p:txBody>
      </p:sp>
      <p:sp>
        <p:nvSpPr>
          <p:cNvPr id="6" name="Footer Placeholder 5"/>
          <p:cNvSpPr>
            <a:spLocks noGrp="1"/>
          </p:cNvSpPr>
          <p:nvPr>
            <p:ph type="ftr" sz="quarter" idx="11"/>
          </p:nvPr>
        </p:nvSpPr>
        <p:spPr>
          <a:xfrm>
            <a:off x="259882" y="6335309"/>
            <a:ext cx="5226517" cy="250337"/>
          </a:xfrm>
          <a:prstGeom prst="rect">
            <a:avLst/>
          </a:prstGeom>
        </p:spPr>
        <p:txBody>
          <a:bodyPr/>
          <a:lstStyle/>
          <a:p>
            <a:endParaRPr lang="en-US"/>
          </a:p>
        </p:txBody>
      </p:sp>
      <p:sp>
        <p:nvSpPr>
          <p:cNvPr id="7" name="Slide Number Placeholder 6"/>
          <p:cNvSpPr>
            <a:spLocks noGrp="1"/>
          </p:cNvSpPr>
          <p:nvPr>
            <p:ph type="sldNum" sz="quarter" idx="12"/>
          </p:nvPr>
        </p:nvSpPr>
        <p:spPr>
          <a:xfrm>
            <a:off x="5588000" y="6335309"/>
            <a:ext cx="1016000" cy="250337"/>
          </a:xfrm>
          <a:prstGeom prst="rect">
            <a:avLst/>
          </a:prstGeom>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117016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872979"/>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87614" y="6335309"/>
            <a:ext cx="1181114" cy="250337"/>
          </a:xfrm>
          <a:prstGeom prst="rect">
            <a:avLst/>
          </a:prstGeom>
        </p:spPr>
        <p:txBody>
          <a:bodyPr/>
          <a:lstStyle/>
          <a:p>
            <a:endParaRPr lang="en-US"/>
          </a:p>
        </p:txBody>
      </p:sp>
      <p:sp>
        <p:nvSpPr>
          <p:cNvPr id="4" name="Footer Placeholder 3"/>
          <p:cNvSpPr>
            <a:spLocks noGrp="1"/>
          </p:cNvSpPr>
          <p:nvPr>
            <p:ph type="ftr" sz="quarter" idx="11"/>
          </p:nvPr>
        </p:nvSpPr>
        <p:spPr>
          <a:xfrm>
            <a:off x="259882" y="6335309"/>
            <a:ext cx="5226517" cy="250337"/>
          </a:xfrm>
          <a:prstGeom prst="rect">
            <a:avLst/>
          </a:prstGeom>
        </p:spPr>
        <p:txBody>
          <a:bodyPr/>
          <a:lstStyle/>
          <a:p>
            <a:endParaRPr lang="en-US"/>
          </a:p>
        </p:txBody>
      </p:sp>
      <p:sp>
        <p:nvSpPr>
          <p:cNvPr id="5" name="Slide Number Placeholder 4"/>
          <p:cNvSpPr>
            <a:spLocks noGrp="1"/>
          </p:cNvSpPr>
          <p:nvPr>
            <p:ph type="sldNum" sz="quarter" idx="12"/>
          </p:nvPr>
        </p:nvSpPr>
        <p:spPr>
          <a:xfrm>
            <a:off x="5588000" y="6335309"/>
            <a:ext cx="1016000" cy="250337"/>
          </a:xfrm>
          <a:prstGeom prst="rect">
            <a:avLst/>
          </a:prstGeom>
        </p:spPr>
        <p:txBody>
          <a:bodyPr/>
          <a:lstStyle/>
          <a:p>
            <a:r>
              <a:rPr lang="en-US"/>
              <a:t>PG. </a:t>
            </a:r>
            <a:fld id="{93005692-73BE-493E-93AB-ECD6027A7652}" type="slidenum">
              <a:rPr lang="en-US" smtClean="0"/>
              <a:pPr/>
              <a:t>‹#›</a:t>
            </a:fld>
            <a:endParaRPr lang="en-US"/>
          </a:p>
        </p:txBody>
      </p:sp>
      <p:cxnSp>
        <p:nvCxnSpPr>
          <p:cNvPr id="12" name="Straight Connector 11"/>
          <p:cNvCxnSpPr/>
          <p:nvPr userDrawn="1"/>
        </p:nvCxnSpPr>
        <p:spPr>
          <a:xfrm>
            <a:off x="3930073" y="1879741"/>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505634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2" y="517208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240190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92947" y="6335309"/>
            <a:ext cx="1181114" cy="250337"/>
          </a:xfrm>
          <a:prstGeom prst="rect">
            <a:avLst/>
          </a:prstGeom>
        </p:spPr>
        <p:txBody>
          <a:bodyPr/>
          <a:lstStyle/>
          <a:p>
            <a:endParaRPr lang="en-US"/>
          </a:p>
        </p:txBody>
      </p:sp>
      <p:sp>
        <p:nvSpPr>
          <p:cNvPr id="4" name="Footer Placeholder 3"/>
          <p:cNvSpPr>
            <a:spLocks noGrp="1"/>
          </p:cNvSpPr>
          <p:nvPr>
            <p:ph type="ftr" sz="quarter" idx="11"/>
          </p:nvPr>
        </p:nvSpPr>
        <p:spPr>
          <a:xfrm>
            <a:off x="259882" y="6335309"/>
            <a:ext cx="3887245" cy="250337"/>
          </a:xfrm>
          <a:prstGeom prst="rect">
            <a:avLst/>
          </a:prstGeom>
        </p:spPr>
        <p:txBody>
          <a:bodyPr/>
          <a:lstStyle/>
          <a:p>
            <a:endParaRPr lang="en-US"/>
          </a:p>
        </p:txBody>
      </p:sp>
      <p:sp>
        <p:nvSpPr>
          <p:cNvPr id="5" name="Slide Number Placeholder 4"/>
          <p:cNvSpPr>
            <a:spLocks noGrp="1"/>
          </p:cNvSpPr>
          <p:nvPr>
            <p:ph type="sldNum" sz="quarter" idx="12"/>
          </p:nvPr>
        </p:nvSpPr>
        <p:spPr>
          <a:xfrm>
            <a:off x="4479637" y="6335309"/>
            <a:ext cx="1016000" cy="250337"/>
          </a:xfrm>
          <a:prstGeom prst="rect">
            <a:avLst/>
          </a:prstGeom>
        </p:spPr>
        <p:txBody>
          <a:bodyPr/>
          <a:lstStyle/>
          <a:p>
            <a:r>
              <a:rPr lang="en-US"/>
              <a:t>PG.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03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Tree>
    <p:extLst>
      <p:ext uri="{BB962C8B-B14F-4D97-AF65-F5344CB8AC3E}">
        <p14:creationId xmlns:p14="http://schemas.microsoft.com/office/powerpoint/2010/main" val="144908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Tree>
    <p:extLst>
      <p:ext uri="{BB962C8B-B14F-4D97-AF65-F5344CB8AC3E}">
        <p14:creationId xmlns:p14="http://schemas.microsoft.com/office/powerpoint/2010/main" val="176568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a:t>SECTION DIVIDER</a:t>
            </a:r>
          </a:p>
        </p:txBody>
      </p:sp>
    </p:spTree>
    <p:extLst>
      <p:ext uri="{BB962C8B-B14F-4D97-AF65-F5344CB8AC3E}">
        <p14:creationId xmlns:p14="http://schemas.microsoft.com/office/powerpoint/2010/main" val="287008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9" name="Picture 8" title="University of Waterloo"/>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95865" y="546789"/>
            <a:ext cx="6400271" cy="4157128"/>
          </a:xfrm>
          <a:prstGeom prst="rect">
            <a:avLst/>
          </a:prstGeom>
        </p:spPr>
      </p:pic>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4000" b="0" cap="all" baseline="0">
                <a:solidFill>
                  <a:schemeClr val="bg1">
                    <a:lumMod val="65000"/>
                  </a:schemeClr>
                </a:solidFill>
                <a:ea typeface="+mn-ea"/>
                <a:cs typeface="Arial" panose="020B0604020202020204" pitchFamily="34"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a:xfrm>
            <a:off x="7538014" y="6335309"/>
            <a:ext cx="1181114" cy="250337"/>
          </a:xfrm>
          <a:prstGeom prst="rect">
            <a:avLst/>
          </a:prstGeom>
        </p:spPr>
        <p:txBody>
          <a:bodyPr/>
          <a:lstStyle/>
          <a:p>
            <a:endParaRPr lang="en-US"/>
          </a:p>
        </p:txBody>
      </p:sp>
      <p:sp>
        <p:nvSpPr>
          <p:cNvPr id="10" name="Footer Placeholder 9"/>
          <p:cNvSpPr>
            <a:spLocks noGrp="1"/>
          </p:cNvSpPr>
          <p:nvPr>
            <p:ph type="ftr" sz="quarter" idx="11"/>
          </p:nvPr>
        </p:nvSpPr>
        <p:spPr>
          <a:xfrm>
            <a:off x="259882" y="6335309"/>
            <a:ext cx="5226517" cy="250337"/>
          </a:xfrm>
          <a:prstGeom prst="rect">
            <a:avLst/>
          </a:prstGeom>
        </p:spPr>
        <p:txBody>
          <a:bodyPr/>
          <a:lstStyle/>
          <a:p>
            <a:endParaRPr lang="en-US"/>
          </a:p>
        </p:txBody>
      </p:sp>
      <p:sp>
        <p:nvSpPr>
          <p:cNvPr id="11" name="Slide Number Placeholder 10"/>
          <p:cNvSpPr>
            <a:spLocks noGrp="1"/>
          </p:cNvSpPr>
          <p:nvPr>
            <p:ph type="sldNum" sz="quarter" idx="12"/>
          </p:nvPr>
        </p:nvSpPr>
        <p:spPr>
          <a:xfrm>
            <a:off x="5588000" y="6335309"/>
            <a:ext cx="1016000" cy="250337"/>
          </a:xfrm>
          <a:prstGeom prst="rect">
            <a:avLst/>
          </a:prstGeom>
        </p:spPr>
        <p:txBody>
          <a:bodyPr/>
          <a:lstStyle/>
          <a:p>
            <a:r>
              <a:rPr lang="en-US"/>
              <a:t>PG. </a:t>
            </a:r>
            <a:fld id="{93005692-73BE-493E-93AB-ECD6027A7652}" type="slidenum">
              <a:rPr lang="en-US" smtClean="0"/>
              <a:pPr/>
              <a:t>‹#›</a:t>
            </a:fld>
            <a:endParaRPr lang="en-US"/>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5224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8" name="Footer Placeholder 7"/>
          <p:cNvSpPr>
            <a:spLocks noGrp="1"/>
          </p:cNvSpPr>
          <p:nvPr>
            <p:ph type="ftr" sz="quarter" idx="11"/>
          </p:nvPr>
        </p:nvSpPr>
        <p:spPr>
          <a:xfrm>
            <a:off x="6623674" y="6377231"/>
            <a:ext cx="4293708" cy="250337"/>
          </a:xfrm>
          <a:prstGeom prst="rect">
            <a:avLst/>
          </a:prstGeom>
        </p:spPr>
        <p:txBody>
          <a:bodyPr/>
          <a:lstStyle>
            <a:lvl1pPr algn="ctr">
              <a:defRPr/>
            </a:lvl1pPr>
          </a:lstStyle>
          <a:p>
            <a:endParaRPr lang="en-US"/>
          </a:p>
        </p:txBody>
      </p:sp>
      <p:sp>
        <p:nvSpPr>
          <p:cNvPr id="9" name="Slide Number Placeholder 8"/>
          <p:cNvSpPr>
            <a:spLocks noGrp="1"/>
          </p:cNvSpPr>
          <p:nvPr>
            <p:ph type="sldNum" sz="quarter" idx="12"/>
          </p:nvPr>
        </p:nvSpPr>
        <p:spPr>
          <a:xfrm>
            <a:off x="11148416" y="6377231"/>
            <a:ext cx="553900" cy="250337"/>
          </a:xfrm>
          <a:prstGeom prst="rect">
            <a:avLst/>
          </a:prstGeom>
        </p:spPr>
        <p:txBody>
          <a:bodyPr/>
          <a:lstStyle>
            <a:lvl1pPr algn="ctr">
              <a:defRPr/>
            </a:lvl1pPr>
          </a:lstStyle>
          <a:p>
            <a:fld id="{93005692-73BE-493E-93AB-ECD6027A7652}" type="slidenum">
              <a:rPr lang="en-US" smtClean="0"/>
              <a:pPr/>
              <a:t>‹#›</a:t>
            </a:fld>
            <a:endParaRPr lang="en-US"/>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268" y="5670949"/>
            <a:ext cx="2831372" cy="724754"/>
          </a:xfrm>
          <a:prstGeom prst="rect">
            <a:avLst/>
          </a:prstGeom>
        </p:spPr>
      </p:pic>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21329FEE-C4FC-1C4A-80E7-C95EF1526D65}"/>
              </a:ext>
            </a:extLst>
          </p:cNvPr>
          <p:cNvSpPr/>
          <p:nvPr userDrawn="1"/>
        </p:nvSpPr>
        <p:spPr>
          <a:xfrm>
            <a:off x="434268" y="5526157"/>
            <a:ext cx="3024549" cy="1101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ED4064C-6554-DD4D-94E3-B73690A5CD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268" y="5670949"/>
            <a:ext cx="3965850" cy="840687"/>
          </a:xfrm>
          <a:prstGeom prst="rect">
            <a:avLst/>
          </a:prstGeom>
        </p:spPr>
      </p:pic>
    </p:spTree>
    <p:extLst>
      <p:ext uri="{BB962C8B-B14F-4D97-AF65-F5344CB8AC3E}">
        <p14:creationId xmlns:p14="http://schemas.microsoft.com/office/powerpoint/2010/main" val="287747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84561"/>
            <a:ext cx="12192000" cy="6473439"/>
          </a:xfrm>
          <a:prstGeom prst="rect">
            <a:avLst/>
          </a:prstGeom>
        </p:spPr>
      </p:pic>
      <p:pic>
        <p:nvPicPr>
          <p:cNvPr id="11" name="Picture 10" title="University of Waterloo"/>
          <p:cNvPicPr>
            <a:picLocks noChangeAspect="1"/>
          </p:cNvPicPr>
          <p:nvPr userDrawn="1"/>
        </p:nvPicPr>
        <p:blipFill rotWithShape="1">
          <a:blip r:embed="rId3" cstate="screen">
            <a:extLst>
              <a:ext uri="{28A0092B-C50C-407E-A947-70E740481C1C}">
                <a14:useLocalDpi xmlns:a14="http://schemas.microsoft.com/office/drawing/2010/main"/>
              </a:ext>
            </a:extLst>
          </a:blip>
          <a:srcRect l="13985" t="13985" r="13985" b="13985"/>
          <a:stretch/>
        </p:blipFill>
        <p:spPr bwMode="gray">
          <a:xfrm>
            <a:off x="3775904" y="1122373"/>
            <a:ext cx="4628005" cy="3005998"/>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algn="ctr">
              <a:defRPr lang="en-US" sz="4000" b="0">
                <a:solidFill>
                  <a:srgbClr val="FFFFFF">
                    <a:alpha val="81000"/>
                  </a:srgbClr>
                </a:solidFill>
                <a:ea typeface="+mn-ea"/>
                <a:cs typeface="Arial" panose="020B0604020202020204" pitchFamily="34" charset="0"/>
              </a:defRPr>
            </a:lvl1pPr>
          </a:lstStyle>
          <a:p>
            <a:pPr marL="0" lvl="0" algn="ctr">
              <a:lnSpc>
                <a:spcPct val="75000"/>
              </a:lnSpc>
            </a:pPr>
            <a:r>
              <a:rPr lang="en-US"/>
              <a:t>CLICK TO EDIT MASTER CLOSING SLIDE OPTION 2</a:t>
            </a:r>
          </a:p>
        </p:txBody>
      </p:sp>
    </p:spTree>
    <p:extLst>
      <p:ext uri="{BB962C8B-B14F-4D97-AF65-F5344CB8AC3E}">
        <p14:creationId xmlns:p14="http://schemas.microsoft.com/office/powerpoint/2010/main" val="246578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34267" y="5680659"/>
            <a:ext cx="2770751" cy="717639"/>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8" name="Footer Placeholder 7"/>
          <p:cNvSpPr>
            <a:spLocks noGrp="1"/>
          </p:cNvSpPr>
          <p:nvPr>
            <p:ph type="ftr" sz="quarter" idx="11"/>
          </p:nvPr>
        </p:nvSpPr>
        <p:spPr>
          <a:xfrm>
            <a:off x="6623674" y="6377231"/>
            <a:ext cx="4293708" cy="250337"/>
          </a:xfrm>
          <a:prstGeom prst="rect">
            <a:avLst/>
          </a:prstGeom>
        </p:spPr>
        <p:txBody>
          <a:bodyPr/>
          <a:lstStyle>
            <a:lvl1pPr algn="ctr">
              <a:defRPr>
                <a:solidFill>
                  <a:schemeClr val="bg1">
                    <a:lumMod val="85000"/>
                  </a:schemeClr>
                </a:solidFill>
              </a:defRPr>
            </a:lvl1pPr>
          </a:lstStyle>
          <a:p>
            <a:endParaRPr lang="en-US"/>
          </a:p>
        </p:txBody>
      </p:sp>
      <p:sp>
        <p:nvSpPr>
          <p:cNvPr id="9" name="Slide Number Placeholder 8"/>
          <p:cNvSpPr>
            <a:spLocks noGrp="1"/>
          </p:cNvSpPr>
          <p:nvPr>
            <p:ph type="sldNum" sz="quarter" idx="12"/>
          </p:nvPr>
        </p:nvSpPr>
        <p:spPr>
          <a:xfrm>
            <a:off x="11148416" y="6377231"/>
            <a:ext cx="553900" cy="250337"/>
          </a:xfrm>
          <a:prstGeom prst="rect">
            <a:avLst/>
          </a:prstGeo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056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8" name="Footer Placeholder 7"/>
          <p:cNvSpPr>
            <a:spLocks noGrp="1"/>
          </p:cNvSpPr>
          <p:nvPr>
            <p:ph type="ftr" sz="quarter" idx="11"/>
          </p:nvPr>
        </p:nvSpPr>
        <p:spPr>
          <a:xfrm>
            <a:off x="6623674" y="6377231"/>
            <a:ext cx="4293708" cy="250337"/>
          </a:xfrm>
          <a:prstGeom prst="rect">
            <a:avLst/>
          </a:prstGeom>
        </p:spPr>
        <p:txBody>
          <a:bodyPr/>
          <a:lstStyle>
            <a:lvl1pPr algn="ctr">
              <a:defRPr>
                <a:solidFill>
                  <a:schemeClr val="bg1">
                    <a:lumMod val="85000"/>
                  </a:schemeClr>
                </a:solidFill>
              </a:defRPr>
            </a:lvl1pPr>
          </a:lstStyle>
          <a:p>
            <a:endParaRPr lang="en-US"/>
          </a:p>
        </p:txBody>
      </p:sp>
      <p:sp>
        <p:nvSpPr>
          <p:cNvPr id="9" name="Slide Number Placeholder 8"/>
          <p:cNvSpPr>
            <a:spLocks noGrp="1"/>
          </p:cNvSpPr>
          <p:nvPr>
            <p:ph type="sldNum" sz="quarter" idx="12"/>
          </p:nvPr>
        </p:nvSpPr>
        <p:spPr>
          <a:xfrm>
            <a:off x="11148416" y="6377231"/>
            <a:ext cx="553900" cy="250337"/>
          </a:xfrm>
          <a:prstGeom prst="rect">
            <a:avLst/>
          </a:prstGeo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pic>
        <p:nvPicPr>
          <p:cNvPr id="16" name="Picture 15"/>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34267" y="5680659"/>
            <a:ext cx="2770751" cy="717639"/>
          </a:xfrm>
          <a:prstGeom prst="rect">
            <a:avLst/>
          </a:prstGeom>
        </p:spPr>
      </p:pic>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91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7538014" y="6335309"/>
            <a:ext cx="1181114" cy="250337"/>
          </a:xfrm>
          <a:prstGeom prst="rect">
            <a:avLst/>
          </a:prstGeom>
        </p:spPr>
        <p:txBody>
          <a:bodyPr/>
          <a:lstStyle/>
          <a:p>
            <a:endParaRPr lang="en-US"/>
          </a:p>
        </p:txBody>
      </p:sp>
      <p:sp>
        <p:nvSpPr>
          <p:cNvPr id="8" name="Footer Placeholder 7"/>
          <p:cNvSpPr>
            <a:spLocks noGrp="1"/>
          </p:cNvSpPr>
          <p:nvPr>
            <p:ph type="ftr" sz="quarter" idx="11"/>
          </p:nvPr>
        </p:nvSpPr>
        <p:spPr>
          <a:xfrm>
            <a:off x="259882" y="6335309"/>
            <a:ext cx="5226517" cy="250337"/>
          </a:xfrm>
          <a:prstGeom prst="rect">
            <a:avLst/>
          </a:prstGeom>
        </p:spPr>
        <p:txBody>
          <a:bodyPr/>
          <a:lstStyle/>
          <a:p>
            <a:endParaRPr lang="en-US"/>
          </a:p>
        </p:txBody>
      </p:sp>
      <p:sp>
        <p:nvSpPr>
          <p:cNvPr id="9" name="Slide Number Placeholder 8"/>
          <p:cNvSpPr>
            <a:spLocks noGrp="1"/>
          </p:cNvSpPr>
          <p:nvPr>
            <p:ph type="sldNum" sz="quarter" idx="12"/>
          </p:nvPr>
        </p:nvSpPr>
        <p:spPr>
          <a:xfrm>
            <a:off x="5588000" y="6335309"/>
            <a:ext cx="1016000" cy="250337"/>
          </a:xfrm>
          <a:prstGeom prst="rect">
            <a:avLst/>
          </a:prstGeom>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324767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a:xfrm>
            <a:off x="7538014" y="6335309"/>
            <a:ext cx="1181114" cy="250337"/>
          </a:xfrm>
          <a:prstGeom prst="rect">
            <a:avLst/>
          </a:prstGeom>
        </p:spPr>
        <p:txBody>
          <a:bodyPr/>
          <a:lstStyle/>
          <a:p>
            <a:endParaRPr lang="en-US"/>
          </a:p>
        </p:txBody>
      </p:sp>
      <p:sp>
        <p:nvSpPr>
          <p:cNvPr id="11" name="Footer Placeholder 10"/>
          <p:cNvSpPr>
            <a:spLocks noGrp="1"/>
          </p:cNvSpPr>
          <p:nvPr>
            <p:ph type="ftr" sz="quarter" idx="17"/>
          </p:nvPr>
        </p:nvSpPr>
        <p:spPr>
          <a:xfrm>
            <a:off x="259882" y="6335309"/>
            <a:ext cx="5226517" cy="250337"/>
          </a:xfrm>
          <a:prstGeom prst="rect">
            <a:avLst/>
          </a:prstGeom>
        </p:spPr>
        <p:txBody>
          <a:bodyPr/>
          <a:lstStyle/>
          <a:p>
            <a:endParaRPr lang="en-US"/>
          </a:p>
        </p:txBody>
      </p:sp>
      <p:sp>
        <p:nvSpPr>
          <p:cNvPr id="12" name="Slide Number Placeholder 11"/>
          <p:cNvSpPr>
            <a:spLocks noGrp="1"/>
          </p:cNvSpPr>
          <p:nvPr>
            <p:ph type="sldNum" sz="quarter" idx="18"/>
          </p:nvPr>
        </p:nvSpPr>
        <p:spPr>
          <a:xfrm>
            <a:off x="5588000" y="6335309"/>
            <a:ext cx="1016000" cy="250337"/>
          </a:xfrm>
          <a:prstGeom prst="rect">
            <a:avLst/>
          </a:prstGeom>
        </p:spPr>
        <p:txBody>
          <a:bodyPr/>
          <a:lstStyle/>
          <a:p>
            <a:r>
              <a:rPr lang="en-US"/>
              <a:t>PG. </a:t>
            </a:r>
            <a:fld id="{93005692-73BE-493E-93AB-ECD6027A7652}" type="slidenum">
              <a:rPr lang="en-US" smtClean="0"/>
              <a:pPr/>
              <a:t>‹#›</a:t>
            </a:fld>
            <a:endParaRPr lang="en-US"/>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p>
        </p:txBody>
      </p:sp>
    </p:spTree>
    <p:extLst>
      <p:ext uri="{BB962C8B-B14F-4D97-AF65-F5344CB8AC3E}">
        <p14:creationId xmlns:p14="http://schemas.microsoft.com/office/powerpoint/2010/main" val="421682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a:xfrm>
            <a:off x="7538014" y="6335309"/>
            <a:ext cx="1181114" cy="250337"/>
          </a:xfrm>
          <a:prstGeom prst="rect">
            <a:avLst/>
          </a:prstGeom>
        </p:spPr>
        <p:txBody>
          <a:bodyPr/>
          <a:lstStyle/>
          <a:p>
            <a:endParaRPr lang="en-US"/>
          </a:p>
        </p:txBody>
      </p:sp>
      <p:sp>
        <p:nvSpPr>
          <p:cNvPr id="8" name="Footer Placeholder 7"/>
          <p:cNvSpPr>
            <a:spLocks noGrp="1"/>
          </p:cNvSpPr>
          <p:nvPr>
            <p:ph type="ftr" sz="quarter" idx="11"/>
          </p:nvPr>
        </p:nvSpPr>
        <p:spPr>
          <a:xfrm>
            <a:off x="259882" y="6335309"/>
            <a:ext cx="5226517" cy="250337"/>
          </a:xfrm>
          <a:prstGeom prst="rect">
            <a:avLst/>
          </a:prstGeom>
        </p:spPr>
        <p:txBody>
          <a:bodyPr/>
          <a:lstStyle/>
          <a:p>
            <a:endParaRPr lang="en-US"/>
          </a:p>
        </p:txBody>
      </p:sp>
      <p:sp>
        <p:nvSpPr>
          <p:cNvPr id="9" name="Slide Number Placeholder 8"/>
          <p:cNvSpPr>
            <a:spLocks noGrp="1"/>
          </p:cNvSpPr>
          <p:nvPr>
            <p:ph type="sldNum" sz="quarter" idx="12"/>
          </p:nvPr>
        </p:nvSpPr>
        <p:spPr>
          <a:xfrm>
            <a:off x="5588000" y="6335309"/>
            <a:ext cx="1016000" cy="250337"/>
          </a:xfrm>
          <a:prstGeom prst="rect">
            <a:avLst/>
          </a:prstGeom>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35640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521" y="1692454"/>
            <a:ext cx="5200134" cy="1331092"/>
          </a:xfrm>
          <a:prstGeom prst="rect">
            <a:avLst/>
          </a:prstGeom>
        </p:spPr>
      </p:pic>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38014" y="6335309"/>
            <a:ext cx="1181114" cy="250337"/>
          </a:xfrm>
          <a:prstGeom prst="rect">
            <a:avLst/>
          </a:prstGeom>
        </p:spPr>
        <p:txBody>
          <a:bodyPr/>
          <a:lstStyle/>
          <a:p>
            <a:endParaRPr lang="en-US"/>
          </a:p>
        </p:txBody>
      </p:sp>
      <p:sp>
        <p:nvSpPr>
          <p:cNvPr id="5" name="Footer Placeholder 4"/>
          <p:cNvSpPr>
            <a:spLocks noGrp="1"/>
          </p:cNvSpPr>
          <p:nvPr>
            <p:ph type="ftr" sz="quarter" idx="11"/>
          </p:nvPr>
        </p:nvSpPr>
        <p:spPr>
          <a:xfrm>
            <a:off x="259882" y="6335309"/>
            <a:ext cx="5226517" cy="250337"/>
          </a:xfrm>
          <a:prstGeom prst="rect">
            <a:avLst/>
          </a:prstGeom>
        </p:spPr>
        <p:txBody>
          <a:bodyPr/>
          <a:lstStyle/>
          <a:p>
            <a:endParaRPr lang="en-US"/>
          </a:p>
        </p:txBody>
      </p:sp>
      <p:sp>
        <p:nvSpPr>
          <p:cNvPr id="6" name="Slide Number Placeholder 5"/>
          <p:cNvSpPr>
            <a:spLocks noGrp="1"/>
          </p:cNvSpPr>
          <p:nvPr>
            <p:ph type="sldNum" sz="quarter" idx="12"/>
          </p:nvPr>
        </p:nvSpPr>
        <p:spPr>
          <a:xfrm>
            <a:off x="5588000" y="6335309"/>
            <a:ext cx="1016000" cy="250337"/>
          </a:xfrm>
          <a:prstGeom prst="rect">
            <a:avLst/>
          </a:prstGeom>
        </p:spPr>
        <p:txBody>
          <a:bodyPr/>
          <a:lstStyle/>
          <a:p>
            <a:r>
              <a:rPr lang="en-US"/>
              <a:t>PG.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085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a:xfrm>
            <a:off x="7538014" y="6335309"/>
            <a:ext cx="1181114" cy="250337"/>
          </a:xfrm>
          <a:prstGeom prst="rect">
            <a:avLst/>
          </a:prstGeom>
        </p:spPr>
        <p:txBody>
          <a:bodyPr/>
          <a:lstStyle/>
          <a:p>
            <a:endParaRPr lang="en-US"/>
          </a:p>
        </p:txBody>
      </p:sp>
      <p:sp>
        <p:nvSpPr>
          <p:cNvPr id="9" name="Footer Placeholder 8"/>
          <p:cNvSpPr>
            <a:spLocks noGrp="1"/>
          </p:cNvSpPr>
          <p:nvPr>
            <p:ph type="ftr" sz="quarter" idx="11"/>
          </p:nvPr>
        </p:nvSpPr>
        <p:spPr>
          <a:xfrm>
            <a:off x="259882" y="6335309"/>
            <a:ext cx="5226517" cy="250337"/>
          </a:xfrm>
          <a:prstGeom prst="rect">
            <a:avLst/>
          </a:prstGeom>
        </p:spPr>
        <p:txBody>
          <a:bodyPr/>
          <a:lstStyle/>
          <a:p>
            <a:endParaRPr lang="en-US"/>
          </a:p>
        </p:txBody>
      </p:sp>
      <p:sp>
        <p:nvSpPr>
          <p:cNvPr id="10" name="Slide Number Placeholder 9"/>
          <p:cNvSpPr>
            <a:spLocks noGrp="1"/>
          </p:cNvSpPr>
          <p:nvPr>
            <p:ph type="sldNum" sz="quarter" idx="12"/>
          </p:nvPr>
        </p:nvSpPr>
        <p:spPr>
          <a:xfrm>
            <a:off x="5588000" y="6335309"/>
            <a:ext cx="1016000" cy="250337"/>
          </a:xfrm>
          <a:prstGeom prst="rect">
            <a:avLst/>
          </a:prstGeom>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47659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9790545" y="6147742"/>
            <a:ext cx="2060466" cy="527423"/>
          </a:xfrm>
          <a:prstGeom prst="rect">
            <a:avLst/>
          </a:prstGeom>
        </p:spPr>
      </p:pic>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69AB64B1-DEB0-F040-AA01-2FB85910C9C5}"/>
              </a:ext>
            </a:extLst>
          </p:cNvPr>
          <p:cNvSpPr/>
          <p:nvPr userDrawn="1"/>
        </p:nvSpPr>
        <p:spPr>
          <a:xfrm>
            <a:off x="9423365" y="6052421"/>
            <a:ext cx="2490207" cy="738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85D1A7A-1A63-3F47-8955-4A1B538F444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985606" y="6091408"/>
            <a:ext cx="2927966" cy="620675"/>
          </a:xfrm>
          <a:prstGeom prst="rect">
            <a:avLst/>
          </a:prstGeom>
        </p:spPr>
      </p:pic>
    </p:spTree>
    <p:extLst>
      <p:ext uri="{BB962C8B-B14F-4D97-AF65-F5344CB8AC3E}">
        <p14:creationId xmlns:p14="http://schemas.microsoft.com/office/powerpoint/2010/main" val="3269160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bHSnZ-t4SgY" TargetMode="External"/><Relationship Id="rId2" Type="http://schemas.openxmlformats.org/officeDocument/2006/relationships/image" Target="../media/image43.tif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9.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tif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4.tiff"/><Relationship Id="rId4" Type="http://schemas.openxmlformats.org/officeDocument/2006/relationships/image" Target="../media/image53.tiff"/></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www.geds.gc.ca/"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www.infogo.gov.on.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2740" y="2917789"/>
            <a:ext cx="4790773" cy="319386"/>
          </a:xfrm>
        </p:spPr>
        <p:txBody>
          <a:bodyPr>
            <a:normAutofit fontScale="25000" lnSpcReduction="20000"/>
          </a:bodyPr>
          <a:lstStyle/>
          <a:p>
            <a:r>
              <a:rPr lang="en-US" sz="14400" dirty="0">
                <a:solidFill>
                  <a:schemeClr val="tx1"/>
                </a:solidFill>
              </a:rPr>
              <a:t>Communicating your science message </a:t>
            </a:r>
          </a:p>
          <a:p>
            <a:r>
              <a:rPr lang="en-US" sz="5600" dirty="0"/>
              <a:t>May 2020</a:t>
            </a:r>
            <a:endParaRPr lang="en-US" sz="4800" dirty="0">
              <a:solidFill>
                <a:schemeClr val="tx1"/>
              </a:solidFill>
            </a:endParaRPr>
          </a:p>
        </p:txBody>
      </p:sp>
      <p:sp>
        <p:nvSpPr>
          <p:cNvPr id="17" name="Title 1"/>
          <p:cNvSpPr txBox="1">
            <a:spLocks/>
          </p:cNvSpPr>
          <p:nvPr/>
        </p:nvSpPr>
        <p:spPr>
          <a:xfrm>
            <a:off x="452740" y="569629"/>
            <a:ext cx="6040374" cy="2348428"/>
          </a:xfrm>
          <a:prstGeom prst="rect">
            <a:avLst/>
          </a:prstGeom>
        </p:spPr>
        <p:txBody>
          <a:bodyPr vert="horz" lIns="0" tIns="45720" rIns="91440" bIns="45720" rtlCol="0" anchor="b">
            <a:normAutofit fontScale="97500"/>
          </a:bodyPr>
          <a:lstStyle>
            <a:lvl1pPr algn="l" defTabSz="914400" rtl="0" eaLnBrk="1" latinLnBrk="0" hangingPunct="1">
              <a:lnSpc>
                <a:spcPct val="85000"/>
              </a:lnSpc>
              <a:spcBef>
                <a:spcPct val="0"/>
              </a:spcBef>
              <a:buNone/>
              <a:defRPr sz="5400" b="0" kern="1200" spc="50"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6300" b="0" i="0" u="none" strike="noStrike" kern="1200" cap="none" spc="50" normalizeH="0" baseline="0" noProof="0" dirty="0">
                <a:ln>
                  <a:noFill/>
                </a:ln>
                <a:solidFill>
                  <a:prstClr val="black"/>
                </a:solidFill>
                <a:effectLst/>
                <a:uLnTx/>
                <a:uFillTx/>
                <a:latin typeface="Impact"/>
                <a:ea typeface="+mj-ea"/>
                <a:cs typeface="+mj-cs"/>
              </a:rPr>
              <a:t>Create great research posters</a:t>
            </a:r>
          </a:p>
        </p:txBody>
      </p:sp>
      <p:grpSp>
        <p:nvGrpSpPr>
          <p:cNvPr id="5" name="Group 4">
            <a:extLst>
              <a:ext uri="{FF2B5EF4-FFF2-40B4-BE49-F238E27FC236}">
                <a16:creationId xmlns:a16="http://schemas.microsoft.com/office/drawing/2014/main" id="{0E610443-CA34-3044-8AFE-D287CE2242EF}"/>
              </a:ext>
            </a:extLst>
          </p:cNvPr>
          <p:cNvGrpSpPr/>
          <p:nvPr/>
        </p:nvGrpSpPr>
        <p:grpSpPr>
          <a:xfrm>
            <a:off x="6337595" y="940639"/>
            <a:ext cx="5169155" cy="4976721"/>
            <a:chOff x="4999829" y="1130417"/>
            <a:chExt cx="5169155" cy="4976721"/>
          </a:xfrm>
        </p:grpSpPr>
        <p:sp>
          <p:nvSpPr>
            <p:cNvPr id="64" name="Flowchart: Connector 63">
              <a:extLst>
                <a:ext uri="{FF2B5EF4-FFF2-40B4-BE49-F238E27FC236}">
                  <a16:creationId xmlns:a16="http://schemas.microsoft.com/office/drawing/2014/main" id="{D852F353-820A-4B8F-A339-41645D5675D5}"/>
                </a:ext>
              </a:extLst>
            </p:cNvPr>
            <p:cNvSpPr/>
            <p:nvPr/>
          </p:nvSpPr>
          <p:spPr>
            <a:xfrm>
              <a:off x="4999829" y="2206732"/>
              <a:ext cx="2098728" cy="2143931"/>
            </a:xfrm>
            <a:prstGeom prst="flowChartConnector">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Connector 66">
              <a:extLst>
                <a:ext uri="{FF2B5EF4-FFF2-40B4-BE49-F238E27FC236}">
                  <a16:creationId xmlns:a16="http://schemas.microsoft.com/office/drawing/2014/main" id="{6063BB23-41E6-4990-85CA-3C517C19BE8C}"/>
                </a:ext>
              </a:extLst>
            </p:cNvPr>
            <p:cNvSpPr/>
            <p:nvPr/>
          </p:nvSpPr>
          <p:spPr>
            <a:xfrm>
              <a:off x="6565629" y="1167054"/>
              <a:ext cx="2098728" cy="2143931"/>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a:extLst>
                <a:ext uri="{FF2B5EF4-FFF2-40B4-BE49-F238E27FC236}">
                  <a16:creationId xmlns:a16="http://schemas.microsoft.com/office/drawing/2014/main" id="{8EBBC712-4480-4126-A70E-C72A37ACE141}"/>
                </a:ext>
              </a:extLst>
            </p:cNvPr>
            <p:cNvSpPr/>
            <p:nvPr/>
          </p:nvSpPr>
          <p:spPr>
            <a:xfrm>
              <a:off x="8070256" y="2206732"/>
              <a:ext cx="2098728" cy="2143931"/>
            </a:xfrm>
            <a:prstGeom prst="flowChartConnector">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Connector 69">
              <a:extLst>
                <a:ext uri="{FF2B5EF4-FFF2-40B4-BE49-F238E27FC236}">
                  <a16:creationId xmlns:a16="http://schemas.microsoft.com/office/drawing/2014/main" id="{257FD936-D23B-450C-B289-773884DF8C32}"/>
                </a:ext>
              </a:extLst>
            </p:cNvPr>
            <p:cNvSpPr/>
            <p:nvPr/>
          </p:nvSpPr>
          <p:spPr>
            <a:xfrm>
              <a:off x="7534274" y="3963207"/>
              <a:ext cx="2098728" cy="214393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Connector 68">
              <a:extLst>
                <a:ext uri="{FF2B5EF4-FFF2-40B4-BE49-F238E27FC236}">
                  <a16:creationId xmlns:a16="http://schemas.microsoft.com/office/drawing/2014/main" id="{F60AE9EE-6D90-48FF-9B13-131006EC8D1E}"/>
                </a:ext>
              </a:extLst>
            </p:cNvPr>
            <p:cNvSpPr/>
            <p:nvPr/>
          </p:nvSpPr>
          <p:spPr>
            <a:xfrm>
              <a:off x="5584069" y="3930919"/>
              <a:ext cx="2098728" cy="2143931"/>
            </a:xfrm>
            <a:prstGeom prst="flowChartConnector">
              <a:avLst/>
            </a:prstGeom>
            <a:solidFill>
              <a:srgbClr val="F0C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generated with very high confidence">
              <a:extLst>
                <a:ext uri="{FF2B5EF4-FFF2-40B4-BE49-F238E27FC236}">
                  <a16:creationId xmlns:a16="http://schemas.microsoft.com/office/drawing/2014/main" id="{8DBE92BC-1429-41C3-9734-6EFDFC986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8675" y="1130417"/>
              <a:ext cx="1858367" cy="1850084"/>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E15CD350-2BCB-4F1A-9440-7171C907E6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5585" y="2340886"/>
              <a:ext cx="1794876" cy="1787091"/>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31D93C57-6A90-4A55-A1BA-F49BAD2536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3241" y="4166723"/>
              <a:ext cx="1679865" cy="1672324"/>
            </a:xfrm>
            <a:prstGeom prst="rect">
              <a:avLst/>
            </a:prstGeom>
          </p:spPr>
        </p:pic>
        <p:pic>
          <p:nvPicPr>
            <p:cNvPr id="12" name="Picture 11" descr="A close up of a logo&#10;&#10;Description generated with very high confidence">
              <a:extLst>
                <a:ext uri="{FF2B5EF4-FFF2-40B4-BE49-F238E27FC236}">
                  <a16:creationId xmlns:a16="http://schemas.microsoft.com/office/drawing/2014/main" id="{1FC5FDCB-CDF1-47BF-9B4E-01ECBEC99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0399" y="4201918"/>
              <a:ext cx="1813155" cy="1820156"/>
            </a:xfrm>
            <a:prstGeom prst="rect">
              <a:avLst/>
            </a:prstGeom>
          </p:spPr>
        </p:pic>
        <p:pic>
          <p:nvPicPr>
            <p:cNvPr id="62" name="Picture 62" descr="A black sign with white text&#10;&#10;Description generated with high confidence">
              <a:extLst>
                <a:ext uri="{FF2B5EF4-FFF2-40B4-BE49-F238E27FC236}">
                  <a16:creationId xmlns:a16="http://schemas.microsoft.com/office/drawing/2014/main" id="{4CAA30A0-2746-45ED-8BB5-A6064D35AEB5}"/>
                </a:ext>
              </a:extLst>
            </p:cNvPr>
            <p:cNvPicPr>
              <a:picLocks noChangeAspect="1"/>
            </p:cNvPicPr>
            <p:nvPr/>
          </p:nvPicPr>
          <p:blipFill>
            <a:blip r:embed="rId7"/>
            <a:stretch>
              <a:fillRect/>
            </a:stretch>
          </p:blipFill>
          <p:spPr>
            <a:xfrm>
              <a:off x="5288322" y="2436119"/>
              <a:ext cx="1546809" cy="1546809"/>
            </a:xfrm>
            <a:prstGeom prst="rect">
              <a:avLst/>
            </a:prstGeom>
          </p:spPr>
        </p:pic>
      </p:grpSp>
    </p:spTree>
    <p:extLst>
      <p:ext uri="{BB962C8B-B14F-4D97-AF65-F5344CB8AC3E}">
        <p14:creationId xmlns:p14="http://schemas.microsoft.com/office/powerpoint/2010/main" val="25182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2730-1F8C-F147-B9F7-6425B594EA8D}"/>
              </a:ext>
            </a:extLst>
          </p:cNvPr>
          <p:cNvSpPr>
            <a:spLocks noGrp="1"/>
          </p:cNvSpPr>
          <p:nvPr>
            <p:ph type="title"/>
          </p:nvPr>
        </p:nvSpPr>
        <p:spPr/>
        <p:txBody>
          <a:bodyPr/>
          <a:lstStyle/>
          <a:p>
            <a:r>
              <a:rPr lang="en-US" dirty="0"/>
              <a:t>Step 1: IDENTIFY YOUR AUDIENCE	</a:t>
            </a:r>
          </a:p>
        </p:txBody>
      </p:sp>
      <p:sp>
        <p:nvSpPr>
          <p:cNvPr id="3" name="Content Placeholder 2">
            <a:extLst>
              <a:ext uri="{FF2B5EF4-FFF2-40B4-BE49-F238E27FC236}">
                <a16:creationId xmlns:a16="http://schemas.microsoft.com/office/drawing/2014/main" id="{CF222652-C6AF-4A44-B7AA-68ED2CBF39FB}"/>
              </a:ext>
            </a:extLst>
          </p:cNvPr>
          <p:cNvSpPr>
            <a:spLocks noGrp="1"/>
          </p:cNvSpPr>
          <p:nvPr>
            <p:ph idx="1"/>
          </p:nvPr>
        </p:nvSpPr>
        <p:spPr/>
        <p:txBody>
          <a:bodyPr/>
          <a:lstStyle/>
          <a:p>
            <a:r>
              <a:rPr lang="en-US" dirty="0"/>
              <a:t>Understand your audience:</a:t>
            </a:r>
          </a:p>
          <a:p>
            <a:pPr lvl="1"/>
            <a:r>
              <a:rPr lang="en-US" dirty="0"/>
              <a:t>What are their current </a:t>
            </a:r>
            <a:r>
              <a:rPr lang="en-US" b="1" dirty="0"/>
              <a:t>priorities,</a:t>
            </a:r>
            <a:r>
              <a:rPr lang="en-US" dirty="0"/>
              <a:t> </a:t>
            </a:r>
            <a:r>
              <a:rPr lang="en-US" b="1" dirty="0"/>
              <a:t>challenges</a:t>
            </a:r>
            <a:r>
              <a:rPr lang="en-US" dirty="0"/>
              <a:t>, </a:t>
            </a:r>
            <a:r>
              <a:rPr lang="en-US" b="1" dirty="0"/>
              <a:t>research needs</a:t>
            </a:r>
            <a:r>
              <a:rPr lang="en-US" dirty="0"/>
              <a:t>, etc. </a:t>
            </a:r>
          </a:p>
          <a:p>
            <a:r>
              <a:rPr lang="en-US" dirty="0"/>
              <a:t>How does your audience understand and apply information? </a:t>
            </a:r>
          </a:p>
          <a:p>
            <a:pPr lvl="1"/>
            <a:r>
              <a:rPr lang="en-US" b="1" dirty="0"/>
              <a:t>Where </a:t>
            </a:r>
            <a:r>
              <a:rPr lang="en-US" dirty="0"/>
              <a:t>do they get information? (their network, media, community, journals, etc.) </a:t>
            </a:r>
          </a:p>
          <a:p>
            <a:pPr lvl="1"/>
            <a:r>
              <a:rPr lang="en-US" b="1" dirty="0"/>
              <a:t>How</a:t>
            </a:r>
            <a:r>
              <a:rPr lang="en-US" dirty="0"/>
              <a:t> do they get information? (word of mouth, printed materials, etc.)</a:t>
            </a:r>
          </a:p>
          <a:p>
            <a:pPr lvl="1"/>
            <a:r>
              <a:rPr lang="en-US" b="1" dirty="0"/>
              <a:t>When </a:t>
            </a:r>
            <a:r>
              <a:rPr lang="en-US" dirty="0"/>
              <a:t>/ timing – when do organizations need info, etc. </a:t>
            </a:r>
          </a:p>
          <a:p>
            <a:pPr lvl="1"/>
            <a:r>
              <a:rPr lang="en-US" b="1" dirty="0"/>
              <a:t>What </a:t>
            </a:r>
            <a:r>
              <a:rPr lang="en-US" dirty="0"/>
              <a:t>format do they need the info in</a:t>
            </a:r>
          </a:p>
          <a:p>
            <a:endParaRPr lang="en-US" dirty="0"/>
          </a:p>
        </p:txBody>
      </p:sp>
      <p:sp>
        <p:nvSpPr>
          <p:cNvPr id="6" name="Slide Number Placeholder 5">
            <a:extLst>
              <a:ext uri="{FF2B5EF4-FFF2-40B4-BE49-F238E27FC236}">
                <a16:creationId xmlns:a16="http://schemas.microsoft.com/office/drawing/2014/main" id="{3470EE50-F2AA-9F41-B459-CC9E5E53C2B9}"/>
              </a:ext>
            </a:extLst>
          </p:cNvPr>
          <p:cNvSpPr>
            <a:spLocks noGrp="1"/>
          </p:cNvSpPr>
          <p:nvPr>
            <p:ph type="sldNum" sz="quarter" idx="12"/>
          </p:nvPr>
        </p:nvSpPr>
        <p:spPr/>
        <p:txBody>
          <a:bodyPr/>
          <a:lstStyle/>
          <a:p>
            <a:r>
              <a:rPr lang="en-US"/>
              <a:t>PG. </a:t>
            </a:r>
            <a:fld id="{93005692-73BE-493E-93AB-ECD6027A7652}" type="slidenum">
              <a:rPr lang="en-US" smtClean="0"/>
              <a:pPr/>
              <a:t>10</a:t>
            </a:fld>
            <a:endParaRPr lang="en-US"/>
          </a:p>
        </p:txBody>
      </p:sp>
    </p:spTree>
    <p:extLst>
      <p:ext uri="{BB962C8B-B14F-4D97-AF65-F5344CB8AC3E}">
        <p14:creationId xmlns:p14="http://schemas.microsoft.com/office/powerpoint/2010/main" val="48204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DDFD4-1875-BE41-89E4-CCCE9A11AD85}"/>
              </a:ext>
            </a:extLst>
          </p:cNvPr>
          <p:cNvSpPr>
            <a:spLocks noGrp="1"/>
          </p:cNvSpPr>
          <p:nvPr>
            <p:ph type="title"/>
          </p:nvPr>
        </p:nvSpPr>
        <p:spPr/>
        <p:txBody>
          <a:bodyPr/>
          <a:lstStyle/>
          <a:p>
            <a:r>
              <a:rPr lang="en-US" dirty="0"/>
              <a:t>Step 2: DECIPHER THE KEY MESSAGE</a:t>
            </a:r>
          </a:p>
        </p:txBody>
      </p:sp>
      <p:sp>
        <p:nvSpPr>
          <p:cNvPr id="3" name="Content Placeholder 2">
            <a:extLst>
              <a:ext uri="{FF2B5EF4-FFF2-40B4-BE49-F238E27FC236}">
                <a16:creationId xmlns:a16="http://schemas.microsoft.com/office/drawing/2014/main" id="{2AA5CDBE-EA07-0243-8E56-9EA56DA78003}"/>
              </a:ext>
            </a:extLst>
          </p:cNvPr>
          <p:cNvSpPr>
            <a:spLocks noGrp="1"/>
          </p:cNvSpPr>
          <p:nvPr>
            <p:ph idx="1"/>
          </p:nvPr>
        </p:nvSpPr>
        <p:spPr/>
        <p:txBody>
          <a:bodyPr>
            <a:normAutofit/>
          </a:bodyPr>
          <a:lstStyle/>
          <a:p>
            <a:r>
              <a:rPr lang="en-US"/>
              <a:t>Step 1 - Outline the goals of your poster</a:t>
            </a:r>
          </a:p>
          <a:p>
            <a:pPr lvl="1"/>
            <a:r>
              <a:rPr lang="en-US"/>
              <a:t>E.g., providing information your target audience wants/needs in a way that is easy for them to understand</a:t>
            </a:r>
          </a:p>
          <a:p>
            <a:r>
              <a:rPr lang="en-US"/>
              <a:t>Step 2 – Develop content to achieve your goals</a:t>
            </a:r>
          </a:p>
          <a:p>
            <a:pPr lvl="1"/>
            <a:r>
              <a:rPr lang="en-US"/>
              <a:t>The </a:t>
            </a:r>
            <a:r>
              <a:rPr lang="en-US" b="1"/>
              <a:t>burning problem </a:t>
            </a:r>
          </a:p>
          <a:p>
            <a:pPr lvl="1"/>
            <a:r>
              <a:rPr lang="en-US"/>
              <a:t>The intended </a:t>
            </a:r>
            <a:r>
              <a:rPr lang="en-US" b="1"/>
              <a:t>impacts</a:t>
            </a:r>
            <a:r>
              <a:rPr lang="en-US"/>
              <a:t> of your research</a:t>
            </a:r>
          </a:p>
          <a:p>
            <a:pPr lvl="1"/>
            <a:r>
              <a:rPr lang="en-US"/>
              <a:t>Potential </a:t>
            </a:r>
            <a:r>
              <a:rPr lang="en-US" b="1"/>
              <a:t>research applications </a:t>
            </a:r>
            <a:r>
              <a:rPr lang="en-US"/>
              <a:t>(or anticipated applications)</a:t>
            </a:r>
          </a:p>
        </p:txBody>
      </p:sp>
      <p:sp>
        <p:nvSpPr>
          <p:cNvPr id="4" name="Slide Number Placeholder 3">
            <a:extLst>
              <a:ext uri="{FF2B5EF4-FFF2-40B4-BE49-F238E27FC236}">
                <a16:creationId xmlns:a16="http://schemas.microsoft.com/office/drawing/2014/main" id="{A8C80861-C8E4-8743-846B-E8EB9362072B}"/>
              </a:ext>
            </a:extLst>
          </p:cNvPr>
          <p:cNvSpPr>
            <a:spLocks noGrp="1"/>
          </p:cNvSpPr>
          <p:nvPr>
            <p:ph type="sldNum" sz="quarter" idx="12"/>
          </p:nvPr>
        </p:nvSpPr>
        <p:spPr/>
        <p:txBody>
          <a:bodyPr/>
          <a:lstStyle/>
          <a:p>
            <a:r>
              <a:rPr lang="en-US"/>
              <a:t>PG. </a:t>
            </a:r>
            <a:fld id="{93005692-73BE-493E-93AB-ECD6027A7652}" type="slidenum">
              <a:rPr lang="en-US" smtClean="0"/>
              <a:pPr/>
              <a:t>11</a:t>
            </a:fld>
            <a:endParaRPr lang="en-US"/>
          </a:p>
        </p:txBody>
      </p:sp>
    </p:spTree>
    <p:extLst>
      <p:ext uri="{BB962C8B-B14F-4D97-AF65-F5344CB8AC3E}">
        <p14:creationId xmlns:p14="http://schemas.microsoft.com/office/powerpoint/2010/main" val="428040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THINK ABOUT POTENTIAL RESEARCH APPLICATIONS</a:t>
            </a:r>
          </a:p>
        </p:txBody>
      </p:sp>
      <p:sp>
        <p:nvSpPr>
          <p:cNvPr id="3" name="Content Placeholder 2"/>
          <p:cNvSpPr>
            <a:spLocks noGrp="1"/>
          </p:cNvSpPr>
          <p:nvPr>
            <p:ph idx="1"/>
          </p:nvPr>
        </p:nvSpPr>
        <p:spPr/>
        <p:txBody>
          <a:bodyPr>
            <a:normAutofit fontScale="85000" lnSpcReduction="20000"/>
          </a:bodyPr>
          <a:lstStyle/>
          <a:p>
            <a:pPr marL="0" lvl="0" indent="0">
              <a:buNone/>
            </a:pPr>
            <a:r>
              <a:rPr lang="en-US"/>
              <a:t>Examples:</a:t>
            </a:r>
          </a:p>
          <a:p>
            <a:pPr lvl="0"/>
            <a:r>
              <a:rPr lang="en-US" b="1"/>
              <a:t>Policy development </a:t>
            </a:r>
            <a:r>
              <a:rPr lang="en-US"/>
              <a:t>(e.g., can your research help policy makers define an appropriate set of targets or actions for the eastern basin of Lake Erie – a goal outline in the Canada-Ontario Action Plan for Lake Erie)</a:t>
            </a:r>
          </a:p>
          <a:p>
            <a:r>
              <a:rPr lang="en-US" b="1"/>
              <a:t>Informing a program </a:t>
            </a:r>
            <a:r>
              <a:rPr lang="en-US"/>
              <a:t>(e.g., if you found certain BMPs are more effective, maybe you could point out how the GRCA’s Rural Water Quality Program could be re-evaluated to focus on a different set of BMPs)</a:t>
            </a:r>
          </a:p>
          <a:p>
            <a:r>
              <a:rPr lang="en-US" b="1"/>
              <a:t>A new technology </a:t>
            </a:r>
            <a:r>
              <a:rPr lang="en-US"/>
              <a:t>(e.g., did you discover a new process to speed up wastewater treatment)</a:t>
            </a:r>
          </a:p>
          <a:p>
            <a:r>
              <a:rPr lang="en-US" b="1"/>
              <a:t>Inform monitoring </a:t>
            </a:r>
            <a:r>
              <a:rPr lang="en-US"/>
              <a:t>(e.g., does your research help improve the way we monitor water quality such as where we should locate monitoring stations)   </a:t>
            </a:r>
          </a:p>
          <a:p>
            <a:r>
              <a:rPr lang="en-US" b="1"/>
              <a:t>Communication messages </a:t>
            </a:r>
            <a:r>
              <a:rPr lang="en-US"/>
              <a:t>(e.g., do you have information that could help inspire action, such as paying more attention to  developing HABs in Lake Ontario? </a:t>
            </a:r>
          </a:p>
          <a:p>
            <a:r>
              <a:rPr lang="en-US" b="1"/>
              <a:t>Discovery </a:t>
            </a:r>
            <a:r>
              <a:rPr lang="en-US"/>
              <a:t>(e.g., using drones to detect crop disease)</a:t>
            </a:r>
          </a:p>
          <a:p>
            <a:endParaRPr lang="en-US"/>
          </a:p>
        </p:txBody>
      </p:sp>
      <p:sp>
        <p:nvSpPr>
          <p:cNvPr id="4" name="Slide Number Placeholder 3">
            <a:extLst>
              <a:ext uri="{FF2B5EF4-FFF2-40B4-BE49-F238E27FC236}">
                <a16:creationId xmlns:a16="http://schemas.microsoft.com/office/drawing/2014/main" id="{EC13556E-6078-FB4F-A903-DA76DFCBFF8B}"/>
              </a:ext>
            </a:extLst>
          </p:cNvPr>
          <p:cNvSpPr>
            <a:spLocks noGrp="1"/>
          </p:cNvSpPr>
          <p:nvPr>
            <p:ph type="sldNum" sz="quarter" idx="12"/>
          </p:nvPr>
        </p:nvSpPr>
        <p:spPr/>
        <p:txBody>
          <a:bodyPr/>
          <a:lstStyle/>
          <a:p>
            <a:r>
              <a:rPr lang="en-US"/>
              <a:t>PG. </a:t>
            </a:r>
            <a:fld id="{93005692-73BE-493E-93AB-ECD6027A7652}" type="slidenum">
              <a:rPr lang="en-US" smtClean="0"/>
              <a:pPr/>
              <a:t>12</a:t>
            </a:fld>
            <a:endParaRPr lang="en-US"/>
          </a:p>
        </p:txBody>
      </p:sp>
    </p:spTree>
    <p:extLst>
      <p:ext uri="{BB962C8B-B14F-4D97-AF65-F5344CB8AC3E}">
        <p14:creationId xmlns:p14="http://schemas.microsoft.com/office/powerpoint/2010/main" val="343143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64F16-5BDE-8049-AFD1-96FBB84CAD41}"/>
              </a:ext>
            </a:extLst>
          </p:cNvPr>
          <p:cNvSpPr>
            <a:spLocks noGrp="1"/>
          </p:cNvSpPr>
          <p:nvPr>
            <p:ph type="title"/>
          </p:nvPr>
        </p:nvSpPr>
        <p:spPr/>
        <p:txBody>
          <a:bodyPr/>
          <a:lstStyle/>
          <a:p>
            <a:r>
              <a:rPr lang="en-US"/>
              <a:t>Step 3: SIMPLIFY  YOUR LANGUAGE</a:t>
            </a:r>
          </a:p>
        </p:txBody>
      </p:sp>
      <p:sp>
        <p:nvSpPr>
          <p:cNvPr id="3" name="Content Placeholder 2">
            <a:extLst>
              <a:ext uri="{FF2B5EF4-FFF2-40B4-BE49-F238E27FC236}">
                <a16:creationId xmlns:a16="http://schemas.microsoft.com/office/drawing/2014/main" id="{1BDD7E90-EDF0-0B46-830E-6275303FF806}"/>
              </a:ext>
            </a:extLst>
          </p:cNvPr>
          <p:cNvSpPr>
            <a:spLocks noGrp="1"/>
          </p:cNvSpPr>
          <p:nvPr>
            <p:ph idx="1"/>
          </p:nvPr>
        </p:nvSpPr>
        <p:spPr/>
        <p:txBody>
          <a:bodyPr vert="horz" lIns="91440" tIns="45720" rIns="91440" bIns="45720" rtlCol="0" anchor="t">
            <a:normAutofit/>
          </a:bodyPr>
          <a:lstStyle/>
          <a:p>
            <a:r>
              <a:rPr lang="en-US"/>
              <a:t>Use </a:t>
            </a:r>
            <a:r>
              <a:rPr lang="en-US" b="1"/>
              <a:t>jargon free</a:t>
            </a:r>
            <a:r>
              <a:rPr lang="en-US"/>
              <a:t> language </a:t>
            </a:r>
          </a:p>
          <a:p>
            <a:r>
              <a:rPr lang="en-US"/>
              <a:t>Think about language familiar to </a:t>
            </a:r>
            <a:r>
              <a:rPr lang="en-US" b="1"/>
              <a:t>your audience </a:t>
            </a:r>
          </a:p>
          <a:p>
            <a:r>
              <a:rPr lang="en-US">
                <a:ea typeface="+mn-lt"/>
                <a:cs typeface="+mn-lt"/>
              </a:rPr>
              <a:t>People </a:t>
            </a:r>
            <a:r>
              <a:rPr lang="en-US" b="1">
                <a:ea typeface="+mn-lt"/>
                <a:cs typeface="+mn-lt"/>
              </a:rPr>
              <a:t>skim </a:t>
            </a:r>
            <a:r>
              <a:rPr lang="en-US">
                <a:ea typeface="+mn-lt"/>
                <a:cs typeface="+mn-lt"/>
              </a:rPr>
              <a:t>–highlight key messages with headlines and bullets</a:t>
            </a:r>
          </a:p>
          <a:p>
            <a:endParaRPr lang="en-US" b="1"/>
          </a:p>
          <a:p>
            <a:endParaRPr lang="en-US"/>
          </a:p>
          <a:p>
            <a:endParaRPr lang="en-US"/>
          </a:p>
          <a:p>
            <a:endParaRPr lang="en-US"/>
          </a:p>
        </p:txBody>
      </p:sp>
      <p:sp>
        <p:nvSpPr>
          <p:cNvPr id="5" name="Slide Number Placeholder 4">
            <a:extLst>
              <a:ext uri="{FF2B5EF4-FFF2-40B4-BE49-F238E27FC236}">
                <a16:creationId xmlns:a16="http://schemas.microsoft.com/office/drawing/2014/main" id="{08CC3DB3-AD0D-204B-A6D5-90800C403FA6}"/>
              </a:ext>
            </a:extLst>
          </p:cNvPr>
          <p:cNvSpPr>
            <a:spLocks noGrp="1"/>
          </p:cNvSpPr>
          <p:nvPr>
            <p:ph type="sldNum" sz="quarter" idx="12"/>
          </p:nvPr>
        </p:nvSpPr>
        <p:spPr/>
        <p:txBody>
          <a:bodyPr/>
          <a:lstStyle/>
          <a:p>
            <a:r>
              <a:rPr lang="en-US"/>
              <a:t>PG. </a:t>
            </a:r>
            <a:fld id="{93005692-73BE-493E-93AB-ECD6027A7652}" type="slidenum">
              <a:rPr lang="en-US" smtClean="0"/>
              <a:pPr/>
              <a:t>13</a:t>
            </a:fld>
            <a:endParaRPr lang="en-US"/>
          </a:p>
        </p:txBody>
      </p:sp>
    </p:spTree>
    <p:extLst>
      <p:ext uri="{BB962C8B-B14F-4D97-AF65-F5344CB8AC3E}">
        <p14:creationId xmlns:p14="http://schemas.microsoft.com/office/powerpoint/2010/main" val="342011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D00634-7697-C447-A168-C9841DC5B8BD}"/>
              </a:ext>
            </a:extLst>
          </p:cNvPr>
          <p:cNvSpPr>
            <a:spLocks noGrp="1"/>
          </p:cNvSpPr>
          <p:nvPr>
            <p:ph type="title"/>
          </p:nvPr>
        </p:nvSpPr>
        <p:spPr/>
        <p:txBody>
          <a:bodyPr/>
          <a:lstStyle/>
          <a:p>
            <a:r>
              <a:rPr lang="en-US"/>
              <a:t>DESIGNING YOUR POSTER</a:t>
            </a:r>
          </a:p>
        </p:txBody>
      </p:sp>
    </p:spTree>
    <p:extLst>
      <p:ext uri="{BB962C8B-B14F-4D97-AF65-F5344CB8AC3E}">
        <p14:creationId xmlns:p14="http://schemas.microsoft.com/office/powerpoint/2010/main" val="284728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69EB0FF-7FCC-964A-A457-0109F197FC7C}"/>
              </a:ext>
            </a:extLst>
          </p:cNvPr>
          <p:cNvSpPr/>
          <p:nvPr/>
        </p:nvSpPr>
        <p:spPr>
          <a:xfrm>
            <a:off x="7198583" y="2171700"/>
            <a:ext cx="4414297" cy="3017519"/>
          </a:xfrm>
          <a:prstGeom prst="roundRect">
            <a:avLst>
              <a:gd name="adj" fmla="val 8334"/>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a:t>CREATING INFOGRAPHICS</a:t>
            </a:r>
          </a:p>
        </p:txBody>
      </p:sp>
      <p:sp>
        <p:nvSpPr>
          <p:cNvPr id="14" name="Rectangle 13"/>
          <p:cNvSpPr/>
          <p:nvPr/>
        </p:nvSpPr>
        <p:spPr>
          <a:xfrm>
            <a:off x="623629" y="4009349"/>
            <a:ext cx="1469101" cy="784830"/>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Verdana" charset="0"/>
                <a:ea typeface="Verdana" charset="0"/>
                <a:cs typeface="Verdana" charset="0"/>
              </a:rPr>
              <a:t>DETERMINE YOUR AUDIENCE </a:t>
            </a:r>
          </a:p>
        </p:txBody>
      </p:sp>
      <p:sp>
        <p:nvSpPr>
          <p:cNvPr id="16" name="Rectangle 15"/>
          <p:cNvSpPr/>
          <p:nvPr/>
        </p:nvSpPr>
        <p:spPr>
          <a:xfrm>
            <a:off x="3020385" y="4009349"/>
            <a:ext cx="1267685" cy="784830"/>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Verdana" charset="0"/>
                <a:ea typeface="Verdana" charset="0"/>
                <a:cs typeface="Verdana" charset="0"/>
              </a:rPr>
              <a:t>DECIPHER KEY MESSAGE</a:t>
            </a:r>
          </a:p>
        </p:txBody>
      </p:sp>
      <p:sp>
        <p:nvSpPr>
          <p:cNvPr id="20" name="Rectangle 19"/>
          <p:cNvSpPr/>
          <p:nvPr/>
        </p:nvSpPr>
        <p:spPr>
          <a:xfrm>
            <a:off x="5274082" y="4010180"/>
            <a:ext cx="1499614" cy="784830"/>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Verdana" charset="0"/>
                <a:ea typeface="Verdana" charset="0"/>
                <a:cs typeface="Verdana" charset="0"/>
              </a:rPr>
              <a:t>SIMPLIFY THE LANGUAGE </a:t>
            </a:r>
          </a:p>
        </p:txBody>
      </p:sp>
      <p:sp>
        <p:nvSpPr>
          <p:cNvPr id="22" name="Rectangle 21"/>
          <p:cNvSpPr/>
          <p:nvPr/>
        </p:nvSpPr>
        <p:spPr>
          <a:xfrm>
            <a:off x="7581632" y="4009349"/>
            <a:ext cx="1548909" cy="784830"/>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Verdana" charset="0"/>
                <a:ea typeface="Verdana" charset="0"/>
                <a:cs typeface="Verdana" charset="0"/>
              </a:rPr>
              <a:t>VISUALIZE YOUR KEY MESSAGE</a:t>
            </a:r>
          </a:p>
        </p:txBody>
      </p:sp>
      <p:cxnSp>
        <p:nvCxnSpPr>
          <p:cNvPr id="24" name="Straight Connector 23"/>
          <p:cNvCxnSpPr>
            <a:cxnSpLocks/>
          </p:cNvCxnSpPr>
          <p:nvPr/>
        </p:nvCxnSpPr>
        <p:spPr>
          <a:xfrm>
            <a:off x="2528450" y="2524835"/>
            <a:ext cx="0" cy="21139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4836384" y="2577427"/>
            <a:ext cx="0" cy="21139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7198583" y="2577427"/>
            <a:ext cx="0" cy="21139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E03C8DC-890F-174B-97D4-045F09402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110" y="2524835"/>
            <a:ext cx="1262141" cy="1262141"/>
          </a:xfrm>
          <a:prstGeom prst="rect">
            <a:avLst/>
          </a:prstGeom>
        </p:spPr>
      </p:pic>
      <p:sp>
        <p:nvSpPr>
          <p:cNvPr id="25" name="Rectangle 24">
            <a:extLst>
              <a:ext uri="{FF2B5EF4-FFF2-40B4-BE49-F238E27FC236}">
                <a16:creationId xmlns:a16="http://schemas.microsoft.com/office/drawing/2014/main" id="{354D8EE6-16AA-2C43-8C98-80CC578A8B91}"/>
              </a:ext>
            </a:extLst>
          </p:cNvPr>
          <p:cNvSpPr/>
          <p:nvPr/>
        </p:nvSpPr>
        <p:spPr>
          <a:xfrm>
            <a:off x="9766656" y="4009349"/>
            <a:ext cx="1548909" cy="784830"/>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Verdana" charset="0"/>
                <a:ea typeface="Verdana" charset="0"/>
                <a:cs typeface="Verdana" charset="0"/>
              </a:rPr>
              <a:t>COME UP WITH A LAYOUT</a:t>
            </a:r>
          </a:p>
        </p:txBody>
      </p:sp>
      <p:cxnSp>
        <p:nvCxnSpPr>
          <p:cNvPr id="29" name="Straight Connector 28">
            <a:extLst>
              <a:ext uri="{FF2B5EF4-FFF2-40B4-BE49-F238E27FC236}">
                <a16:creationId xmlns:a16="http://schemas.microsoft.com/office/drawing/2014/main" id="{41128D90-AF16-E44C-93AF-CC01873C1CA1}"/>
              </a:ext>
            </a:extLst>
          </p:cNvPr>
          <p:cNvCxnSpPr>
            <a:cxnSpLocks/>
          </p:cNvCxnSpPr>
          <p:nvPr/>
        </p:nvCxnSpPr>
        <p:spPr>
          <a:xfrm>
            <a:off x="9448598" y="2524835"/>
            <a:ext cx="0" cy="21139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C4F89E8-2C60-544E-AEF3-A0D6E0C170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4969" y="2382761"/>
            <a:ext cx="1561715" cy="1561715"/>
          </a:xfrm>
          <a:prstGeom prst="rect">
            <a:avLst/>
          </a:prstGeom>
        </p:spPr>
      </p:pic>
      <p:pic>
        <p:nvPicPr>
          <p:cNvPr id="19" name="Picture 18">
            <a:extLst>
              <a:ext uri="{FF2B5EF4-FFF2-40B4-BE49-F238E27FC236}">
                <a16:creationId xmlns:a16="http://schemas.microsoft.com/office/drawing/2014/main" id="{CD23F29A-B9C7-7645-8A63-D7490D4CC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7589" y="2349040"/>
            <a:ext cx="1394541" cy="1394541"/>
          </a:xfrm>
          <a:prstGeom prst="rect">
            <a:avLst/>
          </a:prstGeom>
        </p:spPr>
      </p:pic>
      <p:pic>
        <p:nvPicPr>
          <p:cNvPr id="32" name="Picture 31">
            <a:extLst>
              <a:ext uri="{FF2B5EF4-FFF2-40B4-BE49-F238E27FC236}">
                <a16:creationId xmlns:a16="http://schemas.microsoft.com/office/drawing/2014/main" id="{42E398E3-1A63-DC44-8457-E9CEFB719A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9988" y="2466129"/>
            <a:ext cx="1482243" cy="1482243"/>
          </a:xfrm>
          <a:prstGeom prst="rect">
            <a:avLst/>
          </a:prstGeom>
        </p:spPr>
      </p:pic>
      <p:pic>
        <p:nvPicPr>
          <p:cNvPr id="34" name="Picture 33">
            <a:extLst>
              <a:ext uri="{FF2B5EF4-FFF2-40B4-BE49-F238E27FC236}">
                <a16:creationId xmlns:a16="http://schemas.microsoft.com/office/drawing/2014/main" id="{09C649BE-937A-7040-801B-B4485A36AC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5908" y="2524835"/>
            <a:ext cx="1364833" cy="1364833"/>
          </a:xfrm>
          <a:prstGeom prst="rect">
            <a:avLst/>
          </a:prstGeom>
        </p:spPr>
      </p:pic>
    </p:spTree>
    <p:extLst>
      <p:ext uri="{BB962C8B-B14F-4D97-AF65-F5344CB8AC3E}">
        <p14:creationId xmlns:p14="http://schemas.microsoft.com/office/powerpoint/2010/main" val="238760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FCBD9B-EC98-D645-8D24-6B2357490557}"/>
              </a:ext>
            </a:extLst>
          </p:cNvPr>
          <p:cNvSpPr>
            <a:spLocks noGrp="1"/>
          </p:cNvSpPr>
          <p:nvPr>
            <p:ph type="sldNum" sz="quarter" idx="4294967295"/>
          </p:nvPr>
        </p:nvSpPr>
        <p:spPr>
          <a:xfrm>
            <a:off x="0" y="6335713"/>
            <a:ext cx="1016000" cy="249237"/>
          </a:xfrm>
          <a:prstGeom prst="rect">
            <a:avLst/>
          </a:prstGeom>
        </p:spPr>
        <p:txBody>
          <a:bodyPr/>
          <a:lstStyle/>
          <a:p>
            <a:r>
              <a:rPr lang="en-US"/>
              <a:t>PG. </a:t>
            </a:r>
            <a:fld id="{93005692-73BE-493E-93AB-ECD6027A7652}" type="slidenum">
              <a:rPr lang="en-US" smtClean="0"/>
              <a:pPr/>
              <a:t>16</a:t>
            </a:fld>
            <a:endParaRPr lang="en-US"/>
          </a:p>
        </p:txBody>
      </p:sp>
      <p:pic>
        <p:nvPicPr>
          <p:cNvPr id="5" name="Picture 4">
            <a:extLst>
              <a:ext uri="{FF2B5EF4-FFF2-40B4-BE49-F238E27FC236}">
                <a16:creationId xmlns:a16="http://schemas.microsoft.com/office/drawing/2014/main" id="{FEB2EFFB-1D96-7F45-AE2F-4EF2D1A3A6D4}"/>
              </a:ext>
            </a:extLst>
          </p:cNvPr>
          <p:cNvPicPr>
            <a:picLocks noChangeAspect="1"/>
          </p:cNvPicPr>
          <p:nvPr/>
        </p:nvPicPr>
        <p:blipFill>
          <a:blip r:embed="rId2"/>
          <a:stretch>
            <a:fillRect/>
          </a:stretch>
        </p:blipFill>
        <p:spPr>
          <a:xfrm>
            <a:off x="847493" y="382057"/>
            <a:ext cx="7911852" cy="6202893"/>
          </a:xfrm>
          <a:prstGeom prst="rect">
            <a:avLst/>
          </a:prstGeom>
        </p:spPr>
      </p:pic>
      <p:sp>
        <p:nvSpPr>
          <p:cNvPr id="2" name="TextBox 1">
            <a:extLst>
              <a:ext uri="{FF2B5EF4-FFF2-40B4-BE49-F238E27FC236}">
                <a16:creationId xmlns:a16="http://schemas.microsoft.com/office/drawing/2014/main" id="{1BEA1309-ED8B-A04B-B304-9B9B5554B3F0}"/>
              </a:ext>
            </a:extLst>
          </p:cNvPr>
          <p:cNvSpPr txBox="1"/>
          <p:nvPr/>
        </p:nvSpPr>
        <p:spPr>
          <a:xfrm>
            <a:off x="9114263" y="713677"/>
            <a:ext cx="2884449" cy="5139869"/>
          </a:xfrm>
          <a:prstGeom prst="rect">
            <a:avLst/>
          </a:prstGeom>
          <a:noFill/>
        </p:spPr>
        <p:txBody>
          <a:bodyPr wrap="square" rtlCol="0">
            <a:spAutoFit/>
          </a:bodyPr>
          <a:lstStyle/>
          <a:p>
            <a:pPr marL="285750" indent="-285750">
              <a:buFont typeface="Arial" panose="020B0604020202020204" pitchFamily="34" charset="0"/>
              <a:buChar char="•"/>
            </a:pPr>
            <a:r>
              <a:rPr lang="en-US" sz="2400" dirty="0"/>
              <a:t>Eye catching imagery</a:t>
            </a:r>
          </a:p>
          <a:p>
            <a:endParaRPr lang="en-US" sz="2400" dirty="0"/>
          </a:p>
          <a:p>
            <a:pPr marL="285750" indent="-285750">
              <a:buFont typeface="Arial" panose="020B0604020202020204" pitchFamily="34" charset="0"/>
              <a:buChar char="•"/>
            </a:pPr>
            <a:r>
              <a:rPr lang="en-US" sz="2400" dirty="0"/>
              <a:t>Limited text with simple language </a:t>
            </a:r>
          </a:p>
          <a:p>
            <a:endParaRPr lang="en-US" sz="2400" dirty="0"/>
          </a:p>
          <a:p>
            <a:pPr marL="285750" indent="-285750">
              <a:buFont typeface="Arial" panose="020B0604020202020204" pitchFamily="34" charset="0"/>
              <a:buChar char="•"/>
            </a:pPr>
            <a:r>
              <a:rPr lang="en-US" sz="2400" dirty="0"/>
              <a:t>Colour palette</a:t>
            </a:r>
          </a:p>
          <a:p>
            <a:pPr lvl="1"/>
            <a:r>
              <a:rPr lang="en-US" sz="2000" dirty="0"/>
              <a:t>green, blue, orange and brown</a:t>
            </a:r>
          </a:p>
          <a:p>
            <a:pPr lvl="1"/>
            <a:endParaRPr lang="en-US" sz="2400" dirty="0"/>
          </a:p>
          <a:p>
            <a:pPr marL="285750" indent="-285750">
              <a:buFont typeface="Arial" panose="020B0604020202020204" pitchFamily="34" charset="0"/>
              <a:buChar char="•"/>
            </a:pPr>
            <a:r>
              <a:rPr lang="en-US" sz="2400" dirty="0"/>
              <a:t>Simple figures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Geographic context</a:t>
            </a:r>
          </a:p>
        </p:txBody>
      </p:sp>
    </p:spTree>
    <p:extLst>
      <p:ext uri="{BB962C8B-B14F-4D97-AF65-F5344CB8AC3E}">
        <p14:creationId xmlns:p14="http://schemas.microsoft.com/office/powerpoint/2010/main" val="282567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20D2-2233-ED48-9769-5241043578A9}"/>
              </a:ext>
            </a:extLst>
          </p:cNvPr>
          <p:cNvSpPr>
            <a:spLocks noGrp="1"/>
          </p:cNvSpPr>
          <p:nvPr>
            <p:ph type="title"/>
          </p:nvPr>
        </p:nvSpPr>
        <p:spPr/>
        <p:txBody>
          <a:bodyPr/>
          <a:lstStyle/>
          <a:p>
            <a:r>
              <a:rPr lang="en-US"/>
              <a:t>Step 4: Visualize Your Key Message</a:t>
            </a:r>
          </a:p>
        </p:txBody>
      </p:sp>
      <p:sp>
        <p:nvSpPr>
          <p:cNvPr id="4" name="TextBox 3">
            <a:extLst>
              <a:ext uri="{FF2B5EF4-FFF2-40B4-BE49-F238E27FC236}">
                <a16:creationId xmlns:a16="http://schemas.microsoft.com/office/drawing/2014/main" id="{00D48A0B-3337-1B46-8084-EAB704FEA3BF}"/>
              </a:ext>
            </a:extLst>
          </p:cNvPr>
          <p:cNvSpPr txBox="1"/>
          <p:nvPr/>
        </p:nvSpPr>
        <p:spPr>
          <a:xfrm>
            <a:off x="1474394" y="1795341"/>
            <a:ext cx="2983509" cy="1077218"/>
          </a:xfrm>
          <a:prstGeom prst="rect">
            <a:avLst/>
          </a:prstGeom>
          <a:noFill/>
        </p:spPr>
        <p:txBody>
          <a:bodyPr wrap="none" rtlCol="0">
            <a:spAutoFit/>
          </a:bodyPr>
          <a:lstStyle/>
          <a:p>
            <a:r>
              <a:rPr lang="en-US" sz="3200" b="1"/>
              <a:t>Key Message </a:t>
            </a:r>
          </a:p>
          <a:p>
            <a:pPr algn="ctr"/>
            <a:r>
              <a:rPr lang="en-US" sz="3200" b="1"/>
              <a:t>Points</a:t>
            </a:r>
          </a:p>
        </p:txBody>
      </p:sp>
      <p:pic>
        <p:nvPicPr>
          <p:cNvPr id="6" name="Graphic 5" descr="Arrow Straight">
            <a:extLst>
              <a:ext uri="{FF2B5EF4-FFF2-40B4-BE49-F238E27FC236}">
                <a16:creationId xmlns:a16="http://schemas.microsoft.com/office/drawing/2014/main" id="{2CFA0B52-8D5E-CB4A-9CA0-C096FE9A5F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4919928" y="1325914"/>
            <a:ext cx="2038473" cy="2038473"/>
          </a:xfrm>
          <a:prstGeom prst="rect">
            <a:avLst/>
          </a:prstGeom>
        </p:spPr>
      </p:pic>
      <p:sp>
        <p:nvSpPr>
          <p:cNvPr id="7" name="TextBox 6">
            <a:extLst>
              <a:ext uri="{FF2B5EF4-FFF2-40B4-BE49-F238E27FC236}">
                <a16:creationId xmlns:a16="http://schemas.microsoft.com/office/drawing/2014/main" id="{4031CE8C-EA63-B74A-9070-5D630C55F58C}"/>
              </a:ext>
            </a:extLst>
          </p:cNvPr>
          <p:cNvSpPr txBox="1"/>
          <p:nvPr/>
        </p:nvSpPr>
        <p:spPr>
          <a:xfrm>
            <a:off x="8043581" y="1834014"/>
            <a:ext cx="2630848" cy="584775"/>
          </a:xfrm>
          <a:prstGeom prst="rect">
            <a:avLst/>
          </a:prstGeom>
          <a:noFill/>
        </p:spPr>
        <p:txBody>
          <a:bodyPr wrap="none" rtlCol="0">
            <a:spAutoFit/>
          </a:bodyPr>
          <a:lstStyle/>
          <a:p>
            <a:r>
              <a:rPr lang="en-US" sz="3200" b="1"/>
              <a:t>Key Visuals</a:t>
            </a:r>
          </a:p>
        </p:txBody>
      </p:sp>
      <p:pic>
        <p:nvPicPr>
          <p:cNvPr id="9" name="Graphic 8" descr="List">
            <a:extLst>
              <a:ext uri="{FF2B5EF4-FFF2-40B4-BE49-F238E27FC236}">
                <a16:creationId xmlns:a16="http://schemas.microsoft.com/office/drawing/2014/main" id="{CDC46A42-05B3-834F-9F92-8EE7F412EC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5953" y="3337865"/>
            <a:ext cx="2260390" cy="2260390"/>
          </a:xfrm>
          <a:prstGeom prst="rect">
            <a:avLst/>
          </a:prstGeom>
        </p:spPr>
      </p:pic>
      <p:pic>
        <p:nvPicPr>
          <p:cNvPr id="11" name="Graphic 10" descr="Pie chart">
            <a:extLst>
              <a:ext uri="{FF2B5EF4-FFF2-40B4-BE49-F238E27FC236}">
                <a16:creationId xmlns:a16="http://schemas.microsoft.com/office/drawing/2014/main" id="{E897A084-4E32-A641-A9F8-7B63D16DA3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95753" y="4434724"/>
            <a:ext cx="1229222" cy="1229222"/>
          </a:xfrm>
          <a:prstGeom prst="rect">
            <a:avLst/>
          </a:prstGeom>
        </p:spPr>
      </p:pic>
      <p:pic>
        <p:nvPicPr>
          <p:cNvPr id="13" name="Graphic 12" descr="Earth globe Americas">
            <a:extLst>
              <a:ext uri="{FF2B5EF4-FFF2-40B4-BE49-F238E27FC236}">
                <a16:creationId xmlns:a16="http://schemas.microsoft.com/office/drawing/2014/main" id="{18EB7828-4FB3-1F47-9A85-E4C51E4BCF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56388" y="2744473"/>
            <a:ext cx="1239828" cy="1239828"/>
          </a:xfrm>
          <a:prstGeom prst="rect">
            <a:avLst/>
          </a:prstGeom>
        </p:spPr>
      </p:pic>
      <p:pic>
        <p:nvPicPr>
          <p:cNvPr id="15" name="Graphic 14" descr="Bar graph with upward trend">
            <a:extLst>
              <a:ext uri="{FF2B5EF4-FFF2-40B4-BE49-F238E27FC236}">
                <a16:creationId xmlns:a16="http://schemas.microsoft.com/office/drawing/2014/main" id="{EE52138F-9A07-9744-BBBF-6546DB23AC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75642" y="3289615"/>
            <a:ext cx="1225588" cy="1225588"/>
          </a:xfrm>
          <a:prstGeom prst="rect">
            <a:avLst/>
          </a:prstGeom>
        </p:spPr>
      </p:pic>
      <p:pic>
        <p:nvPicPr>
          <p:cNvPr id="17" name="Graphic 16" descr="Wave">
            <a:extLst>
              <a:ext uri="{FF2B5EF4-FFF2-40B4-BE49-F238E27FC236}">
                <a16:creationId xmlns:a16="http://schemas.microsoft.com/office/drawing/2014/main" id="{6C1E9744-45A1-C741-A11D-9C96A050E5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57921" y="4420255"/>
            <a:ext cx="1258161" cy="1258161"/>
          </a:xfrm>
          <a:prstGeom prst="rect">
            <a:avLst/>
          </a:prstGeom>
        </p:spPr>
      </p:pic>
      <p:pic>
        <p:nvPicPr>
          <p:cNvPr id="19" name="Graphic 18" descr="Fish">
            <a:extLst>
              <a:ext uri="{FF2B5EF4-FFF2-40B4-BE49-F238E27FC236}">
                <a16:creationId xmlns:a16="http://schemas.microsoft.com/office/drawing/2014/main" id="{E989E8E6-564E-2044-8E11-667D611BC5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901805" y="3911448"/>
            <a:ext cx="914400" cy="914400"/>
          </a:xfrm>
          <a:prstGeom prst="rect">
            <a:avLst/>
          </a:prstGeom>
        </p:spPr>
      </p:pic>
      <p:pic>
        <p:nvPicPr>
          <p:cNvPr id="21" name="Graphic 20" descr="Thermometer">
            <a:extLst>
              <a:ext uri="{FF2B5EF4-FFF2-40B4-BE49-F238E27FC236}">
                <a16:creationId xmlns:a16="http://schemas.microsoft.com/office/drawing/2014/main" id="{931961A1-0F92-B740-9130-BBF277ADA7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13240" y="3337865"/>
            <a:ext cx="1105206" cy="1105206"/>
          </a:xfrm>
          <a:prstGeom prst="rect">
            <a:avLst/>
          </a:prstGeom>
        </p:spPr>
      </p:pic>
      <p:sp>
        <p:nvSpPr>
          <p:cNvPr id="22" name="Slide Number Placeholder 21">
            <a:extLst>
              <a:ext uri="{FF2B5EF4-FFF2-40B4-BE49-F238E27FC236}">
                <a16:creationId xmlns:a16="http://schemas.microsoft.com/office/drawing/2014/main" id="{273034CB-97E7-7548-96C3-638459274D83}"/>
              </a:ext>
            </a:extLst>
          </p:cNvPr>
          <p:cNvSpPr>
            <a:spLocks noGrp="1"/>
          </p:cNvSpPr>
          <p:nvPr>
            <p:ph type="sldNum" sz="quarter" idx="12"/>
          </p:nvPr>
        </p:nvSpPr>
        <p:spPr/>
        <p:txBody>
          <a:bodyPr/>
          <a:lstStyle/>
          <a:p>
            <a:r>
              <a:rPr lang="en-US"/>
              <a:t>PG. </a:t>
            </a:r>
            <a:fld id="{93005692-73BE-493E-93AB-ECD6027A7652}" type="slidenum">
              <a:rPr lang="en-US" smtClean="0"/>
              <a:pPr/>
              <a:t>17</a:t>
            </a:fld>
            <a:endParaRPr lang="en-US"/>
          </a:p>
        </p:txBody>
      </p:sp>
    </p:spTree>
    <p:extLst>
      <p:ext uri="{BB962C8B-B14F-4D97-AF65-F5344CB8AC3E}">
        <p14:creationId xmlns:p14="http://schemas.microsoft.com/office/powerpoint/2010/main" val="84996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D7AD3-7234-3C43-AF0D-8B18D05DBFC5}"/>
              </a:ext>
            </a:extLst>
          </p:cNvPr>
          <p:cNvSpPr>
            <a:spLocks noGrp="1"/>
          </p:cNvSpPr>
          <p:nvPr>
            <p:ph type="title"/>
          </p:nvPr>
        </p:nvSpPr>
        <p:spPr/>
        <p:txBody>
          <a:bodyPr/>
          <a:lstStyle/>
          <a:p>
            <a:r>
              <a:rPr lang="en-US" dirty="0"/>
              <a:t>Visualize Using Icons</a:t>
            </a:r>
          </a:p>
        </p:txBody>
      </p:sp>
      <p:pic>
        <p:nvPicPr>
          <p:cNvPr id="5" name="Content Placeholder 4">
            <a:extLst>
              <a:ext uri="{FF2B5EF4-FFF2-40B4-BE49-F238E27FC236}">
                <a16:creationId xmlns:a16="http://schemas.microsoft.com/office/drawing/2014/main" id="{B9A629EC-6135-F342-9861-5FE9BCA33EB0}"/>
              </a:ext>
            </a:extLst>
          </p:cNvPr>
          <p:cNvPicPr>
            <a:picLocks noGrp="1" noChangeAspect="1"/>
          </p:cNvPicPr>
          <p:nvPr>
            <p:ph idx="1"/>
          </p:nvPr>
        </p:nvPicPr>
        <p:blipFill>
          <a:blip r:embed="rId2"/>
          <a:stretch>
            <a:fillRect/>
          </a:stretch>
        </p:blipFill>
        <p:spPr>
          <a:xfrm>
            <a:off x="5965925" y="1224218"/>
            <a:ext cx="6039288" cy="3389794"/>
          </a:xfrm>
          <a:prstGeom prst="rect">
            <a:avLst/>
          </a:prstGeom>
        </p:spPr>
      </p:pic>
      <p:sp>
        <p:nvSpPr>
          <p:cNvPr id="4" name="Slide Number Placeholder 3">
            <a:extLst>
              <a:ext uri="{FF2B5EF4-FFF2-40B4-BE49-F238E27FC236}">
                <a16:creationId xmlns:a16="http://schemas.microsoft.com/office/drawing/2014/main" id="{517DD554-E358-2A4E-8056-F90F22B1100B}"/>
              </a:ext>
            </a:extLst>
          </p:cNvPr>
          <p:cNvSpPr>
            <a:spLocks noGrp="1"/>
          </p:cNvSpPr>
          <p:nvPr>
            <p:ph type="sldNum" sz="quarter" idx="12"/>
          </p:nvPr>
        </p:nvSpPr>
        <p:spPr/>
        <p:txBody>
          <a:bodyPr/>
          <a:lstStyle/>
          <a:p>
            <a:r>
              <a:rPr lang="en-US"/>
              <a:t>PG. </a:t>
            </a:r>
            <a:fld id="{93005692-73BE-493E-93AB-ECD6027A7652}" type="slidenum">
              <a:rPr lang="en-US" smtClean="0"/>
              <a:pPr/>
              <a:t>18</a:t>
            </a:fld>
            <a:endParaRPr lang="en-US"/>
          </a:p>
        </p:txBody>
      </p:sp>
      <p:sp>
        <p:nvSpPr>
          <p:cNvPr id="7" name="TextBox 6">
            <a:extLst>
              <a:ext uri="{FF2B5EF4-FFF2-40B4-BE49-F238E27FC236}">
                <a16:creationId xmlns:a16="http://schemas.microsoft.com/office/drawing/2014/main" id="{D0234EDB-4213-264A-933C-98FEA7394BB6}"/>
              </a:ext>
            </a:extLst>
          </p:cNvPr>
          <p:cNvSpPr txBox="1"/>
          <p:nvPr/>
        </p:nvSpPr>
        <p:spPr>
          <a:xfrm>
            <a:off x="571500" y="1888113"/>
            <a:ext cx="5394425"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PowerPoint has icons</a:t>
            </a:r>
          </a:p>
          <a:p>
            <a:pPr marL="285750" indent="-285750">
              <a:buFont typeface="Arial" panose="020B0604020202020204" pitchFamily="34" charset="0"/>
              <a:buChar char="•"/>
            </a:pPr>
            <a:r>
              <a:rPr lang="en-US" sz="2400" dirty="0"/>
              <a:t>There are free icons online: Noun Project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Make custom icons in PowerPoint</a:t>
            </a:r>
          </a:p>
          <a:p>
            <a:r>
              <a:rPr lang="en-CA" sz="2400" dirty="0">
                <a:hlinkClick r:id="rId3"/>
              </a:rPr>
              <a:t>https://www.youtube.com/watch?v=bHSnZ-t4SgY</a:t>
            </a:r>
            <a:endParaRPr lang="en-CA" sz="2400" dirty="0"/>
          </a:p>
          <a:p>
            <a:endParaRPr lang="en-CA" sz="2400" dirty="0"/>
          </a:p>
        </p:txBody>
      </p:sp>
    </p:spTree>
    <p:extLst>
      <p:ext uri="{BB962C8B-B14F-4D97-AF65-F5344CB8AC3E}">
        <p14:creationId xmlns:p14="http://schemas.microsoft.com/office/powerpoint/2010/main" val="44399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676F-25A3-DC4D-8CB2-9D754FB66FCF}"/>
              </a:ext>
            </a:extLst>
          </p:cNvPr>
          <p:cNvSpPr>
            <a:spLocks noGrp="1"/>
          </p:cNvSpPr>
          <p:nvPr>
            <p:ph type="title"/>
          </p:nvPr>
        </p:nvSpPr>
        <p:spPr/>
        <p:txBody>
          <a:bodyPr/>
          <a:lstStyle/>
          <a:p>
            <a:r>
              <a:rPr lang="en-US" dirty="0"/>
              <a:t>How to visualize key messages</a:t>
            </a:r>
          </a:p>
        </p:txBody>
      </p:sp>
      <p:sp>
        <p:nvSpPr>
          <p:cNvPr id="3" name="Content Placeholder 2">
            <a:extLst>
              <a:ext uri="{FF2B5EF4-FFF2-40B4-BE49-F238E27FC236}">
                <a16:creationId xmlns:a16="http://schemas.microsoft.com/office/drawing/2014/main" id="{73E7E8C5-64F7-0A4D-90FF-D5C285EA0C7B}"/>
              </a:ext>
            </a:extLst>
          </p:cNvPr>
          <p:cNvSpPr>
            <a:spLocks noGrp="1"/>
          </p:cNvSpPr>
          <p:nvPr>
            <p:ph sz="half" idx="1"/>
          </p:nvPr>
        </p:nvSpPr>
        <p:spPr/>
        <p:txBody>
          <a:bodyPr>
            <a:normAutofit/>
          </a:bodyPr>
          <a:lstStyle/>
          <a:p>
            <a:r>
              <a:rPr lang="en-US" dirty="0"/>
              <a:t>Statistical</a:t>
            </a:r>
          </a:p>
          <a:p>
            <a:pPr marL="0" indent="0">
              <a:buNone/>
            </a:pPr>
            <a:endParaRPr lang="en-US" dirty="0"/>
          </a:p>
          <a:p>
            <a:endParaRPr lang="en-US" dirty="0"/>
          </a:p>
          <a:p>
            <a:r>
              <a:rPr lang="en-US" dirty="0"/>
              <a:t>Timeline</a:t>
            </a:r>
          </a:p>
          <a:p>
            <a:pPr marL="0" indent="0">
              <a:buNone/>
            </a:pPr>
            <a:endParaRPr lang="en-US" dirty="0"/>
          </a:p>
          <a:p>
            <a:endParaRPr lang="en-US" dirty="0"/>
          </a:p>
          <a:p>
            <a:r>
              <a:rPr lang="en-US" dirty="0"/>
              <a:t>Process</a:t>
            </a:r>
          </a:p>
          <a:p>
            <a:pPr marL="0" indent="0">
              <a:buNone/>
            </a:pPr>
            <a:endParaRPr lang="en-US" dirty="0"/>
          </a:p>
          <a:p>
            <a:endParaRPr lang="en-US" dirty="0"/>
          </a:p>
        </p:txBody>
      </p:sp>
      <p:sp>
        <p:nvSpPr>
          <p:cNvPr id="5" name="Content Placeholder 4">
            <a:extLst>
              <a:ext uri="{FF2B5EF4-FFF2-40B4-BE49-F238E27FC236}">
                <a16:creationId xmlns:a16="http://schemas.microsoft.com/office/drawing/2014/main" id="{851B4581-7732-6641-AD7D-AA810F336AEE}"/>
              </a:ext>
            </a:extLst>
          </p:cNvPr>
          <p:cNvSpPr>
            <a:spLocks noGrp="1"/>
          </p:cNvSpPr>
          <p:nvPr>
            <p:ph sz="half" idx="2"/>
          </p:nvPr>
        </p:nvSpPr>
        <p:spPr>
          <a:xfrm>
            <a:off x="5733588" y="1426153"/>
            <a:ext cx="5658620" cy="4590472"/>
          </a:xfrm>
        </p:spPr>
        <p:txBody>
          <a:bodyPr/>
          <a:lstStyle/>
          <a:p>
            <a:r>
              <a:rPr lang="en-US" dirty="0"/>
              <a:t>Geographic</a:t>
            </a:r>
          </a:p>
          <a:p>
            <a:pPr marL="0" indent="0">
              <a:buNone/>
            </a:pPr>
            <a:endParaRPr lang="en-US" dirty="0"/>
          </a:p>
          <a:p>
            <a:endParaRPr lang="en-US" dirty="0"/>
          </a:p>
          <a:p>
            <a:r>
              <a:rPr lang="en-US" dirty="0"/>
              <a:t>Comparison</a:t>
            </a:r>
          </a:p>
          <a:p>
            <a:endParaRPr lang="en-US" dirty="0"/>
          </a:p>
          <a:p>
            <a:endParaRPr lang="en-US" dirty="0"/>
          </a:p>
          <a:p>
            <a:r>
              <a:rPr lang="en-US" dirty="0"/>
              <a:t>List</a:t>
            </a:r>
          </a:p>
        </p:txBody>
      </p:sp>
      <p:sp>
        <p:nvSpPr>
          <p:cNvPr id="4" name="Slide Number Placeholder 3">
            <a:extLst>
              <a:ext uri="{FF2B5EF4-FFF2-40B4-BE49-F238E27FC236}">
                <a16:creationId xmlns:a16="http://schemas.microsoft.com/office/drawing/2014/main" id="{ED3D8244-9B67-0243-9440-2AA27B516F2C}"/>
              </a:ext>
            </a:extLst>
          </p:cNvPr>
          <p:cNvSpPr>
            <a:spLocks noGrp="1"/>
          </p:cNvSpPr>
          <p:nvPr>
            <p:ph type="sldNum" sz="quarter" idx="12"/>
          </p:nvPr>
        </p:nvSpPr>
        <p:spPr/>
        <p:txBody>
          <a:bodyPr/>
          <a:lstStyle/>
          <a:p>
            <a:r>
              <a:rPr lang="en-US"/>
              <a:t>PG. </a:t>
            </a:r>
            <a:fld id="{93005692-73BE-493E-93AB-ECD6027A7652}" type="slidenum">
              <a:rPr lang="en-US" smtClean="0"/>
              <a:pPr/>
              <a:t>19</a:t>
            </a:fld>
            <a:endParaRPr lang="en-US"/>
          </a:p>
        </p:txBody>
      </p:sp>
      <p:pic>
        <p:nvPicPr>
          <p:cNvPr id="7" name="Picture 6">
            <a:extLst>
              <a:ext uri="{FF2B5EF4-FFF2-40B4-BE49-F238E27FC236}">
                <a16:creationId xmlns:a16="http://schemas.microsoft.com/office/drawing/2014/main" id="{40DB3770-F3E4-9848-844B-65E36F88EF31}"/>
              </a:ext>
            </a:extLst>
          </p:cNvPr>
          <p:cNvPicPr>
            <a:picLocks noChangeAspect="1"/>
          </p:cNvPicPr>
          <p:nvPr/>
        </p:nvPicPr>
        <p:blipFill rotWithShape="1">
          <a:blip r:embed="rId2"/>
          <a:srcRect l="20823" t="-1077" r="17968" b="1077"/>
          <a:stretch/>
        </p:blipFill>
        <p:spPr>
          <a:xfrm>
            <a:off x="914400" y="3483593"/>
            <a:ext cx="4743450" cy="1326239"/>
          </a:xfrm>
          <a:prstGeom prst="rect">
            <a:avLst/>
          </a:prstGeom>
        </p:spPr>
      </p:pic>
      <p:pic>
        <p:nvPicPr>
          <p:cNvPr id="8" name="Picture 7">
            <a:extLst>
              <a:ext uri="{FF2B5EF4-FFF2-40B4-BE49-F238E27FC236}">
                <a16:creationId xmlns:a16="http://schemas.microsoft.com/office/drawing/2014/main" id="{AFC22F56-2BE2-9144-813A-E4E36E100BD0}"/>
              </a:ext>
            </a:extLst>
          </p:cNvPr>
          <p:cNvPicPr>
            <a:picLocks noChangeAspect="1"/>
          </p:cNvPicPr>
          <p:nvPr/>
        </p:nvPicPr>
        <p:blipFill rotWithShape="1">
          <a:blip r:embed="rId3"/>
          <a:srcRect l="35156" r="34840"/>
          <a:stretch/>
        </p:blipFill>
        <p:spPr>
          <a:xfrm>
            <a:off x="8239223" y="752714"/>
            <a:ext cx="2635158" cy="1890192"/>
          </a:xfrm>
          <a:prstGeom prst="rect">
            <a:avLst/>
          </a:prstGeom>
        </p:spPr>
      </p:pic>
      <p:pic>
        <p:nvPicPr>
          <p:cNvPr id="9" name="Picture 8">
            <a:extLst>
              <a:ext uri="{FF2B5EF4-FFF2-40B4-BE49-F238E27FC236}">
                <a16:creationId xmlns:a16="http://schemas.microsoft.com/office/drawing/2014/main" id="{8B7E0138-EE08-1A45-8C04-25FAD908540D}"/>
              </a:ext>
            </a:extLst>
          </p:cNvPr>
          <p:cNvPicPr>
            <a:picLocks noChangeAspect="1"/>
          </p:cNvPicPr>
          <p:nvPr/>
        </p:nvPicPr>
        <p:blipFill rotWithShape="1">
          <a:blip r:embed="rId4"/>
          <a:srcRect t="48798"/>
          <a:stretch/>
        </p:blipFill>
        <p:spPr>
          <a:xfrm>
            <a:off x="6821902" y="4756889"/>
            <a:ext cx="4309654" cy="1391561"/>
          </a:xfrm>
          <a:prstGeom prst="rect">
            <a:avLst/>
          </a:prstGeom>
        </p:spPr>
      </p:pic>
      <p:pic>
        <p:nvPicPr>
          <p:cNvPr id="10" name="Picture 9">
            <a:extLst>
              <a:ext uri="{FF2B5EF4-FFF2-40B4-BE49-F238E27FC236}">
                <a16:creationId xmlns:a16="http://schemas.microsoft.com/office/drawing/2014/main" id="{D6A2608E-7112-1349-98B2-60842837DF7E}"/>
              </a:ext>
            </a:extLst>
          </p:cNvPr>
          <p:cNvPicPr>
            <a:picLocks noChangeAspect="1"/>
          </p:cNvPicPr>
          <p:nvPr/>
        </p:nvPicPr>
        <p:blipFill>
          <a:blip r:embed="rId5"/>
          <a:stretch>
            <a:fillRect/>
          </a:stretch>
        </p:blipFill>
        <p:spPr>
          <a:xfrm>
            <a:off x="420865" y="1889019"/>
            <a:ext cx="4979810" cy="996959"/>
          </a:xfrm>
          <a:prstGeom prst="rect">
            <a:avLst/>
          </a:prstGeom>
        </p:spPr>
      </p:pic>
      <p:pic>
        <p:nvPicPr>
          <p:cNvPr id="11" name="Picture 10">
            <a:extLst>
              <a:ext uri="{FF2B5EF4-FFF2-40B4-BE49-F238E27FC236}">
                <a16:creationId xmlns:a16="http://schemas.microsoft.com/office/drawing/2014/main" id="{349C27A9-34E3-504C-8B25-E556C105C4CA}"/>
              </a:ext>
            </a:extLst>
          </p:cNvPr>
          <p:cNvPicPr>
            <a:picLocks noChangeAspect="1"/>
          </p:cNvPicPr>
          <p:nvPr/>
        </p:nvPicPr>
        <p:blipFill rotWithShape="1">
          <a:blip r:embed="rId6"/>
          <a:srcRect l="43093" t="31887" r="43484" b="1484"/>
          <a:stretch/>
        </p:blipFill>
        <p:spPr>
          <a:xfrm>
            <a:off x="2730189" y="5086350"/>
            <a:ext cx="1417487" cy="1514188"/>
          </a:xfrm>
          <a:prstGeom prst="rect">
            <a:avLst/>
          </a:prstGeom>
        </p:spPr>
      </p:pic>
      <p:pic>
        <p:nvPicPr>
          <p:cNvPr id="12" name="Picture 11">
            <a:extLst>
              <a:ext uri="{FF2B5EF4-FFF2-40B4-BE49-F238E27FC236}">
                <a16:creationId xmlns:a16="http://schemas.microsoft.com/office/drawing/2014/main" id="{A63087C4-AA19-AC4B-9DCD-85CE796ED71D}"/>
              </a:ext>
            </a:extLst>
          </p:cNvPr>
          <p:cNvPicPr>
            <a:picLocks noChangeAspect="1"/>
          </p:cNvPicPr>
          <p:nvPr/>
        </p:nvPicPr>
        <p:blipFill rotWithShape="1">
          <a:blip r:embed="rId4"/>
          <a:srcRect l="22805" r="55170" b="50038"/>
          <a:stretch/>
        </p:blipFill>
        <p:spPr>
          <a:xfrm>
            <a:off x="8562898" y="2655895"/>
            <a:ext cx="1293449" cy="1850333"/>
          </a:xfrm>
          <a:prstGeom prst="rect">
            <a:avLst/>
          </a:prstGeom>
        </p:spPr>
      </p:pic>
    </p:spTree>
    <p:extLst>
      <p:ext uri="{BB962C8B-B14F-4D97-AF65-F5344CB8AC3E}">
        <p14:creationId xmlns:p14="http://schemas.microsoft.com/office/powerpoint/2010/main" val="164339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DCA6CC-E203-7541-ADB1-1BDB4EE99DBF}"/>
              </a:ext>
            </a:extLst>
          </p:cNvPr>
          <p:cNvSpPr>
            <a:spLocks noGrp="1"/>
          </p:cNvSpPr>
          <p:nvPr>
            <p:ph type="ctrTitle"/>
          </p:nvPr>
        </p:nvSpPr>
        <p:spPr>
          <a:xfrm>
            <a:off x="452739" y="401619"/>
            <a:ext cx="5486243" cy="1474115"/>
          </a:xfrm>
        </p:spPr>
        <p:txBody>
          <a:bodyPr/>
          <a:lstStyle/>
          <a:p>
            <a:r>
              <a:rPr lang="en-US" dirty="0"/>
              <a:t>Authors</a:t>
            </a:r>
          </a:p>
        </p:txBody>
      </p:sp>
      <p:sp>
        <p:nvSpPr>
          <p:cNvPr id="9" name="Subtitle 8">
            <a:extLst>
              <a:ext uri="{FF2B5EF4-FFF2-40B4-BE49-F238E27FC236}">
                <a16:creationId xmlns:a16="http://schemas.microsoft.com/office/drawing/2014/main" id="{227249A5-04E1-BF4B-A7FA-6DA2252CBAD9}"/>
              </a:ext>
            </a:extLst>
          </p:cNvPr>
          <p:cNvSpPr>
            <a:spLocks noGrp="1"/>
          </p:cNvSpPr>
          <p:nvPr>
            <p:ph type="subTitle" idx="1"/>
          </p:nvPr>
        </p:nvSpPr>
        <p:spPr>
          <a:xfrm>
            <a:off x="452739" y="1967023"/>
            <a:ext cx="10695677" cy="1390467"/>
          </a:xfrm>
        </p:spPr>
        <p:txBody>
          <a:bodyPr>
            <a:noAutofit/>
          </a:bodyPr>
          <a:lstStyle/>
          <a:p>
            <a:r>
              <a:rPr lang="en-US" sz="2400" dirty="0">
                <a:solidFill>
                  <a:schemeClr val="tx1"/>
                </a:solidFill>
              </a:rPr>
              <a:t>This slide deck was repurposed from materials originally created for an Infographics training workshop hosted by the UW Water Institute. It was further refined by SWIGS members:</a:t>
            </a:r>
          </a:p>
          <a:p>
            <a:pPr marL="342900" indent="-342900">
              <a:buFont typeface="Arial" panose="020B0604020202020204" pitchFamily="34" charset="0"/>
              <a:buChar char="•"/>
            </a:pPr>
            <a:r>
              <a:rPr lang="en-US" sz="2400" b="1" dirty="0">
                <a:solidFill>
                  <a:schemeClr val="tx1"/>
                </a:solidFill>
              </a:rPr>
              <a:t>Hillary Quinn-Austin</a:t>
            </a:r>
            <a:r>
              <a:rPr lang="en-US" sz="2400" dirty="0">
                <a:solidFill>
                  <a:schemeClr val="tx1"/>
                </a:solidFill>
              </a:rPr>
              <a:t>, UW graduate student in Biology &amp; member of the GWF Lake Futures project</a:t>
            </a:r>
          </a:p>
          <a:p>
            <a:pPr marL="342900" indent="-342900">
              <a:buFont typeface="Arial" panose="020B0604020202020204" pitchFamily="34" charset="0"/>
              <a:buChar char="•"/>
            </a:pPr>
            <a:r>
              <a:rPr lang="en-US" sz="2400" b="1" dirty="0">
                <a:solidFill>
                  <a:schemeClr val="tx1"/>
                </a:solidFill>
              </a:rPr>
              <a:t>Laura Neary, </a:t>
            </a:r>
            <a:r>
              <a:rPr lang="en-US" sz="2400" dirty="0">
                <a:solidFill>
                  <a:schemeClr val="tx1"/>
                </a:solidFill>
              </a:rPr>
              <a:t>UW PhD student in Biology</a:t>
            </a:r>
          </a:p>
          <a:p>
            <a:pPr marL="342900" indent="-342900">
              <a:buFont typeface="Arial" panose="020B0604020202020204" pitchFamily="34" charset="0"/>
              <a:buChar char="•"/>
            </a:pPr>
            <a:r>
              <a:rPr lang="en-US" sz="2400" b="1" dirty="0">
                <a:solidFill>
                  <a:schemeClr val="tx1"/>
                </a:solidFill>
              </a:rPr>
              <a:t>Courtney Robichaud, </a:t>
            </a:r>
            <a:r>
              <a:rPr lang="en-US" sz="2400" dirty="0">
                <a:solidFill>
                  <a:schemeClr val="tx1"/>
                </a:solidFill>
              </a:rPr>
              <a:t>UW PhD student in Biology</a:t>
            </a:r>
          </a:p>
        </p:txBody>
      </p:sp>
      <p:sp>
        <p:nvSpPr>
          <p:cNvPr id="6" name="Slide Number Placeholder 5">
            <a:extLst>
              <a:ext uri="{FF2B5EF4-FFF2-40B4-BE49-F238E27FC236}">
                <a16:creationId xmlns:a16="http://schemas.microsoft.com/office/drawing/2014/main" id="{4F77565E-C28D-354E-868F-FA6E3F3E81DE}"/>
              </a:ext>
            </a:extLst>
          </p:cNvPr>
          <p:cNvSpPr>
            <a:spLocks noGrp="1"/>
          </p:cNvSpPr>
          <p:nvPr>
            <p:ph type="sldNum" sz="quarter" idx="12"/>
          </p:nvPr>
        </p:nvSpPr>
        <p:spPr/>
        <p:txBody>
          <a:bodyPr/>
          <a:lstStyle/>
          <a:p>
            <a:fld id="{93005692-73BE-493E-93AB-ECD6027A7652}" type="slidenum">
              <a:rPr lang="en-US" smtClean="0"/>
              <a:pPr/>
              <a:t>2</a:t>
            </a:fld>
            <a:endParaRPr lang="en-US"/>
          </a:p>
        </p:txBody>
      </p:sp>
      <p:pic>
        <p:nvPicPr>
          <p:cNvPr id="10" name="Picture 9">
            <a:extLst>
              <a:ext uri="{FF2B5EF4-FFF2-40B4-BE49-F238E27FC236}">
                <a16:creationId xmlns:a16="http://schemas.microsoft.com/office/drawing/2014/main" id="{E1C68E2E-8079-4AED-A6F1-B2C8CD2BDA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8579" y="5544097"/>
            <a:ext cx="2156601" cy="1180302"/>
          </a:xfrm>
          <a:prstGeom prst="rect">
            <a:avLst/>
          </a:prstGeom>
        </p:spPr>
      </p:pic>
      <p:pic>
        <p:nvPicPr>
          <p:cNvPr id="13" name="Picture 12">
            <a:extLst>
              <a:ext uri="{FF2B5EF4-FFF2-40B4-BE49-F238E27FC236}">
                <a16:creationId xmlns:a16="http://schemas.microsoft.com/office/drawing/2014/main" id="{7FD853EE-6C6A-46BF-BBF6-6BEE911588F8}"/>
              </a:ext>
            </a:extLst>
          </p:cNvPr>
          <p:cNvPicPr>
            <a:picLocks noChangeAspect="1"/>
          </p:cNvPicPr>
          <p:nvPr/>
        </p:nvPicPr>
        <p:blipFill>
          <a:blip r:embed="rId4"/>
          <a:stretch>
            <a:fillRect/>
          </a:stretch>
        </p:blipFill>
        <p:spPr>
          <a:xfrm>
            <a:off x="7954684" y="5534333"/>
            <a:ext cx="1093235" cy="1093235"/>
          </a:xfrm>
          <a:prstGeom prst="rect">
            <a:avLst/>
          </a:prstGeom>
        </p:spPr>
      </p:pic>
      <p:pic>
        <p:nvPicPr>
          <p:cNvPr id="14" name="Picture 13">
            <a:extLst>
              <a:ext uri="{FF2B5EF4-FFF2-40B4-BE49-F238E27FC236}">
                <a16:creationId xmlns:a16="http://schemas.microsoft.com/office/drawing/2014/main" id="{B9FD97A9-BD22-4E16-8549-F5FC515219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7423" y="5447266"/>
            <a:ext cx="1177983" cy="1180302"/>
          </a:xfrm>
          <a:prstGeom prst="rect">
            <a:avLst/>
          </a:prstGeom>
        </p:spPr>
      </p:pic>
    </p:spTree>
    <p:extLst>
      <p:ext uri="{BB962C8B-B14F-4D97-AF65-F5344CB8AC3E}">
        <p14:creationId xmlns:p14="http://schemas.microsoft.com/office/powerpoint/2010/main" val="240842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64E14-29C9-174F-ACFA-7C18506C7AED}"/>
              </a:ext>
            </a:extLst>
          </p:cNvPr>
          <p:cNvSpPr>
            <a:spLocks noGrp="1"/>
          </p:cNvSpPr>
          <p:nvPr>
            <p:ph type="title"/>
          </p:nvPr>
        </p:nvSpPr>
        <p:spPr/>
        <p:txBody>
          <a:bodyPr/>
          <a:lstStyle/>
          <a:p>
            <a:r>
              <a:rPr lang="en-US"/>
              <a:t>Step 5: Come Up With A Layout </a:t>
            </a:r>
          </a:p>
        </p:txBody>
      </p:sp>
      <p:sp>
        <p:nvSpPr>
          <p:cNvPr id="3" name="Content Placeholder 2">
            <a:extLst>
              <a:ext uri="{FF2B5EF4-FFF2-40B4-BE49-F238E27FC236}">
                <a16:creationId xmlns:a16="http://schemas.microsoft.com/office/drawing/2014/main" id="{1570F8DB-075B-AE42-A57C-54AEFB023706}"/>
              </a:ext>
            </a:extLst>
          </p:cNvPr>
          <p:cNvSpPr>
            <a:spLocks noGrp="1"/>
          </p:cNvSpPr>
          <p:nvPr>
            <p:ph sz="half" idx="1"/>
          </p:nvPr>
        </p:nvSpPr>
        <p:spPr>
          <a:xfrm>
            <a:off x="259882" y="1413164"/>
            <a:ext cx="6941018" cy="4590472"/>
          </a:xfrm>
        </p:spPr>
        <p:txBody>
          <a:bodyPr/>
          <a:lstStyle/>
          <a:p>
            <a:pPr marL="0" indent="0">
              <a:buNone/>
            </a:pPr>
            <a:r>
              <a:rPr lang="en-US" sz="2800"/>
              <a:t>Key Components</a:t>
            </a:r>
          </a:p>
          <a:p>
            <a:pPr marL="457200" indent="-457200">
              <a:buFont typeface="+mj-lt"/>
              <a:buAutoNum type="arabicPeriod"/>
            </a:pPr>
            <a:r>
              <a:rPr lang="en-US" sz="2800"/>
              <a:t>Title </a:t>
            </a:r>
          </a:p>
          <a:p>
            <a:pPr marL="457200" indent="-457200">
              <a:buFont typeface="+mj-lt"/>
              <a:buAutoNum type="arabicPeriod"/>
            </a:pPr>
            <a:r>
              <a:rPr lang="en-US" sz="2800"/>
              <a:t>Burning problem / Current Landscape</a:t>
            </a:r>
          </a:p>
          <a:p>
            <a:pPr marL="457200" indent="-457200">
              <a:buFont typeface="+mj-lt"/>
              <a:buAutoNum type="arabicPeriod"/>
            </a:pPr>
            <a:r>
              <a:rPr lang="en-US" sz="2800"/>
              <a:t>Your research outcome</a:t>
            </a:r>
          </a:p>
          <a:p>
            <a:pPr marL="457200" indent="-457200">
              <a:buFont typeface="+mj-lt"/>
              <a:buAutoNum type="arabicPeriod"/>
            </a:pPr>
            <a:r>
              <a:rPr lang="en-US" sz="2800"/>
              <a:t>Applications of your research </a:t>
            </a:r>
            <a:endParaRPr lang="en-US"/>
          </a:p>
          <a:p>
            <a:pPr marL="457200" indent="-457200">
              <a:buFont typeface="+mj-lt"/>
              <a:buAutoNum type="arabicPeriod"/>
            </a:pPr>
            <a:endParaRPr lang="en-US"/>
          </a:p>
          <a:p>
            <a:endParaRPr lang="en-US"/>
          </a:p>
        </p:txBody>
      </p:sp>
      <p:sp>
        <p:nvSpPr>
          <p:cNvPr id="6" name="Content Placeholder 5">
            <a:extLst>
              <a:ext uri="{FF2B5EF4-FFF2-40B4-BE49-F238E27FC236}">
                <a16:creationId xmlns:a16="http://schemas.microsoft.com/office/drawing/2014/main" id="{D0045C5E-A893-D04C-8337-D7F08CFB8382}"/>
              </a:ext>
            </a:extLst>
          </p:cNvPr>
          <p:cNvSpPr>
            <a:spLocks noGrp="1"/>
          </p:cNvSpPr>
          <p:nvPr>
            <p:ph sz="half" idx="2"/>
          </p:nvPr>
        </p:nvSpPr>
        <p:spPr>
          <a:xfrm>
            <a:off x="7589520" y="1413164"/>
            <a:ext cx="4240092" cy="4590472"/>
          </a:xfrm>
        </p:spPr>
        <p:txBody>
          <a:bodyPr vert="horz" lIns="91440" tIns="45720" rIns="91440" bIns="45720" rtlCol="0" anchor="t">
            <a:normAutofit/>
          </a:bodyPr>
          <a:lstStyle/>
          <a:p>
            <a:pPr marL="0" indent="0">
              <a:buNone/>
            </a:pPr>
            <a:r>
              <a:rPr lang="en-US" sz="2800" b="1"/>
              <a:t>Avoid:</a:t>
            </a:r>
          </a:p>
          <a:p>
            <a:r>
              <a:rPr lang="en-US" sz="2800"/>
              <a:t>Methods</a:t>
            </a:r>
          </a:p>
          <a:p>
            <a:r>
              <a:rPr lang="en-US" sz="2800"/>
              <a:t>Jargon</a:t>
            </a:r>
          </a:p>
          <a:p>
            <a:r>
              <a:rPr lang="en-US" sz="2800"/>
              <a:t>Lots of references (except images)</a:t>
            </a:r>
          </a:p>
        </p:txBody>
      </p:sp>
      <p:sp>
        <p:nvSpPr>
          <p:cNvPr id="4" name="Slide Number Placeholder 3">
            <a:extLst>
              <a:ext uri="{FF2B5EF4-FFF2-40B4-BE49-F238E27FC236}">
                <a16:creationId xmlns:a16="http://schemas.microsoft.com/office/drawing/2014/main" id="{C0EB4C07-8369-474F-9D9B-EB5902D8F449}"/>
              </a:ext>
            </a:extLst>
          </p:cNvPr>
          <p:cNvSpPr>
            <a:spLocks noGrp="1"/>
          </p:cNvSpPr>
          <p:nvPr>
            <p:ph type="sldNum" sz="quarter" idx="12"/>
          </p:nvPr>
        </p:nvSpPr>
        <p:spPr/>
        <p:txBody>
          <a:bodyPr/>
          <a:lstStyle/>
          <a:p>
            <a:r>
              <a:rPr lang="en-US"/>
              <a:t>PG. </a:t>
            </a:r>
            <a:fld id="{93005692-73BE-493E-93AB-ECD6027A7652}" type="slidenum">
              <a:rPr lang="en-US" smtClean="0"/>
              <a:pPr/>
              <a:t>20</a:t>
            </a:fld>
            <a:endParaRPr lang="en-US"/>
          </a:p>
        </p:txBody>
      </p:sp>
    </p:spTree>
    <p:extLst>
      <p:ext uri="{BB962C8B-B14F-4D97-AF65-F5344CB8AC3E}">
        <p14:creationId xmlns:p14="http://schemas.microsoft.com/office/powerpoint/2010/main" val="384109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047E-1ACF-6743-BDEF-1B4F26C795E8}"/>
              </a:ext>
            </a:extLst>
          </p:cNvPr>
          <p:cNvSpPr>
            <a:spLocks noGrp="1"/>
          </p:cNvSpPr>
          <p:nvPr>
            <p:ph type="title"/>
          </p:nvPr>
        </p:nvSpPr>
        <p:spPr/>
        <p:txBody>
          <a:bodyPr/>
          <a:lstStyle/>
          <a:p>
            <a:r>
              <a:rPr lang="en-US"/>
              <a:t>Step 5: Come Up With A Layout </a:t>
            </a:r>
          </a:p>
        </p:txBody>
      </p:sp>
      <p:sp>
        <p:nvSpPr>
          <p:cNvPr id="3" name="Content Placeholder 2">
            <a:extLst>
              <a:ext uri="{FF2B5EF4-FFF2-40B4-BE49-F238E27FC236}">
                <a16:creationId xmlns:a16="http://schemas.microsoft.com/office/drawing/2014/main" id="{A5B92E81-A30B-E542-A3DC-68703E6F4796}"/>
              </a:ext>
            </a:extLst>
          </p:cNvPr>
          <p:cNvSpPr>
            <a:spLocks noGrp="1"/>
          </p:cNvSpPr>
          <p:nvPr>
            <p:ph idx="1"/>
          </p:nvPr>
        </p:nvSpPr>
        <p:spPr>
          <a:xfrm>
            <a:off x="259882" y="1413163"/>
            <a:ext cx="5488137" cy="4644737"/>
          </a:xfrm>
        </p:spPr>
        <p:txBody>
          <a:bodyPr/>
          <a:lstStyle/>
          <a:p>
            <a:pPr marL="0" indent="0">
              <a:buNone/>
            </a:pPr>
            <a:r>
              <a:rPr lang="en-US" sz="2800" dirty="0"/>
              <a:t>Storyboard! </a:t>
            </a:r>
          </a:p>
          <a:p>
            <a:r>
              <a:rPr lang="en-US" sz="2800" dirty="0"/>
              <a:t>Think about </a:t>
            </a:r>
            <a:r>
              <a:rPr lang="en-US" sz="2800" b="1" dirty="0"/>
              <a:t>flow</a:t>
            </a:r>
            <a:r>
              <a:rPr lang="en-US" sz="2800" dirty="0"/>
              <a:t> for reader</a:t>
            </a:r>
          </a:p>
          <a:p>
            <a:r>
              <a:rPr lang="en-US" sz="2800" dirty="0"/>
              <a:t>Choose a </a:t>
            </a:r>
            <a:r>
              <a:rPr lang="en-US" sz="2800" b="1" dirty="0" err="1"/>
              <a:t>colour</a:t>
            </a:r>
            <a:r>
              <a:rPr lang="en-US" sz="2800" b="1" dirty="0"/>
              <a:t> palette </a:t>
            </a:r>
            <a:r>
              <a:rPr lang="en-US" sz="2800" dirty="0"/>
              <a:t>– ideally 2-3 </a:t>
            </a:r>
          </a:p>
          <a:p>
            <a:r>
              <a:rPr lang="en-US" sz="2800" dirty="0"/>
              <a:t>Choose </a:t>
            </a:r>
            <a:r>
              <a:rPr lang="en-US" sz="2800" b="1" dirty="0"/>
              <a:t>fonts</a:t>
            </a:r>
          </a:p>
          <a:p>
            <a:r>
              <a:rPr lang="en-US" sz="2800" dirty="0"/>
              <a:t>Leave white space, don’t squish</a:t>
            </a:r>
            <a:r>
              <a:rPr lang="en-US" sz="2800" b="1" dirty="0"/>
              <a:t> </a:t>
            </a:r>
          </a:p>
          <a:p>
            <a:endParaRPr lang="en-US" dirty="0"/>
          </a:p>
        </p:txBody>
      </p:sp>
      <p:sp>
        <p:nvSpPr>
          <p:cNvPr id="4" name="Slide Number Placeholder 3">
            <a:extLst>
              <a:ext uri="{FF2B5EF4-FFF2-40B4-BE49-F238E27FC236}">
                <a16:creationId xmlns:a16="http://schemas.microsoft.com/office/drawing/2014/main" id="{5763A053-2069-6F44-947B-784D2AF6FDF7}"/>
              </a:ext>
            </a:extLst>
          </p:cNvPr>
          <p:cNvSpPr>
            <a:spLocks noGrp="1"/>
          </p:cNvSpPr>
          <p:nvPr>
            <p:ph type="sldNum" sz="quarter" idx="12"/>
          </p:nvPr>
        </p:nvSpPr>
        <p:spPr/>
        <p:txBody>
          <a:bodyPr/>
          <a:lstStyle/>
          <a:p>
            <a:r>
              <a:rPr lang="en-US"/>
              <a:t>PG. </a:t>
            </a:r>
            <a:fld id="{93005692-73BE-493E-93AB-ECD6027A7652}" type="slidenum">
              <a:rPr lang="en-US" smtClean="0"/>
              <a:pPr/>
              <a:t>21</a:t>
            </a:fld>
            <a:endParaRPr lang="en-US"/>
          </a:p>
        </p:txBody>
      </p:sp>
      <p:pic>
        <p:nvPicPr>
          <p:cNvPr id="5" name="Picture 4">
            <a:extLst>
              <a:ext uri="{FF2B5EF4-FFF2-40B4-BE49-F238E27FC236}">
                <a16:creationId xmlns:a16="http://schemas.microsoft.com/office/drawing/2014/main" id="{F1A21B16-22DD-1145-8E89-61A0A258706E}"/>
              </a:ext>
            </a:extLst>
          </p:cNvPr>
          <p:cNvPicPr>
            <a:picLocks noChangeAspect="1"/>
          </p:cNvPicPr>
          <p:nvPr/>
        </p:nvPicPr>
        <p:blipFill rotWithShape="1">
          <a:blip r:embed="rId2"/>
          <a:srcRect l="20100" r="22600"/>
          <a:stretch/>
        </p:blipFill>
        <p:spPr>
          <a:xfrm>
            <a:off x="6044747" y="1455794"/>
            <a:ext cx="5384800" cy="4275888"/>
          </a:xfrm>
          <a:prstGeom prst="rect">
            <a:avLst/>
          </a:prstGeom>
        </p:spPr>
      </p:pic>
    </p:spTree>
    <p:extLst>
      <p:ext uri="{BB962C8B-B14F-4D97-AF65-F5344CB8AC3E}">
        <p14:creationId xmlns:p14="http://schemas.microsoft.com/office/powerpoint/2010/main" val="285464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04F43F-4C1E-5143-9861-0CEC112AB172}"/>
              </a:ext>
            </a:extLst>
          </p:cNvPr>
          <p:cNvSpPr>
            <a:spLocks noGrp="1"/>
          </p:cNvSpPr>
          <p:nvPr>
            <p:ph type="sldNum" sz="quarter" idx="4294967295"/>
          </p:nvPr>
        </p:nvSpPr>
        <p:spPr>
          <a:xfrm>
            <a:off x="0" y="6335713"/>
            <a:ext cx="1016000" cy="249237"/>
          </a:xfrm>
          <a:prstGeom prst="rect">
            <a:avLst/>
          </a:prstGeom>
        </p:spPr>
        <p:txBody>
          <a:bodyPr/>
          <a:lstStyle/>
          <a:p>
            <a:r>
              <a:rPr lang="en-US"/>
              <a:t>PG. </a:t>
            </a:r>
            <a:fld id="{93005692-73BE-493E-93AB-ECD6027A7652}" type="slidenum">
              <a:rPr lang="en-US" smtClean="0"/>
              <a:pPr/>
              <a:t>22</a:t>
            </a:fld>
            <a:endParaRPr lang="en-US"/>
          </a:p>
        </p:txBody>
      </p:sp>
      <p:pic>
        <p:nvPicPr>
          <p:cNvPr id="7" name="Picture 6">
            <a:extLst>
              <a:ext uri="{FF2B5EF4-FFF2-40B4-BE49-F238E27FC236}">
                <a16:creationId xmlns:a16="http://schemas.microsoft.com/office/drawing/2014/main" id="{057A3FA6-2796-B247-A4D5-C8923698D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2601" y="415730"/>
            <a:ext cx="6066644" cy="6169220"/>
          </a:xfrm>
          <a:prstGeom prst="rect">
            <a:avLst/>
          </a:prstGeom>
        </p:spPr>
      </p:pic>
    </p:spTree>
    <p:extLst>
      <p:ext uri="{BB962C8B-B14F-4D97-AF65-F5344CB8AC3E}">
        <p14:creationId xmlns:p14="http://schemas.microsoft.com/office/powerpoint/2010/main" val="40992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8747-AFC4-FD46-B86C-14E7B2104701}"/>
              </a:ext>
            </a:extLst>
          </p:cNvPr>
          <p:cNvSpPr>
            <a:spLocks noGrp="1"/>
          </p:cNvSpPr>
          <p:nvPr>
            <p:ph type="title"/>
          </p:nvPr>
        </p:nvSpPr>
        <p:spPr/>
        <p:txBody>
          <a:bodyPr/>
          <a:lstStyle/>
          <a:p>
            <a:r>
              <a:rPr lang="en-US" dirty="0"/>
              <a:t>Colour  Palettes</a:t>
            </a:r>
          </a:p>
        </p:txBody>
      </p:sp>
      <p:sp>
        <p:nvSpPr>
          <p:cNvPr id="4" name="Slide Number Placeholder 3">
            <a:extLst>
              <a:ext uri="{FF2B5EF4-FFF2-40B4-BE49-F238E27FC236}">
                <a16:creationId xmlns:a16="http://schemas.microsoft.com/office/drawing/2014/main" id="{88A2CA51-40CF-624E-AECC-1139F49E7309}"/>
              </a:ext>
            </a:extLst>
          </p:cNvPr>
          <p:cNvSpPr>
            <a:spLocks noGrp="1"/>
          </p:cNvSpPr>
          <p:nvPr>
            <p:ph type="sldNum" sz="quarter" idx="12"/>
          </p:nvPr>
        </p:nvSpPr>
        <p:spPr/>
        <p:txBody>
          <a:bodyPr/>
          <a:lstStyle/>
          <a:p>
            <a:r>
              <a:rPr lang="en-US"/>
              <a:t>PG. </a:t>
            </a:r>
            <a:fld id="{93005692-73BE-493E-93AB-ECD6027A7652}" type="slidenum">
              <a:rPr lang="en-US" smtClean="0"/>
              <a:pPr/>
              <a:t>23</a:t>
            </a:fld>
            <a:endParaRPr lang="en-US"/>
          </a:p>
        </p:txBody>
      </p:sp>
      <p:sp>
        <p:nvSpPr>
          <p:cNvPr id="5" name="Content Placeholder 5">
            <a:extLst>
              <a:ext uri="{FF2B5EF4-FFF2-40B4-BE49-F238E27FC236}">
                <a16:creationId xmlns:a16="http://schemas.microsoft.com/office/drawing/2014/main" id="{DA25BCD1-FB1E-0744-8E1E-33D548AD2970}"/>
              </a:ext>
            </a:extLst>
          </p:cNvPr>
          <p:cNvSpPr>
            <a:spLocks noGrp="1"/>
          </p:cNvSpPr>
          <p:nvPr>
            <p:ph idx="1"/>
          </p:nvPr>
        </p:nvSpPr>
        <p:spPr>
          <a:xfrm>
            <a:off x="393670" y="1535775"/>
            <a:ext cx="3283418" cy="4595117"/>
          </a:xfrm>
        </p:spPr>
        <p:txBody>
          <a:bodyPr>
            <a:normAutofit/>
          </a:bodyPr>
          <a:lstStyle/>
          <a:p>
            <a:r>
              <a:rPr lang="en-US" sz="2800" dirty="0" err="1"/>
              <a:t>Coolors</a:t>
            </a:r>
            <a:endParaRPr lang="en-US" sz="2800" dirty="0"/>
          </a:p>
          <a:p>
            <a:r>
              <a:rPr lang="en-US" sz="2800" dirty="0"/>
              <a:t>Color Hunt</a:t>
            </a:r>
          </a:p>
          <a:p>
            <a:r>
              <a:rPr lang="en-US" sz="2800" dirty="0"/>
              <a:t>PANTONE</a:t>
            </a:r>
          </a:p>
          <a:p>
            <a:pPr marL="0" indent="0">
              <a:buNone/>
            </a:pPr>
            <a:endParaRPr lang="en-US" dirty="0"/>
          </a:p>
          <a:p>
            <a:pPr marL="0" indent="0">
              <a:buNone/>
            </a:pPr>
            <a:r>
              <a:rPr lang="en-US" b="1" dirty="0"/>
              <a:t>60-30-10 Rule</a:t>
            </a:r>
          </a:p>
          <a:p>
            <a:pPr marL="0" indent="0">
              <a:buNone/>
            </a:pPr>
            <a:endParaRPr lang="en-US" dirty="0"/>
          </a:p>
          <a:p>
            <a:pPr marL="0" indent="0">
              <a:buNone/>
            </a:pPr>
            <a:endParaRPr lang="en-US" dirty="0"/>
          </a:p>
          <a:p>
            <a:endParaRPr lang="en-US" dirty="0"/>
          </a:p>
          <a:p>
            <a:endParaRPr lang="en-US" dirty="0"/>
          </a:p>
        </p:txBody>
      </p:sp>
      <p:pic>
        <p:nvPicPr>
          <p:cNvPr id="7" name="Picture 6">
            <a:extLst>
              <a:ext uri="{FF2B5EF4-FFF2-40B4-BE49-F238E27FC236}">
                <a16:creationId xmlns:a16="http://schemas.microsoft.com/office/drawing/2014/main" id="{2CC2130B-813C-FD4D-8805-97EE8377EED2}"/>
              </a:ext>
            </a:extLst>
          </p:cNvPr>
          <p:cNvPicPr>
            <a:picLocks noChangeAspect="1"/>
          </p:cNvPicPr>
          <p:nvPr/>
        </p:nvPicPr>
        <p:blipFill rotWithShape="1">
          <a:blip r:embed="rId2"/>
          <a:srcRect t="18594"/>
          <a:stretch/>
        </p:blipFill>
        <p:spPr>
          <a:xfrm>
            <a:off x="4065708" y="434108"/>
            <a:ext cx="5455519" cy="5880058"/>
          </a:xfrm>
          <a:prstGeom prst="rect">
            <a:avLst/>
          </a:prstGeom>
        </p:spPr>
      </p:pic>
    </p:spTree>
    <p:extLst>
      <p:ext uri="{BB962C8B-B14F-4D97-AF65-F5344CB8AC3E}">
        <p14:creationId xmlns:p14="http://schemas.microsoft.com/office/powerpoint/2010/main" val="415948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Software</a:t>
            </a:r>
          </a:p>
        </p:txBody>
      </p:sp>
      <p:sp>
        <p:nvSpPr>
          <p:cNvPr id="3" name="Content Placeholder 2"/>
          <p:cNvSpPr>
            <a:spLocks noGrp="1"/>
          </p:cNvSpPr>
          <p:nvPr>
            <p:ph idx="1"/>
          </p:nvPr>
        </p:nvSpPr>
        <p:spPr/>
        <p:txBody>
          <a:bodyPr>
            <a:normAutofit/>
          </a:bodyPr>
          <a:lstStyle/>
          <a:p>
            <a:r>
              <a:rPr lang="en-US"/>
              <a:t>Consider using </a:t>
            </a:r>
            <a:r>
              <a:rPr lang="en-US" b="1"/>
              <a:t>PowerPoint</a:t>
            </a:r>
          </a:p>
          <a:p>
            <a:pPr lvl="1"/>
            <a:r>
              <a:rPr lang="en-US"/>
              <a:t>You don’t need fancy software like Adobe InDesign</a:t>
            </a:r>
          </a:p>
          <a:p>
            <a:pPr lvl="1"/>
            <a:r>
              <a:rPr lang="en-US"/>
              <a:t>It is easy-to-use and intuitive</a:t>
            </a:r>
          </a:p>
          <a:p>
            <a:r>
              <a:rPr lang="en-US"/>
              <a:t>Others:</a:t>
            </a:r>
          </a:p>
          <a:p>
            <a:pPr lvl="1"/>
            <a:endParaRPr lang="en-US"/>
          </a:p>
        </p:txBody>
      </p:sp>
      <p:sp>
        <p:nvSpPr>
          <p:cNvPr id="5" name="Slide Number Placeholder 4"/>
          <p:cNvSpPr>
            <a:spLocks noGrp="1"/>
          </p:cNvSpPr>
          <p:nvPr>
            <p:ph type="sldNum" sz="quarter" idx="12"/>
          </p:nvPr>
        </p:nvSpPr>
        <p:spPr/>
        <p:txBody>
          <a:bodyPr/>
          <a:lstStyle/>
          <a:p>
            <a:r>
              <a:rPr lang="en-US"/>
              <a:t>PG. </a:t>
            </a:r>
            <a:fld id="{93005692-73BE-493E-93AB-ECD6027A7652}" type="slidenum">
              <a:rPr lang="en-US" smtClean="0"/>
              <a:pPr/>
              <a:t>24</a:t>
            </a:fld>
            <a:endParaRPr lang="en-US"/>
          </a:p>
        </p:txBody>
      </p:sp>
      <p:sp>
        <p:nvSpPr>
          <p:cNvPr id="10" name="Content Placeholder 2">
            <a:extLst>
              <a:ext uri="{FF2B5EF4-FFF2-40B4-BE49-F238E27FC236}">
                <a16:creationId xmlns:a16="http://schemas.microsoft.com/office/drawing/2014/main" id="{CDD407F3-3124-F840-ABCC-FC894ACA7140}"/>
              </a:ext>
            </a:extLst>
          </p:cNvPr>
          <p:cNvSpPr txBox="1">
            <a:spLocks/>
          </p:cNvSpPr>
          <p:nvPr/>
        </p:nvSpPr>
        <p:spPr>
          <a:xfrm>
            <a:off x="259882" y="3983304"/>
            <a:ext cx="5388844" cy="1505438"/>
          </a:xfrm>
          <a:prstGeom prst="rect">
            <a:avLst/>
          </a:prstGeom>
        </p:spPr>
        <p:txBody>
          <a:bodyPr vert="horz" lIns="91440" tIns="45720" rIns="91440" bIns="45720" numCol="2" rtlCol="0">
            <a:normAutofit fontScale="47500" lnSpcReduction="20000"/>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5100" dirty="0" err="1"/>
              <a:t>Canva</a:t>
            </a:r>
            <a:endParaRPr lang="en-US" sz="5100" dirty="0"/>
          </a:p>
          <a:p>
            <a:pPr lvl="1"/>
            <a:r>
              <a:rPr lang="en-US" sz="5100" dirty="0" err="1"/>
              <a:t>Figma</a:t>
            </a:r>
            <a:endParaRPr lang="en-US" sz="5100" dirty="0"/>
          </a:p>
          <a:p>
            <a:pPr lvl="1"/>
            <a:r>
              <a:rPr lang="en-US" sz="5100" dirty="0" err="1"/>
              <a:t>BioRender</a:t>
            </a:r>
            <a:endParaRPr lang="en-US" sz="5100" dirty="0"/>
          </a:p>
          <a:p>
            <a:pPr lvl="1"/>
            <a:r>
              <a:rPr lang="en-CA" sz="5100" dirty="0" err="1"/>
              <a:t>Visme</a:t>
            </a:r>
            <a:endParaRPr lang="en-CA" sz="5100" dirty="0"/>
          </a:p>
          <a:p>
            <a:pPr lvl="1"/>
            <a:r>
              <a:rPr lang="en-CA" sz="5100" dirty="0" err="1"/>
              <a:t>Venngage</a:t>
            </a:r>
            <a:endParaRPr lang="en-CA" sz="5100" dirty="0"/>
          </a:p>
          <a:p>
            <a:pPr lvl="1"/>
            <a:r>
              <a:rPr lang="en-CA" sz="5100" dirty="0" err="1"/>
              <a:t>Easel.ly</a:t>
            </a:r>
            <a:endParaRPr lang="en-CA" sz="5100" dirty="0"/>
          </a:p>
          <a:p>
            <a:pPr lvl="1"/>
            <a:endParaRPr lang="en-US" dirty="0"/>
          </a:p>
        </p:txBody>
      </p:sp>
      <p:pic>
        <p:nvPicPr>
          <p:cNvPr id="13" name="Picture 12">
            <a:extLst>
              <a:ext uri="{FF2B5EF4-FFF2-40B4-BE49-F238E27FC236}">
                <a16:creationId xmlns:a16="http://schemas.microsoft.com/office/drawing/2014/main" id="{D22437B8-A4FD-DF4E-A677-7BB9AA625844}"/>
              </a:ext>
            </a:extLst>
          </p:cNvPr>
          <p:cNvPicPr>
            <a:picLocks noChangeAspect="1"/>
          </p:cNvPicPr>
          <p:nvPr/>
        </p:nvPicPr>
        <p:blipFill>
          <a:blip r:embed="rId3"/>
          <a:stretch>
            <a:fillRect/>
          </a:stretch>
        </p:blipFill>
        <p:spPr>
          <a:xfrm>
            <a:off x="5648726" y="3868986"/>
            <a:ext cx="1535206" cy="1535206"/>
          </a:xfrm>
          <a:prstGeom prst="rect">
            <a:avLst/>
          </a:prstGeom>
        </p:spPr>
      </p:pic>
      <p:pic>
        <p:nvPicPr>
          <p:cNvPr id="14" name="Picture 13">
            <a:extLst>
              <a:ext uri="{FF2B5EF4-FFF2-40B4-BE49-F238E27FC236}">
                <a16:creationId xmlns:a16="http://schemas.microsoft.com/office/drawing/2014/main" id="{72D68310-D779-224A-B693-55672C808E7D}"/>
              </a:ext>
            </a:extLst>
          </p:cNvPr>
          <p:cNvPicPr>
            <a:picLocks noChangeAspect="1"/>
          </p:cNvPicPr>
          <p:nvPr/>
        </p:nvPicPr>
        <p:blipFill>
          <a:blip r:embed="rId4"/>
          <a:stretch>
            <a:fillRect/>
          </a:stretch>
        </p:blipFill>
        <p:spPr>
          <a:xfrm>
            <a:off x="7809779" y="3695893"/>
            <a:ext cx="1386285" cy="2080260"/>
          </a:xfrm>
          <a:prstGeom prst="rect">
            <a:avLst/>
          </a:prstGeom>
        </p:spPr>
      </p:pic>
      <p:pic>
        <p:nvPicPr>
          <p:cNvPr id="15" name="Picture 14">
            <a:extLst>
              <a:ext uri="{FF2B5EF4-FFF2-40B4-BE49-F238E27FC236}">
                <a16:creationId xmlns:a16="http://schemas.microsoft.com/office/drawing/2014/main" id="{644543CB-1C64-FE41-9ECB-F542654F0EA1}"/>
              </a:ext>
            </a:extLst>
          </p:cNvPr>
          <p:cNvPicPr>
            <a:picLocks noChangeAspect="1"/>
          </p:cNvPicPr>
          <p:nvPr/>
        </p:nvPicPr>
        <p:blipFill>
          <a:blip r:embed="rId5"/>
          <a:stretch>
            <a:fillRect/>
          </a:stretch>
        </p:blipFill>
        <p:spPr>
          <a:xfrm>
            <a:off x="9821912" y="3823789"/>
            <a:ext cx="1625600" cy="1625600"/>
          </a:xfrm>
          <a:prstGeom prst="rect">
            <a:avLst/>
          </a:prstGeom>
        </p:spPr>
      </p:pic>
    </p:spTree>
    <p:extLst>
      <p:ext uri="{BB962C8B-B14F-4D97-AF65-F5344CB8AC3E}">
        <p14:creationId xmlns:p14="http://schemas.microsoft.com/office/powerpoint/2010/main" val="66942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F6BDED-3DEF-9749-A585-74CD62F4C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96" y="561494"/>
            <a:ext cx="5429885" cy="6226763"/>
          </a:xfrm>
          <a:prstGeom prst="rect">
            <a:avLst/>
          </a:prstGeom>
        </p:spPr>
      </p:pic>
      <p:sp>
        <p:nvSpPr>
          <p:cNvPr id="7" name="TextBox 6">
            <a:extLst>
              <a:ext uri="{FF2B5EF4-FFF2-40B4-BE49-F238E27FC236}">
                <a16:creationId xmlns:a16="http://schemas.microsoft.com/office/drawing/2014/main" id="{912228DC-8554-1441-934C-E5577A84DC46}"/>
              </a:ext>
            </a:extLst>
          </p:cNvPr>
          <p:cNvSpPr txBox="1"/>
          <p:nvPr/>
        </p:nvSpPr>
        <p:spPr>
          <a:xfrm>
            <a:off x="5611381" y="6371463"/>
            <a:ext cx="3308919" cy="369332"/>
          </a:xfrm>
          <a:prstGeom prst="rect">
            <a:avLst/>
          </a:prstGeom>
          <a:noFill/>
        </p:spPr>
        <p:txBody>
          <a:bodyPr wrap="none" rtlCol="0">
            <a:spAutoFit/>
          </a:bodyPr>
          <a:lstStyle/>
          <a:p>
            <a:r>
              <a:rPr lang="en-US" dirty="0"/>
              <a:t>Image Credits: Tyler Hampton</a:t>
            </a:r>
          </a:p>
        </p:txBody>
      </p:sp>
      <p:sp>
        <p:nvSpPr>
          <p:cNvPr id="8" name="TextBox 7">
            <a:extLst>
              <a:ext uri="{FF2B5EF4-FFF2-40B4-BE49-F238E27FC236}">
                <a16:creationId xmlns:a16="http://schemas.microsoft.com/office/drawing/2014/main" id="{7254F16F-F015-D44F-B2DE-8DB2750AA3BE}"/>
              </a:ext>
            </a:extLst>
          </p:cNvPr>
          <p:cNvSpPr txBox="1"/>
          <p:nvPr/>
        </p:nvSpPr>
        <p:spPr>
          <a:xfrm>
            <a:off x="3543924" y="490851"/>
            <a:ext cx="5044971" cy="461665"/>
          </a:xfrm>
          <a:prstGeom prst="rect">
            <a:avLst/>
          </a:prstGeom>
          <a:noFill/>
        </p:spPr>
        <p:txBody>
          <a:bodyPr wrap="none" rtlCol="0">
            <a:spAutoFit/>
          </a:bodyPr>
          <a:lstStyle/>
          <a:p>
            <a:r>
              <a:rPr lang="en-US" sz="2400" dirty="0"/>
              <a:t>These graphics were made in </a:t>
            </a:r>
            <a:r>
              <a:rPr lang="en-US" sz="2400" dirty="0" err="1"/>
              <a:t>Figma</a:t>
            </a:r>
            <a:endParaRPr lang="en-US" sz="2400" dirty="0"/>
          </a:p>
        </p:txBody>
      </p:sp>
      <p:pic>
        <p:nvPicPr>
          <p:cNvPr id="12" name="Picture 11">
            <a:extLst>
              <a:ext uri="{FF2B5EF4-FFF2-40B4-BE49-F238E27FC236}">
                <a16:creationId xmlns:a16="http://schemas.microsoft.com/office/drawing/2014/main" id="{5F6B52A7-4BD2-E44C-A739-B1476C10FE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8129" y="1023159"/>
            <a:ext cx="8032119" cy="5046829"/>
          </a:xfrm>
          <a:prstGeom prst="rect">
            <a:avLst/>
          </a:prstGeom>
        </p:spPr>
      </p:pic>
    </p:spTree>
    <p:extLst>
      <p:ext uri="{BB962C8B-B14F-4D97-AF65-F5344CB8AC3E}">
        <p14:creationId xmlns:p14="http://schemas.microsoft.com/office/powerpoint/2010/main" val="363354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9E68BD-FE8F-6A40-BB6E-4455E5301348}"/>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C98524F3-DCA4-2C48-9284-F2B4E40FE859}"/>
              </a:ext>
            </a:extLst>
          </p:cNvPr>
          <p:cNvSpPr>
            <a:spLocks noGrp="1"/>
          </p:cNvSpPr>
          <p:nvPr>
            <p:ph type="title"/>
          </p:nvPr>
        </p:nvSpPr>
        <p:spPr/>
        <p:txBody>
          <a:bodyPr/>
          <a:lstStyle/>
          <a:p>
            <a:r>
              <a:rPr lang="en-US"/>
              <a:t>Infographic Layouts</a:t>
            </a:r>
          </a:p>
        </p:txBody>
      </p:sp>
    </p:spTree>
    <p:extLst>
      <p:ext uri="{BB962C8B-B14F-4D97-AF65-F5344CB8AC3E}">
        <p14:creationId xmlns:p14="http://schemas.microsoft.com/office/powerpoint/2010/main" val="375161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7869B-F4D0-9A46-B35B-D1BB1F2C2203}"/>
              </a:ext>
            </a:extLst>
          </p:cNvPr>
          <p:cNvSpPr>
            <a:spLocks noGrp="1"/>
          </p:cNvSpPr>
          <p:nvPr>
            <p:ph type="title"/>
          </p:nvPr>
        </p:nvSpPr>
        <p:spPr/>
        <p:txBody>
          <a:bodyPr>
            <a:normAutofit/>
          </a:bodyPr>
          <a:lstStyle/>
          <a:p>
            <a:r>
              <a:rPr lang="en-US"/>
              <a:t>TYPES OF INFOGRAPHICS - STATISTICAL</a:t>
            </a:r>
          </a:p>
        </p:txBody>
      </p:sp>
      <p:sp>
        <p:nvSpPr>
          <p:cNvPr id="4" name="Slide Number Placeholder 3">
            <a:extLst>
              <a:ext uri="{FF2B5EF4-FFF2-40B4-BE49-F238E27FC236}">
                <a16:creationId xmlns:a16="http://schemas.microsoft.com/office/drawing/2014/main" id="{244A94BA-14D2-B843-9AF2-BACC1238DEE1}"/>
              </a:ext>
            </a:extLst>
          </p:cNvPr>
          <p:cNvSpPr>
            <a:spLocks noGrp="1"/>
          </p:cNvSpPr>
          <p:nvPr>
            <p:ph type="sldNum" sz="quarter" idx="12"/>
          </p:nvPr>
        </p:nvSpPr>
        <p:spPr/>
        <p:txBody>
          <a:bodyPr/>
          <a:lstStyle/>
          <a:p>
            <a:r>
              <a:rPr lang="en-US"/>
              <a:t>PG. </a:t>
            </a:r>
            <a:fld id="{93005692-73BE-493E-93AB-ECD6027A7652}" type="slidenum">
              <a:rPr lang="en-US" smtClean="0"/>
              <a:pPr/>
              <a:t>27</a:t>
            </a:fld>
            <a:endParaRPr lang="en-US"/>
          </a:p>
        </p:txBody>
      </p:sp>
      <p:pic>
        <p:nvPicPr>
          <p:cNvPr id="6" name="Picture 5" descr="A picture containing truck, lot, sign, people&#10;&#10;Description generated with very high confidence">
            <a:extLst>
              <a:ext uri="{FF2B5EF4-FFF2-40B4-BE49-F238E27FC236}">
                <a16:creationId xmlns:a16="http://schemas.microsoft.com/office/drawing/2014/main" id="{04798097-24B6-4E38-ABD5-2739518EDFDA}"/>
              </a:ext>
            </a:extLst>
          </p:cNvPr>
          <p:cNvPicPr>
            <a:picLocks noChangeAspect="1"/>
          </p:cNvPicPr>
          <p:nvPr/>
        </p:nvPicPr>
        <p:blipFill rotWithShape="1">
          <a:blip r:embed="rId2"/>
          <a:srcRect t="1838" r="369" b="25735"/>
          <a:stretch/>
        </p:blipFill>
        <p:spPr>
          <a:xfrm>
            <a:off x="866399" y="1336144"/>
            <a:ext cx="2533177" cy="5537528"/>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E27F7949-2D24-4A23-A5DC-9754B21183E4}"/>
              </a:ext>
            </a:extLst>
          </p:cNvPr>
          <p:cNvPicPr>
            <a:picLocks noChangeAspect="1"/>
          </p:cNvPicPr>
          <p:nvPr/>
        </p:nvPicPr>
        <p:blipFill rotWithShape="1">
          <a:blip r:embed="rId3"/>
          <a:srcRect t="49076" r="225" b="11922"/>
          <a:stretch/>
        </p:blipFill>
        <p:spPr>
          <a:xfrm>
            <a:off x="4520276" y="1336375"/>
            <a:ext cx="4955136" cy="4723269"/>
          </a:xfrm>
          <a:prstGeom prst="rect">
            <a:avLst/>
          </a:prstGeom>
        </p:spPr>
      </p:pic>
    </p:spTree>
    <p:extLst>
      <p:ext uri="{BB962C8B-B14F-4D97-AF65-F5344CB8AC3E}">
        <p14:creationId xmlns:p14="http://schemas.microsoft.com/office/powerpoint/2010/main" val="178171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7869B-F4D0-9A46-B35B-D1BB1F2C2203}"/>
              </a:ext>
            </a:extLst>
          </p:cNvPr>
          <p:cNvSpPr>
            <a:spLocks noGrp="1"/>
          </p:cNvSpPr>
          <p:nvPr>
            <p:ph type="title"/>
          </p:nvPr>
        </p:nvSpPr>
        <p:spPr/>
        <p:txBody>
          <a:bodyPr/>
          <a:lstStyle/>
          <a:p>
            <a:r>
              <a:rPr lang="en-US"/>
              <a:t>TYPES OF INFOGRAPHICS - TIMELINE</a:t>
            </a:r>
          </a:p>
        </p:txBody>
      </p:sp>
      <p:pic>
        <p:nvPicPr>
          <p:cNvPr id="5" name="Picture 5" descr="A screenshot of a cell phone&#10;&#10;Description generated with very high confidence">
            <a:extLst>
              <a:ext uri="{FF2B5EF4-FFF2-40B4-BE49-F238E27FC236}">
                <a16:creationId xmlns:a16="http://schemas.microsoft.com/office/drawing/2014/main" id="{B17C1E93-AB3B-4F5F-B6F5-21E6B7BA0D90}"/>
              </a:ext>
            </a:extLst>
          </p:cNvPr>
          <p:cNvPicPr>
            <a:picLocks noGrp="1" noChangeAspect="1"/>
          </p:cNvPicPr>
          <p:nvPr>
            <p:ph idx="1"/>
          </p:nvPr>
        </p:nvPicPr>
        <p:blipFill>
          <a:blip r:embed="rId2"/>
          <a:stretch>
            <a:fillRect/>
          </a:stretch>
        </p:blipFill>
        <p:spPr>
          <a:xfrm>
            <a:off x="890" y="1247511"/>
            <a:ext cx="4111560" cy="5539334"/>
          </a:xfrm>
        </p:spPr>
      </p:pic>
      <p:sp>
        <p:nvSpPr>
          <p:cNvPr id="4" name="Slide Number Placeholder 3">
            <a:extLst>
              <a:ext uri="{FF2B5EF4-FFF2-40B4-BE49-F238E27FC236}">
                <a16:creationId xmlns:a16="http://schemas.microsoft.com/office/drawing/2014/main" id="{D1D398D4-85FA-5D46-8B0D-3BC60EE89654}"/>
              </a:ext>
            </a:extLst>
          </p:cNvPr>
          <p:cNvSpPr>
            <a:spLocks noGrp="1"/>
          </p:cNvSpPr>
          <p:nvPr>
            <p:ph type="sldNum" sz="quarter" idx="12"/>
          </p:nvPr>
        </p:nvSpPr>
        <p:spPr/>
        <p:txBody>
          <a:bodyPr/>
          <a:lstStyle/>
          <a:p>
            <a:r>
              <a:rPr lang="en-US"/>
              <a:t>PG. </a:t>
            </a:r>
            <a:fld id="{93005692-73BE-493E-93AB-ECD6027A7652}" type="slidenum">
              <a:rPr lang="en-US" smtClean="0"/>
              <a:pPr/>
              <a:t>28</a:t>
            </a:fld>
            <a:endParaRPr lang="en-US"/>
          </a:p>
        </p:txBody>
      </p:sp>
      <p:pic>
        <p:nvPicPr>
          <p:cNvPr id="7" name="Picture 7" descr="A screenshot of a cell phone&#10;&#10;Description generated with very high confidence">
            <a:extLst>
              <a:ext uri="{FF2B5EF4-FFF2-40B4-BE49-F238E27FC236}">
                <a16:creationId xmlns:a16="http://schemas.microsoft.com/office/drawing/2014/main" id="{E9807BBF-AA26-49F5-8A3C-EEFD9EFF6BBD}"/>
              </a:ext>
            </a:extLst>
          </p:cNvPr>
          <p:cNvPicPr>
            <a:picLocks noChangeAspect="1"/>
          </p:cNvPicPr>
          <p:nvPr/>
        </p:nvPicPr>
        <p:blipFill>
          <a:blip r:embed="rId3"/>
          <a:stretch>
            <a:fillRect/>
          </a:stretch>
        </p:blipFill>
        <p:spPr>
          <a:xfrm>
            <a:off x="4989443" y="1252057"/>
            <a:ext cx="6453808" cy="5604560"/>
          </a:xfrm>
          <a:prstGeom prst="rect">
            <a:avLst/>
          </a:prstGeom>
        </p:spPr>
      </p:pic>
    </p:spTree>
    <p:extLst>
      <p:ext uri="{BB962C8B-B14F-4D97-AF65-F5344CB8AC3E}">
        <p14:creationId xmlns:p14="http://schemas.microsoft.com/office/powerpoint/2010/main" val="245008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7869B-F4D0-9A46-B35B-D1BB1F2C2203}"/>
              </a:ext>
            </a:extLst>
          </p:cNvPr>
          <p:cNvSpPr>
            <a:spLocks noGrp="1"/>
          </p:cNvSpPr>
          <p:nvPr>
            <p:ph type="title"/>
          </p:nvPr>
        </p:nvSpPr>
        <p:spPr/>
        <p:txBody>
          <a:bodyPr/>
          <a:lstStyle/>
          <a:p>
            <a:r>
              <a:rPr lang="en-US"/>
              <a:t>TYPES OF INFOGRAPHICS - PROCESS</a:t>
            </a:r>
          </a:p>
        </p:txBody>
      </p:sp>
      <p:sp>
        <p:nvSpPr>
          <p:cNvPr id="4" name="Slide Number Placeholder 3">
            <a:extLst>
              <a:ext uri="{FF2B5EF4-FFF2-40B4-BE49-F238E27FC236}">
                <a16:creationId xmlns:a16="http://schemas.microsoft.com/office/drawing/2014/main" id="{74D36FF4-9EBB-9B44-A1E6-49F41EAEB0F1}"/>
              </a:ext>
            </a:extLst>
          </p:cNvPr>
          <p:cNvSpPr>
            <a:spLocks noGrp="1"/>
          </p:cNvSpPr>
          <p:nvPr>
            <p:ph type="sldNum" sz="quarter" idx="12"/>
          </p:nvPr>
        </p:nvSpPr>
        <p:spPr/>
        <p:txBody>
          <a:bodyPr/>
          <a:lstStyle/>
          <a:p>
            <a:r>
              <a:rPr lang="en-US"/>
              <a:t>PG. </a:t>
            </a:r>
            <a:fld id="{93005692-73BE-493E-93AB-ECD6027A7652}" type="slidenum">
              <a:rPr lang="en-US" smtClean="0"/>
              <a:pPr/>
              <a:t>29</a:t>
            </a:fld>
            <a:endParaRPr lang="en-US"/>
          </a:p>
        </p:txBody>
      </p:sp>
      <p:pic>
        <p:nvPicPr>
          <p:cNvPr id="5" name="Picture 5" descr="A screenshot of a cell phone&#10;&#10;Description generated with very high confidence">
            <a:extLst>
              <a:ext uri="{FF2B5EF4-FFF2-40B4-BE49-F238E27FC236}">
                <a16:creationId xmlns:a16="http://schemas.microsoft.com/office/drawing/2014/main" id="{C91420EB-8C94-4536-ABA5-5C5828661CBC}"/>
              </a:ext>
            </a:extLst>
          </p:cNvPr>
          <p:cNvPicPr>
            <a:picLocks noChangeAspect="1"/>
          </p:cNvPicPr>
          <p:nvPr/>
        </p:nvPicPr>
        <p:blipFill>
          <a:blip r:embed="rId2"/>
          <a:stretch>
            <a:fillRect/>
          </a:stretch>
        </p:blipFill>
        <p:spPr>
          <a:xfrm>
            <a:off x="301487" y="1336813"/>
            <a:ext cx="5087178" cy="5087178"/>
          </a:xfrm>
          <a:prstGeom prst="rect">
            <a:avLst/>
          </a:prstGeom>
        </p:spPr>
      </p:pic>
      <p:pic>
        <p:nvPicPr>
          <p:cNvPr id="7" name="Picture 7" descr="A picture containing screenshot&#10;&#10;Description generated with very high confidence">
            <a:extLst>
              <a:ext uri="{FF2B5EF4-FFF2-40B4-BE49-F238E27FC236}">
                <a16:creationId xmlns:a16="http://schemas.microsoft.com/office/drawing/2014/main" id="{1AECB4B0-658A-4DC9-B5DF-110A7516DA42}"/>
              </a:ext>
            </a:extLst>
          </p:cNvPr>
          <p:cNvPicPr>
            <a:picLocks noChangeAspect="1"/>
          </p:cNvPicPr>
          <p:nvPr/>
        </p:nvPicPr>
        <p:blipFill>
          <a:blip r:embed="rId3"/>
          <a:stretch>
            <a:fillRect/>
          </a:stretch>
        </p:blipFill>
        <p:spPr>
          <a:xfrm>
            <a:off x="6916965" y="402534"/>
            <a:ext cx="3948832" cy="6458778"/>
          </a:xfrm>
          <a:prstGeom prst="rect">
            <a:avLst/>
          </a:prstGeom>
        </p:spPr>
      </p:pic>
    </p:spTree>
    <p:extLst>
      <p:ext uri="{BB962C8B-B14F-4D97-AF65-F5344CB8AC3E}">
        <p14:creationId xmlns:p14="http://schemas.microsoft.com/office/powerpoint/2010/main" val="38927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6BDA7E-6948-5847-8860-95218CCB291A}"/>
              </a:ext>
            </a:extLst>
          </p:cNvPr>
          <p:cNvSpPr>
            <a:spLocks noGrp="1"/>
          </p:cNvSpPr>
          <p:nvPr>
            <p:ph type="title"/>
          </p:nvPr>
        </p:nvSpPr>
        <p:spPr/>
        <p:txBody>
          <a:bodyPr/>
          <a:lstStyle/>
          <a:p>
            <a:pPr algn="ctr"/>
            <a:r>
              <a:rPr lang="en-US"/>
              <a:t>Science Poster vs Infographic </a:t>
            </a:r>
          </a:p>
        </p:txBody>
      </p:sp>
      <p:sp>
        <p:nvSpPr>
          <p:cNvPr id="6" name="Slide Number Placeholder 5">
            <a:extLst>
              <a:ext uri="{FF2B5EF4-FFF2-40B4-BE49-F238E27FC236}">
                <a16:creationId xmlns:a16="http://schemas.microsoft.com/office/drawing/2014/main" id="{1DFE1449-D0F0-6643-9AEE-A2E2A4A2D3DB}"/>
              </a:ext>
            </a:extLst>
          </p:cNvPr>
          <p:cNvSpPr>
            <a:spLocks noGrp="1"/>
          </p:cNvSpPr>
          <p:nvPr>
            <p:ph type="sldNum" sz="quarter" idx="12"/>
          </p:nvPr>
        </p:nvSpPr>
        <p:spPr/>
        <p:txBody>
          <a:bodyPr/>
          <a:lstStyle/>
          <a:p>
            <a:fld id="{93005692-73BE-493E-93AB-ECD6027A7652}" type="slidenum">
              <a:rPr lang="en-US" smtClean="0"/>
              <a:pPr/>
              <a:t>3</a:t>
            </a:fld>
            <a:endParaRPr lang="en-US"/>
          </a:p>
        </p:txBody>
      </p:sp>
      <p:pic>
        <p:nvPicPr>
          <p:cNvPr id="12" name="Picture 11">
            <a:extLst>
              <a:ext uri="{FF2B5EF4-FFF2-40B4-BE49-F238E27FC236}">
                <a16:creationId xmlns:a16="http://schemas.microsoft.com/office/drawing/2014/main" id="{624816C0-A49D-1C4E-B90C-88E87498E7DB}"/>
              </a:ext>
            </a:extLst>
          </p:cNvPr>
          <p:cNvPicPr>
            <a:picLocks noChangeAspect="1"/>
          </p:cNvPicPr>
          <p:nvPr/>
        </p:nvPicPr>
        <p:blipFill>
          <a:blip r:embed="rId2"/>
          <a:stretch>
            <a:fillRect/>
          </a:stretch>
        </p:blipFill>
        <p:spPr>
          <a:xfrm>
            <a:off x="0" y="1826394"/>
            <a:ext cx="5866458" cy="4217567"/>
          </a:xfrm>
          <a:prstGeom prst="rect">
            <a:avLst/>
          </a:prstGeom>
        </p:spPr>
      </p:pic>
      <p:pic>
        <p:nvPicPr>
          <p:cNvPr id="16" name="Picture 15">
            <a:extLst>
              <a:ext uri="{FF2B5EF4-FFF2-40B4-BE49-F238E27FC236}">
                <a16:creationId xmlns:a16="http://schemas.microsoft.com/office/drawing/2014/main" id="{D5A08419-9019-8246-AB6C-FFC66765DE24}"/>
              </a:ext>
            </a:extLst>
          </p:cNvPr>
          <p:cNvPicPr>
            <a:picLocks noChangeAspect="1"/>
          </p:cNvPicPr>
          <p:nvPr/>
        </p:nvPicPr>
        <p:blipFill>
          <a:blip r:embed="rId3"/>
          <a:stretch>
            <a:fillRect/>
          </a:stretch>
        </p:blipFill>
        <p:spPr>
          <a:xfrm>
            <a:off x="6044747" y="1826394"/>
            <a:ext cx="6088072" cy="4058716"/>
          </a:xfrm>
          <a:prstGeom prst="rect">
            <a:avLst/>
          </a:prstGeom>
        </p:spPr>
      </p:pic>
      <p:sp>
        <p:nvSpPr>
          <p:cNvPr id="17" name="TextBox 16">
            <a:extLst>
              <a:ext uri="{FF2B5EF4-FFF2-40B4-BE49-F238E27FC236}">
                <a16:creationId xmlns:a16="http://schemas.microsoft.com/office/drawing/2014/main" id="{739735F7-08C4-6E43-844B-20E9693BBE1B}"/>
              </a:ext>
            </a:extLst>
          </p:cNvPr>
          <p:cNvSpPr txBox="1"/>
          <p:nvPr/>
        </p:nvSpPr>
        <p:spPr>
          <a:xfrm>
            <a:off x="7061966" y="1300556"/>
            <a:ext cx="3961341" cy="461665"/>
          </a:xfrm>
          <a:prstGeom prst="rect">
            <a:avLst/>
          </a:prstGeom>
          <a:noFill/>
        </p:spPr>
        <p:txBody>
          <a:bodyPr wrap="none" rtlCol="0">
            <a:spAutoFit/>
          </a:bodyPr>
          <a:lstStyle/>
          <a:p>
            <a:r>
              <a:rPr lang="en-US" sz="2400" b="1"/>
              <a:t>Research Impact Poster</a:t>
            </a:r>
          </a:p>
        </p:txBody>
      </p:sp>
    </p:spTree>
    <p:extLst>
      <p:ext uri="{BB962C8B-B14F-4D97-AF65-F5344CB8AC3E}">
        <p14:creationId xmlns:p14="http://schemas.microsoft.com/office/powerpoint/2010/main" val="352499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7869B-F4D0-9A46-B35B-D1BB1F2C2203}"/>
              </a:ext>
            </a:extLst>
          </p:cNvPr>
          <p:cNvSpPr>
            <a:spLocks noGrp="1"/>
          </p:cNvSpPr>
          <p:nvPr>
            <p:ph type="title"/>
          </p:nvPr>
        </p:nvSpPr>
        <p:spPr/>
        <p:txBody>
          <a:bodyPr/>
          <a:lstStyle/>
          <a:p>
            <a:r>
              <a:rPr lang="en-US"/>
              <a:t>TYPES OF INFOGRAPHICS - GEOGRAPHIC</a:t>
            </a:r>
          </a:p>
        </p:txBody>
      </p:sp>
      <p:sp>
        <p:nvSpPr>
          <p:cNvPr id="4" name="Slide Number Placeholder 3">
            <a:extLst>
              <a:ext uri="{FF2B5EF4-FFF2-40B4-BE49-F238E27FC236}">
                <a16:creationId xmlns:a16="http://schemas.microsoft.com/office/drawing/2014/main" id="{37EBBE78-D997-594F-8DA5-2EFC00E12792}"/>
              </a:ext>
            </a:extLst>
          </p:cNvPr>
          <p:cNvSpPr>
            <a:spLocks noGrp="1"/>
          </p:cNvSpPr>
          <p:nvPr>
            <p:ph type="sldNum" sz="quarter" idx="12"/>
          </p:nvPr>
        </p:nvSpPr>
        <p:spPr/>
        <p:txBody>
          <a:bodyPr/>
          <a:lstStyle/>
          <a:p>
            <a:r>
              <a:rPr lang="en-US"/>
              <a:t>PG. </a:t>
            </a:r>
            <a:fld id="{93005692-73BE-493E-93AB-ECD6027A7652}" type="slidenum">
              <a:rPr lang="en-US" smtClean="0"/>
              <a:pPr/>
              <a:t>30</a:t>
            </a:fld>
            <a:endParaRPr lang="en-US"/>
          </a:p>
        </p:txBody>
      </p:sp>
      <p:pic>
        <p:nvPicPr>
          <p:cNvPr id="7" name="Picture 7" descr="A screenshot of a cell phone screen with text&#10;&#10;Description generated with very high confidence">
            <a:extLst>
              <a:ext uri="{FF2B5EF4-FFF2-40B4-BE49-F238E27FC236}">
                <a16:creationId xmlns:a16="http://schemas.microsoft.com/office/drawing/2014/main" id="{606A9682-F54D-43CA-BFBB-51D685329A70}"/>
              </a:ext>
            </a:extLst>
          </p:cNvPr>
          <p:cNvPicPr>
            <a:picLocks noChangeAspect="1"/>
          </p:cNvPicPr>
          <p:nvPr/>
        </p:nvPicPr>
        <p:blipFill>
          <a:blip r:embed="rId2"/>
          <a:stretch>
            <a:fillRect/>
          </a:stretch>
        </p:blipFill>
        <p:spPr>
          <a:xfrm>
            <a:off x="259808" y="1222513"/>
            <a:ext cx="3563709" cy="5647082"/>
          </a:xfrm>
          <a:prstGeom prst="rect">
            <a:avLst/>
          </a:prstGeom>
        </p:spPr>
      </p:pic>
      <p:pic>
        <p:nvPicPr>
          <p:cNvPr id="9" name="Picture 9" descr="A close up of text on a white background&#10;&#10;Description generated with high confidence">
            <a:extLst>
              <a:ext uri="{FF2B5EF4-FFF2-40B4-BE49-F238E27FC236}">
                <a16:creationId xmlns:a16="http://schemas.microsoft.com/office/drawing/2014/main" id="{AB4B18C2-F353-4260-8BFF-E047B190BEBC}"/>
              </a:ext>
            </a:extLst>
          </p:cNvPr>
          <p:cNvPicPr>
            <a:picLocks noChangeAspect="1"/>
          </p:cNvPicPr>
          <p:nvPr/>
        </p:nvPicPr>
        <p:blipFill>
          <a:blip r:embed="rId3"/>
          <a:stretch>
            <a:fillRect/>
          </a:stretch>
        </p:blipFill>
        <p:spPr>
          <a:xfrm>
            <a:off x="4533900" y="1222883"/>
            <a:ext cx="4350026" cy="5646343"/>
          </a:xfrm>
          <a:prstGeom prst="rect">
            <a:avLst/>
          </a:prstGeom>
        </p:spPr>
      </p:pic>
    </p:spTree>
    <p:extLst>
      <p:ext uri="{BB962C8B-B14F-4D97-AF65-F5344CB8AC3E}">
        <p14:creationId xmlns:p14="http://schemas.microsoft.com/office/powerpoint/2010/main" val="169516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7869B-F4D0-9A46-B35B-D1BB1F2C2203}"/>
              </a:ext>
            </a:extLst>
          </p:cNvPr>
          <p:cNvSpPr>
            <a:spLocks noGrp="1"/>
          </p:cNvSpPr>
          <p:nvPr>
            <p:ph type="title"/>
          </p:nvPr>
        </p:nvSpPr>
        <p:spPr/>
        <p:txBody>
          <a:bodyPr/>
          <a:lstStyle/>
          <a:p>
            <a:r>
              <a:rPr lang="en-US"/>
              <a:t>TYPES OF INFOGRAPHICS - COMPARISON</a:t>
            </a:r>
          </a:p>
        </p:txBody>
      </p:sp>
      <p:sp>
        <p:nvSpPr>
          <p:cNvPr id="4" name="Slide Number Placeholder 3">
            <a:extLst>
              <a:ext uri="{FF2B5EF4-FFF2-40B4-BE49-F238E27FC236}">
                <a16:creationId xmlns:a16="http://schemas.microsoft.com/office/drawing/2014/main" id="{56303D63-DF05-B448-91D7-9174BB4EF8AE}"/>
              </a:ext>
            </a:extLst>
          </p:cNvPr>
          <p:cNvSpPr>
            <a:spLocks noGrp="1"/>
          </p:cNvSpPr>
          <p:nvPr>
            <p:ph type="sldNum" sz="quarter" idx="12"/>
          </p:nvPr>
        </p:nvSpPr>
        <p:spPr/>
        <p:txBody>
          <a:bodyPr/>
          <a:lstStyle/>
          <a:p>
            <a:r>
              <a:rPr lang="en-US"/>
              <a:t>PG. </a:t>
            </a:r>
            <a:fld id="{93005692-73BE-493E-93AB-ECD6027A7652}" type="slidenum">
              <a:rPr lang="en-US" smtClean="0"/>
              <a:pPr/>
              <a:t>31</a:t>
            </a:fld>
            <a:endParaRPr lang="en-US"/>
          </a:p>
        </p:txBody>
      </p:sp>
      <p:pic>
        <p:nvPicPr>
          <p:cNvPr id="7" name="Picture 7" descr="A screenshot of a cell phone&#10;&#10;Description generated with very high confidence">
            <a:extLst>
              <a:ext uri="{FF2B5EF4-FFF2-40B4-BE49-F238E27FC236}">
                <a16:creationId xmlns:a16="http://schemas.microsoft.com/office/drawing/2014/main" id="{ABBCFD31-B3BB-4272-9B48-1A3D813D99CB}"/>
              </a:ext>
            </a:extLst>
          </p:cNvPr>
          <p:cNvPicPr>
            <a:picLocks noChangeAspect="1"/>
          </p:cNvPicPr>
          <p:nvPr/>
        </p:nvPicPr>
        <p:blipFill>
          <a:blip r:embed="rId2"/>
          <a:stretch>
            <a:fillRect/>
          </a:stretch>
        </p:blipFill>
        <p:spPr>
          <a:xfrm>
            <a:off x="479084" y="1263926"/>
            <a:ext cx="3497875" cy="5613951"/>
          </a:xfrm>
          <a:prstGeom prst="rect">
            <a:avLst/>
          </a:prstGeom>
        </p:spPr>
      </p:pic>
      <p:pic>
        <p:nvPicPr>
          <p:cNvPr id="9" name="Picture 9" descr="A screenshot of a cell phone&#10;&#10;Description generated with high confidence">
            <a:extLst>
              <a:ext uri="{FF2B5EF4-FFF2-40B4-BE49-F238E27FC236}">
                <a16:creationId xmlns:a16="http://schemas.microsoft.com/office/drawing/2014/main" id="{04209E1D-1CC5-49BF-BE06-0C994D735DF2}"/>
              </a:ext>
            </a:extLst>
          </p:cNvPr>
          <p:cNvPicPr>
            <a:picLocks noChangeAspect="1"/>
          </p:cNvPicPr>
          <p:nvPr/>
        </p:nvPicPr>
        <p:blipFill>
          <a:blip r:embed="rId3"/>
          <a:stretch>
            <a:fillRect/>
          </a:stretch>
        </p:blipFill>
        <p:spPr>
          <a:xfrm>
            <a:off x="5022574" y="1438991"/>
            <a:ext cx="5956851" cy="4750300"/>
          </a:xfrm>
          <a:prstGeom prst="rect">
            <a:avLst/>
          </a:prstGeom>
        </p:spPr>
      </p:pic>
    </p:spTree>
    <p:extLst>
      <p:ext uri="{BB962C8B-B14F-4D97-AF65-F5344CB8AC3E}">
        <p14:creationId xmlns:p14="http://schemas.microsoft.com/office/powerpoint/2010/main" val="218819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7869B-F4D0-9A46-B35B-D1BB1F2C2203}"/>
              </a:ext>
            </a:extLst>
          </p:cNvPr>
          <p:cNvSpPr>
            <a:spLocks noGrp="1"/>
          </p:cNvSpPr>
          <p:nvPr>
            <p:ph type="title"/>
          </p:nvPr>
        </p:nvSpPr>
        <p:spPr/>
        <p:txBody>
          <a:bodyPr/>
          <a:lstStyle/>
          <a:p>
            <a:r>
              <a:rPr lang="en-US"/>
              <a:t>TYPES OF INFOGRAPHICS - LIST</a:t>
            </a:r>
          </a:p>
        </p:txBody>
      </p:sp>
      <p:sp>
        <p:nvSpPr>
          <p:cNvPr id="4" name="Slide Number Placeholder 3">
            <a:extLst>
              <a:ext uri="{FF2B5EF4-FFF2-40B4-BE49-F238E27FC236}">
                <a16:creationId xmlns:a16="http://schemas.microsoft.com/office/drawing/2014/main" id="{40D1E82D-74D1-F048-BE1E-DBEABF940FBC}"/>
              </a:ext>
            </a:extLst>
          </p:cNvPr>
          <p:cNvSpPr>
            <a:spLocks noGrp="1"/>
          </p:cNvSpPr>
          <p:nvPr>
            <p:ph type="sldNum" sz="quarter" idx="12"/>
          </p:nvPr>
        </p:nvSpPr>
        <p:spPr/>
        <p:txBody>
          <a:bodyPr/>
          <a:lstStyle/>
          <a:p>
            <a:r>
              <a:rPr lang="en-US"/>
              <a:t>PG. </a:t>
            </a:r>
            <a:fld id="{93005692-73BE-493E-93AB-ECD6027A7652}" type="slidenum">
              <a:rPr lang="en-US" smtClean="0"/>
              <a:pPr/>
              <a:t>32</a:t>
            </a:fld>
            <a:endParaRPr lang="en-US"/>
          </a:p>
        </p:txBody>
      </p:sp>
      <p:pic>
        <p:nvPicPr>
          <p:cNvPr id="7" name="Picture 7" descr="A screenshot of a cell phone&#10;&#10;Description generated with very high confidence">
            <a:extLst>
              <a:ext uri="{FF2B5EF4-FFF2-40B4-BE49-F238E27FC236}">
                <a16:creationId xmlns:a16="http://schemas.microsoft.com/office/drawing/2014/main" id="{FE7DED64-C6A9-4608-B3BD-C9F6716E16F2}"/>
              </a:ext>
            </a:extLst>
          </p:cNvPr>
          <p:cNvPicPr>
            <a:picLocks noChangeAspect="1"/>
          </p:cNvPicPr>
          <p:nvPr/>
        </p:nvPicPr>
        <p:blipFill>
          <a:blip r:embed="rId2"/>
          <a:stretch>
            <a:fillRect/>
          </a:stretch>
        </p:blipFill>
        <p:spPr>
          <a:xfrm>
            <a:off x="367748" y="1338754"/>
            <a:ext cx="4292047" cy="5538839"/>
          </a:xfrm>
          <a:prstGeom prst="rect">
            <a:avLst/>
          </a:prstGeom>
        </p:spPr>
      </p:pic>
      <p:pic>
        <p:nvPicPr>
          <p:cNvPr id="9" name="Picture 9" descr="A screenshot of a cell phone&#10;&#10;Description generated with very high confidence">
            <a:extLst>
              <a:ext uri="{FF2B5EF4-FFF2-40B4-BE49-F238E27FC236}">
                <a16:creationId xmlns:a16="http://schemas.microsoft.com/office/drawing/2014/main" id="{DFCB22B9-F0A4-4343-B109-85C31C42FE08}"/>
              </a:ext>
            </a:extLst>
          </p:cNvPr>
          <p:cNvPicPr>
            <a:picLocks noChangeAspect="1"/>
          </p:cNvPicPr>
          <p:nvPr/>
        </p:nvPicPr>
        <p:blipFill>
          <a:blip r:embed="rId3"/>
          <a:stretch>
            <a:fillRect/>
          </a:stretch>
        </p:blipFill>
        <p:spPr>
          <a:xfrm>
            <a:off x="5337313" y="1346090"/>
            <a:ext cx="6619460" cy="5532451"/>
          </a:xfrm>
          <a:prstGeom prst="rect">
            <a:avLst/>
          </a:prstGeom>
        </p:spPr>
      </p:pic>
    </p:spTree>
    <p:extLst>
      <p:ext uri="{BB962C8B-B14F-4D97-AF65-F5344CB8AC3E}">
        <p14:creationId xmlns:p14="http://schemas.microsoft.com/office/powerpoint/2010/main" val="72431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F8E7FCF-A407-0949-A992-B867271A62CC}"/>
              </a:ext>
            </a:extLst>
          </p:cNvPr>
          <p:cNvPicPr>
            <a:picLocks noChangeAspect="1"/>
          </p:cNvPicPr>
          <p:nvPr/>
        </p:nvPicPr>
        <p:blipFill rotWithShape="1">
          <a:blip r:embed="rId3">
            <a:extLst>
              <a:ext uri="{28A0092B-C50C-407E-A947-70E740481C1C}">
                <a14:useLocalDpi xmlns:a14="http://schemas.microsoft.com/office/drawing/2010/main" val="0"/>
              </a:ext>
            </a:extLst>
          </a:blip>
          <a:srcRect t="5766"/>
          <a:stretch/>
        </p:blipFill>
        <p:spPr>
          <a:xfrm>
            <a:off x="-1529" y="395416"/>
            <a:ext cx="12181172" cy="6462584"/>
          </a:xfrm>
          <a:prstGeom prst="rect">
            <a:avLst/>
          </a:prstGeom>
        </p:spPr>
      </p:pic>
      <p:pic>
        <p:nvPicPr>
          <p:cNvPr id="5" name="Picture 4" title="University of Waterloo">
            <a:extLst>
              <a:ext uri="{FF2B5EF4-FFF2-40B4-BE49-F238E27FC236}">
                <a16:creationId xmlns:a16="http://schemas.microsoft.com/office/drawing/2014/main" id="{FFE895DC-3AD1-354C-B12C-11D0E4CB5831}"/>
              </a:ext>
            </a:extLst>
          </p:cNvPr>
          <p:cNvPicPr>
            <a:picLocks noChangeAspect="1"/>
          </p:cNvPicPr>
          <p:nvPr/>
        </p:nvPicPr>
        <p:blipFill rotWithShape="1">
          <a:blip r:embed="rId4">
            <a:extLst>
              <a:ext uri="{28A0092B-C50C-407E-A947-70E740481C1C}">
                <a14:useLocalDpi xmlns:a14="http://schemas.microsoft.com/office/drawing/2010/main"/>
              </a:ext>
            </a:extLst>
          </a:blip>
          <a:srcRect l="13985" t="13985" r="13985" b="13985"/>
          <a:stretch/>
        </p:blipFill>
        <p:spPr bwMode="gray">
          <a:xfrm>
            <a:off x="3775904" y="1122373"/>
            <a:ext cx="4628005" cy="3005998"/>
          </a:xfrm>
          <a:prstGeom prst="rect">
            <a:avLst/>
          </a:prstGeom>
          <a:effectLst>
            <a:outerShdw blurRad="50800" dist="38100" dir="2700000" algn="tl" rotWithShape="0">
              <a:prstClr val="black">
                <a:alpha val="40000"/>
              </a:prstClr>
            </a:outerShdw>
          </a:effectLst>
        </p:spPr>
      </p:pic>
      <p:sp>
        <p:nvSpPr>
          <p:cNvPr id="8" name="Title 17">
            <a:extLst>
              <a:ext uri="{FF2B5EF4-FFF2-40B4-BE49-F238E27FC236}">
                <a16:creationId xmlns:a16="http://schemas.microsoft.com/office/drawing/2014/main" id="{418DBD96-F0BF-374F-8437-C7C5AF92A607}"/>
              </a:ext>
            </a:extLst>
          </p:cNvPr>
          <p:cNvSpPr txBox="1">
            <a:spLocks/>
          </p:cNvSpPr>
          <p:nvPr/>
        </p:nvSpPr>
        <p:spPr>
          <a:xfrm>
            <a:off x="727331" y="5202259"/>
            <a:ext cx="10725150" cy="603701"/>
          </a:xfrm>
          <a:prstGeom prst="rect">
            <a:avLst/>
          </a:prstGeom>
        </p:spPr>
        <p:txBody>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0" i="0" u="none" strike="noStrike" kern="1200" cap="none" spc="50" normalizeH="0" baseline="0" noProof="0">
                <a:ln>
                  <a:noFill/>
                </a:ln>
                <a:solidFill>
                  <a:prstClr val="white"/>
                </a:solidFill>
                <a:effectLst/>
                <a:uLnTx/>
                <a:uFillTx/>
                <a:latin typeface="Impact"/>
                <a:ea typeface="+mj-ea"/>
                <a:cs typeface="+mj-cs"/>
              </a:rPr>
              <a:t>FIND OUT MORE</a:t>
            </a:r>
            <a:endParaRPr kumimoji="0" lang="en-US" sz="3600" b="0" i="0" u="none" strike="noStrike" kern="1200" cap="none" spc="50" normalizeH="0" baseline="0" noProof="0">
              <a:ln>
                <a:noFill/>
              </a:ln>
              <a:solidFill>
                <a:prstClr val="white"/>
              </a:solidFill>
              <a:effectLst/>
              <a:uLnTx/>
              <a:uFillTx/>
              <a:latin typeface="Verdana" charset="0"/>
              <a:ea typeface="Verdana" charset="0"/>
              <a:cs typeface="Verdana" charset="0"/>
            </a:endParaRPr>
          </a:p>
        </p:txBody>
      </p:sp>
      <p:sp>
        <p:nvSpPr>
          <p:cNvPr id="9" name="Rectangle 8">
            <a:extLst>
              <a:ext uri="{FF2B5EF4-FFF2-40B4-BE49-F238E27FC236}">
                <a16:creationId xmlns:a16="http://schemas.microsoft.com/office/drawing/2014/main" id="{F20BA48E-EF28-7C4E-B5A0-5DE75890AF22}"/>
              </a:ext>
            </a:extLst>
          </p:cNvPr>
          <p:cNvSpPr/>
          <p:nvPr/>
        </p:nvSpPr>
        <p:spPr>
          <a:xfrm>
            <a:off x="5395514" y="5805960"/>
            <a:ext cx="1400969" cy="307777"/>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Verdana" charset="0"/>
                <a:ea typeface="Verdana" charset="0"/>
                <a:cs typeface="Verdana" charset="0"/>
              </a:rPr>
              <a:t>uwaterloo.ca</a:t>
            </a:r>
          </a:p>
        </p:txBody>
      </p:sp>
    </p:spTree>
    <p:extLst>
      <p:ext uri="{BB962C8B-B14F-4D97-AF65-F5344CB8AC3E}">
        <p14:creationId xmlns:p14="http://schemas.microsoft.com/office/powerpoint/2010/main" val="245537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Learning Outcomes</a:t>
            </a:r>
          </a:p>
        </p:txBody>
      </p:sp>
      <p:sp>
        <p:nvSpPr>
          <p:cNvPr id="8" name="Content Placeholder 7"/>
          <p:cNvSpPr>
            <a:spLocks noGrp="1"/>
          </p:cNvSpPr>
          <p:nvPr>
            <p:ph idx="1"/>
          </p:nvPr>
        </p:nvSpPr>
        <p:spPr>
          <a:xfrm>
            <a:off x="259882" y="1413163"/>
            <a:ext cx="11569729" cy="4296521"/>
          </a:xfrm>
        </p:spPr>
        <p:txBody>
          <a:bodyPr>
            <a:normAutofit/>
          </a:bodyPr>
          <a:lstStyle/>
          <a:p>
            <a:pPr fontAlgn="base"/>
            <a:r>
              <a:rPr lang="en-CA" dirty="0"/>
              <a:t>Build your </a:t>
            </a:r>
            <a:r>
              <a:rPr lang="en-CA" b="1" dirty="0"/>
              <a:t>‘research story’</a:t>
            </a:r>
          </a:p>
          <a:p>
            <a:pPr fontAlgn="base"/>
            <a:r>
              <a:rPr lang="en-CA" dirty="0"/>
              <a:t>Identify the </a:t>
            </a:r>
            <a:r>
              <a:rPr lang="en-CA" b="1" dirty="0"/>
              <a:t>implications</a:t>
            </a:r>
            <a:r>
              <a:rPr lang="en-CA" dirty="0"/>
              <a:t> of your research </a:t>
            </a:r>
          </a:p>
          <a:p>
            <a:r>
              <a:rPr lang="en-US" dirty="0"/>
              <a:t>Identify potential future </a:t>
            </a:r>
            <a:r>
              <a:rPr lang="en-US" b="1" dirty="0"/>
              <a:t>audiences</a:t>
            </a:r>
            <a:r>
              <a:rPr lang="en-US" dirty="0"/>
              <a:t> </a:t>
            </a:r>
          </a:p>
          <a:p>
            <a:r>
              <a:rPr lang="en-CA" dirty="0"/>
              <a:t>Learn how to visualize content and storyboard information</a:t>
            </a:r>
          </a:p>
          <a:p>
            <a:r>
              <a:rPr lang="en-CA" dirty="0"/>
              <a:t>Understand basic design principles of a poster</a:t>
            </a:r>
          </a:p>
          <a:p>
            <a:r>
              <a:rPr lang="en-CA" dirty="0"/>
              <a:t>Become more comfortable using simple software like PowerPoint to create infographics </a:t>
            </a:r>
          </a:p>
          <a:p>
            <a:endParaRPr lang="en-US" dirty="0"/>
          </a:p>
        </p:txBody>
      </p:sp>
      <p:sp>
        <p:nvSpPr>
          <p:cNvPr id="6" name="Slide Number Placeholder 5"/>
          <p:cNvSpPr>
            <a:spLocks noGrp="1"/>
          </p:cNvSpPr>
          <p:nvPr>
            <p:ph type="sldNum" sz="quarter" idx="12"/>
          </p:nvPr>
        </p:nvSpPr>
        <p:spPr/>
        <p:txBody>
          <a:bodyPr/>
          <a:lstStyle/>
          <a:p>
            <a:fld id="{93005692-73BE-493E-93AB-ECD6027A7652}" type="slidenum">
              <a:rPr lang="en-US" smtClean="0"/>
              <a:pPr/>
              <a:t>4</a:t>
            </a:fld>
            <a:endParaRPr lang="en-US"/>
          </a:p>
        </p:txBody>
      </p:sp>
    </p:spTree>
    <p:extLst>
      <p:ext uri="{BB962C8B-B14F-4D97-AF65-F5344CB8AC3E}">
        <p14:creationId xmlns:p14="http://schemas.microsoft.com/office/powerpoint/2010/main" val="389408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are infographics &amp; research posters? </a:t>
            </a:r>
          </a:p>
        </p:txBody>
      </p:sp>
      <p:sp>
        <p:nvSpPr>
          <p:cNvPr id="6" name="Content Placeholder 5"/>
          <p:cNvSpPr>
            <a:spLocks noGrp="1"/>
          </p:cNvSpPr>
          <p:nvPr>
            <p:ph sz="half" idx="1"/>
          </p:nvPr>
        </p:nvSpPr>
        <p:spPr/>
        <p:txBody>
          <a:bodyPr/>
          <a:lstStyle/>
          <a:p>
            <a:pPr marL="0" indent="0">
              <a:buNone/>
            </a:pPr>
            <a:r>
              <a:rPr lang="en-US" b="1"/>
              <a:t>Infographics…</a:t>
            </a:r>
          </a:p>
          <a:p>
            <a:r>
              <a:rPr lang="en-US"/>
              <a:t>“an infographic is a </a:t>
            </a:r>
            <a:r>
              <a:rPr lang="en-US" b="1"/>
              <a:t>visualization</a:t>
            </a:r>
            <a:r>
              <a:rPr lang="en-US"/>
              <a:t> of data or ideas that conveys complex information in a manner that can be </a:t>
            </a:r>
            <a:r>
              <a:rPr lang="en-US" b="1"/>
              <a:t>quickly consumed </a:t>
            </a:r>
            <a:r>
              <a:rPr lang="en-US"/>
              <a:t>and easily understood”</a:t>
            </a:r>
          </a:p>
          <a:p>
            <a:endParaRPr lang="en-US"/>
          </a:p>
        </p:txBody>
      </p:sp>
      <p:sp>
        <p:nvSpPr>
          <p:cNvPr id="5" name="Slide Number Placeholder 4"/>
          <p:cNvSpPr>
            <a:spLocks noGrp="1"/>
          </p:cNvSpPr>
          <p:nvPr>
            <p:ph type="sldNum" sz="quarter" idx="12"/>
          </p:nvPr>
        </p:nvSpPr>
        <p:spPr/>
        <p:txBody>
          <a:bodyPr/>
          <a:lstStyle/>
          <a:p>
            <a:fld id="{93005692-73BE-493E-93AB-ECD6027A7652}" type="slidenum">
              <a:rPr lang="en-US" smtClean="0"/>
              <a:pPr/>
              <a:t>5</a:t>
            </a:fld>
            <a:endParaRPr lang="en-US"/>
          </a:p>
        </p:txBody>
      </p:sp>
      <p:pic>
        <p:nvPicPr>
          <p:cNvPr id="9" name="Content Placeholder 8">
            <a:extLst>
              <a:ext uri="{FF2B5EF4-FFF2-40B4-BE49-F238E27FC236}">
                <a16:creationId xmlns:a16="http://schemas.microsoft.com/office/drawing/2014/main" id="{7B005ACE-66AD-704D-94F1-9464AAD87A43}"/>
              </a:ext>
            </a:extLst>
          </p:cNvPr>
          <p:cNvPicPr>
            <a:picLocks noGrp="1" noChangeAspect="1"/>
          </p:cNvPicPr>
          <p:nvPr>
            <p:ph sz="half" idx="2"/>
          </p:nvPr>
        </p:nvPicPr>
        <p:blipFill rotWithShape="1">
          <a:blip r:embed="rId2"/>
          <a:srcRect b="44165"/>
          <a:stretch/>
        </p:blipFill>
        <p:spPr>
          <a:xfrm>
            <a:off x="6798553" y="1330035"/>
            <a:ext cx="4072646" cy="4623744"/>
          </a:xfrm>
          <a:prstGeom prst="rect">
            <a:avLst/>
          </a:prstGeom>
        </p:spPr>
      </p:pic>
      <p:sp>
        <p:nvSpPr>
          <p:cNvPr id="10" name="Rectangle 9">
            <a:extLst>
              <a:ext uri="{FF2B5EF4-FFF2-40B4-BE49-F238E27FC236}">
                <a16:creationId xmlns:a16="http://schemas.microsoft.com/office/drawing/2014/main" id="{A296269B-D7CF-7F47-882E-0872E216CD9C}"/>
              </a:ext>
            </a:extLst>
          </p:cNvPr>
          <p:cNvSpPr/>
          <p:nvPr/>
        </p:nvSpPr>
        <p:spPr>
          <a:xfrm>
            <a:off x="6604000" y="2225962"/>
            <a:ext cx="4427166" cy="2034753"/>
          </a:xfrm>
          <a:prstGeom prst="rect">
            <a:avLst/>
          </a:prstGeom>
          <a:noFill/>
          <a:ln w="889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50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are infographics &amp; research posters? </a:t>
            </a:r>
          </a:p>
        </p:txBody>
      </p:sp>
      <p:sp>
        <p:nvSpPr>
          <p:cNvPr id="7" name="Content Placeholder 6"/>
          <p:cNvSpPr>
            <a:spLocks noGrp="1"/>
          </p:cNvSpPr>
          <p:nvPr>
            <p:ph sz="half" idx="2"/>
          </p:nvPr>
        </p:nvSpPr>
        <p:spPr>
          <a:xfrm>
            <a:off x="437380" y="1433572"/>
            <a:ext cx="5658620" cy="4590472"/>
          </a:xfrm>
        </p:spPr>
        <p:txBody>
          <a:bodyPr/>
          <a:lstStyle/>
          <a:p>
            <a:pPr marL="0" indent="0">
              <a:buNone/>
            </a:pPr>
            <a:r>
              <a:rPr lang="en-US" b="1"/>
              <a:t>Research impact posters…</a:t>
            </a:r>
          </a:p>
          <a:p>
            <a:r>
              <a:rPr lang="en-US"/>
              <a:t>Highlight elements of your research most related to </a:t>
            </a:r>
            <a:r>
              <a:rPr lang="en-US" b="1"/>
              <a:t>its intended impact</a:t>
            </a:r>
          </a:p>
          <a:p>
            <a:r>
              <a:rPr lang="en-US"/>
              <a:t>Goal: facilitate engagement with </a:t>
            </a:r>
            <a:r>
              <a:rPr lang="en-US" b="1"/>
              <a:t>end users</a:t>
            </a:r>
            <a:r>
              <a:rPr lang="en-US"/>
              <a:t> of your research</a:t>
            </a:r>
          </a:p>
          <a:p>
            <a:r>
              <a:rPr lang="en-US"/>
              <a:t>Use </a:t>
            </a:r>
            <a:r>
              <a:rPr lang="en-US" b="1"/>
              <a:t>infographics</a:t>
            </a:r>
            <a:r>
              <a:rPr lang="en-US"/>
              <a:t> for </a:t>
            </a:r>
            <a:r>
              <a:rPr lang="en-US" b="1"/>
              <a:t>quick digestion </a:t>
            </a:r>
            <a:r>
              <a:rPr lang="en-US"/>
              <a:t>of the most important points</a:t>
            </a:r>
          </a:p>
          <a:p>
            <a:endParaRPr lang="en-US"/>
          </a:p>
        </p:txBody>
      </p:sp>
      <p:sp>
        <p:nvSpPr>
          <p:cNvPr id="5" name="Slide Number Placeholder 4"/>
          <p:cNvSpPr>
            <a:spLocks noGrp="1"/>
          </p:cNvSpPr>
          <p:nvPr>
            <p:ph type="sldNum" sz="quarter" idx="12"/>
          </p:nvPr>
        </p:nvSpPr>
        <p:spPr/>
        <p:txBody>
          <a:bodyPr/>
          <a:lstStyle/>
          <a:p>
            <a:r>
              <a:rPr lang="en-US"/>
              <a:t> </a:t>
            </a:r>
            <a:fld id="{93005692-73BE-493E-93AB-ECD6027A7652}" type="slidenum">
              <a:rPr lang="en-US" smtClean="0"/>
              <a:pPr/>
              <a:t>6</a:t>
            </a:fld>
            <a:endParaRPr lang="en-US"/>
          </a:p>
        </p:txBody>
      </p:sp>
      <p:pic>
        <p:nvPicPr>
          <p:cNvPr id="13" name="Picture 12">
            <a:extLst>
              <a:ext uri="{FF2B5EF4-FFF2-40B4-BE49-F238E27FC236}">
                <a16:creationId xmlns:a16="http://schemas.microsoft.com/office/drawing/2014/main" id="{4FA8C030-DFBC-854C-B6CF-F57E7C38FF59}"/>
              </a:ext>
            </a:extLst>
          </p:cNvPr>
          <p:cNvPicPr>
            <a:picLocks noChangeAspect="1"/>
          </p:cNvPicPr>
          <p:nvPr/>
        </p:nvPicPr>
        <p:blipFill>
          <a:blip r:embed="rId2"/>
          <a:stretch>
            <a:fillRect/>
          </a:stretch>
        </p:blipFill>
        <p:spPr>
          <a:xfrm>
            <a:off x="6254312" y="1330035"/>
            <a:ext cx="5575300" cy="4305300"/>
          </a:xfrm>
          <a:prstGeom prst="rect">
            <a:avLst/>
          </a:prstGeom>
        </p:spPr>
      </p:pic>
    </p:spTree>
    <p:extLst>
      <p:ext uri="{BB962C8B-B14F-4D97-AF65-F5344CB8AC3E}">
        <p14:creationId xmlns:p14="http://schemas.microsoft.com/office/powerpoint/2010/main" val="271190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E033E-D448-0149-9135-4937E3BDA137}"/>
              </a:ext>
            </a:extLst>
          </p:cNvPr>
          <p:cNvSpPr>
            <a:spLocks noGrp="1"/>
          </p:cNvSpPr>
          <p:nvPr>
            <p:ph type="title"/>
          </p:nvPr>
        </p:nvSpPr>
        <p:spPr/>
        <p:txBody>
          <a:bodyPr/>
          <a:lstStyle/>
          <a:p>
            <a:r>
              <a:rPr lang="en-US"/>
              <a:t>WHY INFOGRAPHICS &amp; RESEARCH IMPACT POSTERS</a:t>
            </a:r>
          </a:p>
        </p:txBody>
      </p:sp>
      <p:sp>
        <p:nvSpPr>
          <p:cNvPr id="3" name="Content Placeholder 2">
            <a:extLst>
              <a:ext uri="{FF2B5EF4-FFF2-40B4-BE49-F238E27FC236}">
                <a16:creationId xmlns:a16="http://schemas.microsoft.com/office/drawing/2014/main" id="{69831B9D-261B-A649-A40A-E07FFF5E41DB}"/>
              </a:ext>
            </a:extLst>
          </p:cNvPr>
          <p:cNvSpPr>
            <a:spLocks noGrp="1"/>
          </p:cNvSpPr>
          <p:nvPr>
            <p:ph idx="1"/>
          </p:nvPr>
        </p:nvSpPr>
        <p:spPr>
          <a:xfrm>
            <a:off x="346496" y="1413163"/>
            <a:ext cx="8183727" cy="4595117"/>
          </a:xfrm>
        </p:spPr>
        <p:txBody>
          <a:bodyPr/>
          <a:lstStyle/>
          <a:p>
            <a:pPr marL="0" indent="0">
              <a:buNone/>
            </a:pPr>
            <a:r>
              <a:rPr lang="en-CA"/>
              <a:t>Humans process visual content faster than written content</a:t>
            </a:r>
          </a:p>
          <a:p>
            <a:r>
              <a:rPr lang="en-CA" b="1"/>
              <a:t>50% </a:t>
            </a:r>
            <a:r>
              <a:rPr lang="en-CA"/>
              <a:t>of the brain is dedicated to </a:t>
            </a:r>
            <a:r>
              <a:rPr lang="en-CA" b="1"/>
              <a:t>visual processing</a:t>
            </a:r>
          </a:p>
          <a:p>
            <a:r>
              <a:rPr lang="en-CA" b="1"/>
              <a:t>65%</a:t>
            </a:r>
            <a:r>
              <a:rPr lang="en-CA"/>
              <a:t> of the population are </a:t>
            </a:r>
            <a:r>
              <a:rPr lang="en-CA" b="1"/>
              <a:t>visual learners </a:t>
            </a:r>
            <a:r>
              <a:rPr lang="en-CA"/>
              <a:t>(30% auditory, 5% kinaesthetic)</a:t>
            </a:r>
          </a:p>
          <a:p>
            <a:r>
              <a:rPr lang="en-CA"/>
              <a:t>Readers have limited time to read… need to </a:t>
            </a:r>
            <a:r>
              <a:rPr lang="en-CA" b="1"/>
              <a:t>efficiently share message</a:t>
            </a:r>
            <a:endParaRPr lang="en-US" b="1"/>
          </a:p>
        </p:txBody>
      </p:sp>
      <p:pic>
        <p:nvPicPr>
          <p:cNvPr id="5" name="Graphic 4" descr="Eye">
            <a:extLst>
              <a:ext uri="{FF2B5EF4-FFF2-40B4-BE49-F238E27FC236}">
                <a16:creationId xmlns:a16="http://schemas.microsoft.com/office/drawing/2014/main" id="{2EDC1F7F-4695-9A4B-BBC3-E7D7BEC618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66250" y="2588545"/>
            <a:ext cx="1524219" cy="1524219"/>
          </a:xfrm>
          <a:prstGeom prst="rect">
            <a:avLst/>
          </a:prstGeom>
        </p:spPr>
      </p:pic>
      <p:pic>
        <p:nvPicPr>
          <p:cNvPr id="7" name="Graphic 6" descr="Brain in head">
            <a:extLst>
              <a:ext uri="{FF2B5EF4-FFF2-40B4-BE49-F238E27FC236}">
                <a16:creationId xmlns:a16="http://schemas.microsoft.com/office/drawing/2014/main" id="{6EC3FFBC-4878-BC4F-BC11-30431FD698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78978" y="1797586"/>
            <a:ext cx="1338517" cy="1338517"/>
          </a:xfrm>
          <a:prstGeom prst="rect">
            <a:avLst/>
          </a:prstGeom>
        </p:spPr>
      </p:pic>
      <p:pic>
        <p:nvPicPr>
          <p:cNvPr id="9" name="Graphic 8" descr="Stopwatch">
            <a:extLst>
              <a:ext uri="{FF2B5EF4-FFF2-40B4-BE49-F238E27FC236}">
                <a16:creationId xmlns:a16="http://schemas.microsoft.com/office/drawing/2014/main" id="{21D54894-28AC-EC4C-AEFB-C2DCB8DE1F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82557" y="3710721"/>
            <a:ext cx="1334938" cy="1334938"/>
          </a:xfrm>
          <a:prstGeom prst="rect">
            <a:avLst/>
          </a:prstGeom>
        </p:spPr>
      </p:pic>
      <p:sp>
        <p:nvSpPr>
          <p:cNvPr id="10" name="Content Placeholder 2">
            <a:extLst>
              <a:ext uri="{FF2B5EF4-FFF2-40B4-BE49-F238E27FC236}">
                <a16:creationId xmlns:a16="http://schemas.microsoft.com/office/drawing/2014/main" id="{EE106F89-98B4-9846-88BD-16A02558BCAC}"/>
              </a:ext>
            </a:extLst>
          </p:cNvPr>
          <p:cNvSpPr txBox="1">
            <a:spLocks/>
          </p:cNvSpPr>
          <p:nvPr/>
        </p:nvSpPr>
        <p:spPr>
          <a:xfrm>
            <a:off x="346496" y="1413162"/>
            <a:ext cx="8183727" cy="4595117"/>
          </a:xfrm>
          <a:prstGeom prst="rect">
            <a:avLst/>
          </a:prstGeom>
        </p:spPr>
        <p:txBody>
          <a:bodyPr vert="horz" lIns="91440" tIns="45720" rIns="91440" bIns="45720" rtlCol="0">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CA"/>
              <a:t>Humans process visual content faster than written content</a:t>
            </a:r>
          </a:p>
          <a:p>
            <a:r>
              <a:rPr lang="en-CA" b="1"/>
              <a:t>50% </a:t>
            </a:r>
            <a:r>
              <a:rPr lang="en-CA"/>
              <a:t>of the brain is dedicated to </a:t>
            </a:r>
            <a:r>
              <a:rPr lang="en-CA" b="1"/>
              <a:t>visual processing</a:t>
            </a:r>
          </a:p>
          <a:p>
            <a:r>
              <a:rPr lang="en-CA" b="1"/>
              <a:t>65%</a:t>
            </a:r>
            <a:r>
              <a:rPr lang="en-CA"/>
              <a:t> of the population are </a:t>
            </a:r>
            <a:r>
              <a:rPr lang="en-CA" b="1"/>
              <a:t>visual learners </a:t>
            </a:r>
            <a:r>
              <a:rPr lang="en-CA"/>
              <a:t>(30% auditory, 5% kinaesthetic)</a:t>
            </a:r>
          </a:p>
          <a:p>
            <a:r>
              <a:rPr lang="en-CA"/>
              <a:t>Readers have limited time to read… need to </a:t>
            </a:r>
            <a:r>
              <a:rPr lang="en-CA" b="1"/>
              <a:t>efficiently share message</a:t>
            </a:r>
            <a:endParaRPr lang="en-US" b="1"/>
          </a:p>
        </p:txBody>
      </p:sp>
      <p:pic>
        <p:nvPicPr>
          <p:cNvPr id="11" name="Graphic 10" descr="Brain in head">
            <a:extLst>
              <a:ext uri="{FF2B5EF4-FFF2-40B4-BE49-F238E27FC236}">
                <a16:creationId xmlns:a16="http://schemas.microsoft.com/office/drawing/2014/main" id="{89109D64-1E90-6148-BDBD-2CD4EB9B6F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78978" y="1797585"/>
            <a:ext cx="1338517" cy="1338517"/>
          </a:xfrm>
          <a:prstGeom prst="rect">
            <a:avLst/>
          </a:prstGeom>
        </p:spPr>
      </p:pic>
      <p:sp>
        <p:nvSpPr>
          <p:cNvPr id="15" name="Slide Number Placeholder 14">
            <a:extLst>
              <a:ext uri="{FF2B5EF4-FFF2-40B4-BE49-F238E27FC236}">
                <a16:creationId xmlns:a16="http://schemas.microsoft.com/office/drawing/2014/main" id="{40DA9181-27BD-944C-933B-FD82B8FCA4E0}"/>
              </a:ext>
            </a:extLst>
          </p:cNvPr>
          <p:cNvSpPr>
            <a:spLocks noGrp="1"/>
          </p:cNvSpPr>
          <p:nvPr>
            <p:ph type="sldNum" sz="quarter" idx="12"/>
          </p:nvPr>
        </p:nvSpPr>
        <p:spPr/>
        <p:txBody>
          <a:bodyPr/>
          <a:lstStyle/>
          <a:p>
            <a:fld id="{93005692-73BE-493E-93AB-ECD6027A7652}" type="slidenum">
              <a:rPr lang="en-US" smtClean="0"/>
              <a:pPr/>
              <a:t>7</a:t>
            </a:fld>
            <a:endParaRPr lang="en-US"/>
          </a:p>
        </p:txBody>
      </p:sp>
    </p:spTree>
    <p:extLst>
      <p:ext uri="{BB962C8B-B14F-4D97-AF65-F5344CB8AC3E}">
        <p14:creationId xmlns:p14="http://schemas.microsoft.com/office/powerpoint/2010/main" val="317656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9BED0078-2C80-9449-9AE4-BF197BF323F9}"/>
              </a:ext>
            </a:extLst>
          </p:cNvPr>
          <p:cNvSpPr/>
          <p:nvPr/>
        </p:nvSpPr>
        <p:spPr>
          <a:xfrm>
            <a:off x="259884" y="2125628"/>
            <a:ext cx="6938700" cy="3017519"/>
          </a:xfrm>
          <a:prstGeom prst="roundRect">
            <a:avLst>
              <a:gd name="adj" fmla="val 8334"/>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a:t>CREATING INFOGRAPHICS</a:t>
            </a:r>
          </a:p>
        </p:txBody>
      </p:sp>
      <p:sp>
        <p:nvSpPr>
          <p:cNvPr id="14" name="Rectangle 13"/>
          <p:cNvSpPr/>
          <p:nvPr/>
        </p:nvSpPr>
        <p:spPr>
          <a:xfrm>
            <a:off x="623629" y="4009349"/>
            <a:ext cx="1469101" cy="784830"/>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Verdana" charset="0"/>
                <a:ea typeface="Verdana" charset="0"/>
                <a:cs typeface="Verdana" charset="0"/>
              </a:rPr>
              <a:t>DETERMINE YOUR AUDIENCE </a:t>
            </a:r>
          </a:p>
        </p:txBody>
      </p:sp>
      <p:sp>
        <p:nvSpPr>
          <p:cNvPr id="16" name="Rectangle 15"/>
          <p:cNvSpPr/>
          <p:nvPr/>
        </p:nvSpPr>
        <p:spPr>
          <a:xfrm>
            <a:off x="3020385" y="4009349"/>
            <a:ext cx="1267685" cy="784830"/>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Verdana" charset="0"/>
                <a:ea typeface="Verdana" charset="0"/>
                <a:cs typeface="Verdana" charset="0"/>
              </a:rPr>
              <a:t>DECIPHER KEY MESSAGE</a:t>
            </a:r>
          </a:p>
        </p:txBody>
      </p:sp>
      <p:sp>
        <p:nvSpPr>
          <p:cNvPr id="20" name="Rectangle 19"/>
          <p:cNvSpPr/>
          <p:nvPr/>
        </p:nvSpPr>
        <p:spPr>
          <a:xfrm>
            <a:off x="5274082" y="4010180"/>
            <a:ext cx="1499614" cy="784830"/>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Verdana" charset="0"/>
                <a:ea typeface="Verdana" charset="0"/>
                <a:cs typeface="Verdana" charset="0"/>
              </a:rPr>
              <a:t>SIMPLIFY THE LANGUAGE </a:t>
            </a:r>
          </a:p>
        </p:txBody>
      </p:sp>
      <p:sp>
        <p:nvSpPr>
          <p:cNvPr id="22" name="Rectangle 21"/>
          <p:cNvSpPr/>
          <p:nvPr/>
        </p:nvSpPr>
        <p:spPr>
          <a:xfrm>
            <a:off x="7581632" y="4009349"/>
            <a:ext cx="1548909" cy="784830"/>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Verdana" charset="0"/>
                <a:ea typeface="Verdana" charset="0"/>
                <a:cs typeface="Verdana" charset="0"/>
              </a:rPr>
              <a:t>VISUALIZE YOUR KEY MESSAGE</a:t>
            </a:r>
          </a:p>
        </p:txBody>
      </p:sp>
      <p:cxnSp>
        <p:nvCxnSpPr>
          <p:cNvPr id="24" name="Straight Connector 23"/>
          <p:cNvCxnSpPr>
            <a:cxnSpLocks/>
          </p:cNvCxnSpPr>
          <p:nvPr/>
        </p:nvCxnSpPr>
        <p:spPr>
          <a:xfrm>
            <a:off x="2528450" y="2524835"/>
            <a:ext cx="0" cy="21139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4836384" y="2577427"/>
            <a:ext cx="0" cy="21139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7198583" y="2577427"/>
            <a:ext cx="0" cy="21139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E03C8DC-890F-174B-97D4-045F09402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110" y="2524835"/>
            <a:ext cx="1262141" cy="1262141"/>
          </a:xfrm>
          <a:prstGeom prst="rect">
            <a:avLst/>
          </a:prstGeom>
        </p:spPr>
      </p:pic>
      <p:sp>
        <p:nvSpPr>
          <p:cNvPr id="25" name="Rectangle 24">
            <a:extLst>
              <a:ext uri="{FF2B5EF4-FFF2-40B4-BE49-F238E27FC236}">
                <a16:creationId xmlns:a16="http://schemas.microsoft.com/office/drawing/2014/main" id="{354D8EE6-16AA-2C43-8C98-80CC578A8B91}"/>
              </a:ext>
            </a:extLst>
          </p:cNvPr>
          <p:cNvSpPr/>
          <p:nvPr/>
        </p:nvSpPr>
        <p:spPr>
          <a:xfrm>
            <a:off x="9766656" y="4009349"/>
            <a:ext cx="1548909" cy="784830"/>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Verdana" charset="0"/>
                <a:ea typeface="Verdana" charset="0"/>
                <a:cs typeface="Verdana" charset="0"/>
              </a:rPr>
              <a:t>COME UP WITH A LAYOUT</a:t>
            </a:r>
          </a:p>
        </p:txBody>
      </p:sp>
      <p:cxnSp>
        <p:nvCxnSpPr>
          <p:cNvPr id="29" name="Straight Connector 28">
            <a:extLst>
              <a:ext uri="{FF2B5EF4-FFF2-40B4-BE49-F238E27FC236}">
                <a16:creationId xmlns:a16="http://schemas.microsoft.com/office/drawing/2014/main" id="{41128D90-AF16-E44C-93AF-CC01873C1CA1}"/>
              </a:ext>
            </a:extLst>
          </p:cNvPr>
          <p:cNvCxnSpPr>
            <a:cxnSpLocks/>
          </p:cNvCxnSpPr>
          <p:nvPr/>
        </p:nvCxnSpPr>
        <p:spPr>
          <a:xfrm>
            <a:off x="9448598" y="2524835"/>
            <a:ext cx="0" cy="21139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C4F89E8-2C60-544E-AEF3-A0D6E0C170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4969" y="2382761"/>
            <a:ext cx="1561715" cy="1561715"/>
          </a:xfrm>
          <a:prstGeom prst="rect">
            <a:avLst/>
          </a:prstGeom>
        </p:spPr>
      </p:pic>
      <p:pic>
        <p:nvPicPr>
          <p:cNvPr id="19" name="Picture 18">
            <a:extLst>
              <a:ext uri="{FF2B5EF4-FFF2-40B4-BE49-F238E27FC236}">
                <a16:creationId xmlns:a16="http://schemas.microsoft.com/office/drawing/2014/main" id="{CD23F29A-B9C7-7645-8A63-D7490D4CC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7589" y="2349040"/>
            <a:ext cx="1394541" cy="1394541"/>
          </a:xfrm>
          <a:prstGeom prst="rect">
            <a:avLst/>
          </a:prstGeom>
        </p:spPr>
      </p:pic>
      <p:pic>
        <p:nvPicPr>
          <p:cNvPr id="32" name="Picture 31">
            <a:extLst>
              <a:ext uri="{FF2B5EF4-FFF2-40B4-BE49-F238E27FC236}">
                <a16:creationId xmlns:a16="http://schemas.microsoft.com/office/drawing/2014/main" id="{42E398E3-1A63-DC44-8457-E9CEFB719A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9988" y="2466129"/>
            <a:ext cx="1482243" cy="1482243"/>
          </a:xfrm>
          <a:prstGeom prst="rect">
            <a:avLst/>
          </a:prstGeom>
        </p:spPr>
      </p:pic>
      <p:pic>
        <p:nvPicPr>
          <p:cNvPr id="34" name="Picture 33">
            <a:extLst>
              <a:ext uri="{FF2B5EF4-FFF2-40B4-BE49-F238E27FC236}">
                <a16:creationId xmlns:a16="http://schemas.microsoft.com/office/drawing/2014/main" id="{09C649BE-937A-7040-801B-B4485A36AC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5908" y="2524835"/>
            <a:ext cx="1364833" cy="1364833"/>
          </a:xfrm>
          <a:prstGeom prst="rect">
            <a:avLst/>
          </a:prstGeom>
        </p:spPr>
      </p:pic>
    </p:spTree>
    <p:extLst>
      <p:ext uri="{BB962C8B-B14F-4D97-AF65-F5344CB8AC3E}">
        <p14:creationId xmlns:p14="http://schemas.microsoft.com/office/powerpoint/2010/main" val="121101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DDFD4-1875-BE41-89E4-CCCE9A11AD85}"/>
              </a:ext>
            </a:extLst>
          </p:cNvPr>
          <p:cNvSpPr>
            <a:spLocks noGrp="1"/>
          </p:cNvSpPr>
          <p:nvPr>
            <p:ph type="title"/>
          </p:nvPr>
        </p:nvSpPr>
        <p:spPr/>
        <p:txBody>
          <a:bodyPr/>
          <a:lstStyle/>
          <a:p>
            <a:r>
              <a:rPr lang="en-US" dirty="0"/>
              <a:t>YOUR AUDIENCE	</a:t>
            </a:r>
          </a:p>
        </p:txBody>
      </p:sp>
      <p:sp>
        <p:nvSpPr>
          <p:cNvPr id="3" name="Content Placeholder 2">
            <a:extLst>
              <a:ext uri="{FF2B5EF4-FFF2-40B4-BE49-F238E27FC236}">
                <a16:creationId xmlns:a16="http://schemas.microsoft.com/office/drawing/2014/main" id="{2AA5CDBE-EA07-0243-8E56-9EA56DA78003}"/>
              </a:ext>
            </a:extLst>
          </p:cNvPr>
          <p:cNvSpPr>
            <a:spLocks noGrp="1"/>
          </p:cNvSpPr>
          <p:nvPr>
            <p:ph idx="1"/>
          </p:nvPr>
        </p:nvSpPr>
        <p:spPr/>
        <p:txBody>
          <a:bodyPr>
            <a:normAutofit/>
          </a:bodyPr>
          <a:lstStyle/>
          <a:p>
            <a:r>
              <a:rPr lang="en-US" b="1" dirty="0"/>
              <a:t>Who</a:t>
            </a:r>
            <a:r>
              <a:rPr lang="en-US" dirty="0"/>
              <a:t> is going to find your research helpful or valuable?</a:t>
            </a:r>
          </a:p>
          <a:p>
            <a:pPr marL="457200" lvl="1" indent="0">
              <a:buNone/>
            </a:pPr>
            <a:endParaRPr lang="en-US" dirty="0"/>
          </a:p>
          <a:p>
            <a:r>
              <a:rPr lang="en-US" sz="2400" dirty="0"/>
              <a:t>Be as specific as possible when identifying audience </a:t>
            </a:r>
            <a:endParaRPr lang="en-US" dirty="0"/>
          </a:p>
          <a:p>
            <a:pPr lvl="1"/>
            <a:r>
              <a:rPr lang="en-US" dirty="0"/>
              <a:t>Which </a:t>
            </a:r>
            <a:r>
              <a:rPr lang="en-US" b="1" dirty="0"/>
              <a:t>department</a:t>
            </a:r>
            <a:r>
              <a:rPr lang="en-US" dirty="0"/>
              <a:t> in the government / company</a:t>
            </a:r>
          </a:p>
          <a:p>
            <a:pPr lvl="1"/>
            <a:r>
              <a:rPr lang="en-US" dirty="0"/>
              <a:t>Think of specific people </a:t>
            </a:r>
          </a:p>
          <a:p>
            <a:endParaRPr lang="en-US" dirty="0"/>
          </a:p>
          <a:p>
            <a:endParaRPr lang="en-US" dirty="0"/>
          </a:p>
          <a:p>
            <a:endParaRPr lang="en-US" dirty="0"/>
          </a:p>
          <a:p>
            <a:endParaRPr lang="en-US" dirty="0"/>
          </a:p>
          <a:p>
            <a:endParaRPr lang="en-US" dirty="0"/>
          </a:p>
          <a:p>
            <a:endParaRPr lang="en-US" dirty="0"/>
          </a:p>
        </p:txBody>
      </p:sp>
      <p:sp>
        <p:nvSpPr>
          <p:cNvPr id="6" name="TextBox 5"/>
          <p:cNvSpPr txBox="1"/>
          <p:nvPr/>
        </p:nvSpPr>
        <p:spPr>
          <a:xfrm>
            <a:off x="8022854" y="3710721"/>
            <a:ext cx="3806757" cy="2031325"/>
          </a:xfrm>
          <a:prstGeom prst="rect">
            <a:avLst/>
          </a:prstGeom>
          <a:noFill/>
          <a:ln w="254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Georgia"/>
                <a:ea typeface="+mn-ea"/>
                <a:cs typeface="+mn-cs"/>
              </a:rPr>
              <a:t>RESOURCE TIP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Georgia"/>
                <a:ea typeface="+mn-ea"/>
                <a:cs typeface="+mn-cs"/>
              </a:rPr>
              <a:t>Government staff directories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Federal: </a:t>
            </a:r>
            <a:r>
              <a:rPr kumimoji="0" lang="en-US" sz="1800" b="0" i="0" u="none" strike="noStrike" kern="1200" cap="none" spc="0" normalizeH="0" baseline="0" noProof="0">
                <a:ln>
                  <a:noFill/>
                </a:ln>
                <a:solidFill>
                  <a:prstClr val="black"/>
                </a:solidFill>
                <a:effectLst/>
                <a:uLnTx/>
                <a:uFillTx/>
                <a:latin typeface="Georgia"/>
                <a:ea typeface="+mn-ea"/>
                <a:cs typeface="+mn-cs"/>
                <a:hlinkClick r:id="rId3"/>
              </a:rPr>
              <a:t>http://www.geds.gc.ca</a:t>
            </a:r>
            <a:r>
              <a:rPr kumimoji="0" lang="en-US" sz="1800" b="0" i="0" u="none" strike="noStrike" kern="1200" cap="none" spc="0" normalizeH="0" baseline="0" noProof="0">
                <a:ln>
                  <a:noFill/>
                </a:ln>
                <a:solidFill>
                  <a:prstClr val="black"/>
                </a:solidFill>
                <a:effectLst/>
                <a:uLnTx/>
                <a:uFillTx/>
                <a:latin typeface="Georgi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Georgia"/>
                <a:ea typeface="+mn-ea"/>
                <a:cs typeface="+mn-cs"/>
              </a:rPr>
              <a:t>Provincial: </a:t>
            </a:r>
            <a:r>
              <a:rPr kumimoji="0" lang="en-US" sz="1800" b="0" i="0" u="none" strike="noStrike" kern="1200" cap="none" spc="0" normalizeH="0" baseline="0" noProof="0">
                <a:ln>
                  <a:noFill/>
                </a:ln>
                <a:solidFill>
                  <a:prstClr val="black"/>
                </a:solidFill>
                <a:effectLst/>
                <a:uLnTx/>
                <a:uFillTx/>
                <a:latin typeface="Georgia"/>
                <a:ea typeface="+mn-ea"/>
                <a:cs typeface="+mn-cs"/>
                <a:hlinkClick r:id="rId4"/>
              </a:rPr>
              <a:t>http://www.infogo.gov.on.ca</a:t>
            </a:r>
            <a:r>
              <a:rPr kumimoji="0" lang="en-US" sz="1800" b="0" i="0" u="none" strike="noStrike" kern="1200" cap="none" spc="0" normalizeH="0" baseline="0" noProof="0">
                <a:ln>
                  <a:noFill/>
                </a:ln>
                <a:solidFill>
                  <a:prstClr val="black"/>
                </a:solidFill>
                <a:effectLst/>
                <a:uLnTx/>
                <a:uFillTx/>
                <a:latin typeface="Georgi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4" name="Slide Number Placeholder 3">
            <a:extLst>
              <a:ext uri="{FF2B5EF4-FFF2-40B4-BE49-F238E27FC236}">
                <a16:creationId xmlns:a16="http://schemas.microsoft.com/office/drawing/2014/main" id="{30E2C958-F7A1-9942-BB7B-FC4964F3E08D}"/>
              </a:ext>
            </a:extLst>
          </p:cNvPr>
          <p:cNvSpPr>
            <a:spLocks noGrp="1"/>
          </p:cNvSpPr>
          <p:nvPr>
            <p:ph type="sldNum" sz="quarter" idx="12"/>
          </p:nvPr>
        </p:nvSpPr>
        <p:spPr/>
        <p:txBody>
          <a:bodyPr/>
          <a:lstStyle/>
          <a:p>
            <a:r>
              <a:rPr lang="en-US"/>
              <a:t>PG. </a:t>
            </a:r>
            <a:fld id="{93005692-73BE-493E-93AB-ECD6027A7652}" type="slidenum">
              <a:rPr lang="en-US" smtClean="0"/>
              <a:pPr/>
              <a:t>9</a:t>
            </a:fld>
            <a:endParaRPr lang="en-US"/>
          </a:p>
        </p:txBody>
      </p:sp>
    </p:spTree>
    <p:extLst>
      <p:ext uri="{BB962C8B-B14F-4D97-AF65-F5344CB8AC3E}">
        <p14:creationId xmlns:p14="http://schemas.microsoft.com/office/powerpoint/2010/main" val="176531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WhtBkgrdMaster_16x9_as_rev.potx" id="{99B58643-4ABF-4B26-A4A4-10E48FECB109}" vid="{5A80DE14-F908-4BCA-BF31-04DA3998E2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A2D71549B34D489DB547A5BDAAC38E" ma:contentTypeVersion="13" ma:contentTypeDescription="Create a new document." ma:contentTypeScope="" ma:versionID="4b583a1aad5e5ee9db16f565ff417478">
  <xsd:schema xmlns:xsd="http://www.w3.org/2001/XMLSchema" xmlns:xs="http://www.w3.org/2001/XMLSchema" xmlns:p="http://schemas.microsoft.com/office/2006/metadata/properties" xmlns:ns3="e1a699a0-676e-449c-b2c8-f2f88c6bfdc5" xmlns:ns4="d3fc4f7e-94e0-46ee-a0f7-61702105a11a" targetNamespace="http://schemas.microsoft.com/office/2006/metadata/properties" ma:root="true" ma:fieldsID="44d79c362d6f8f0c204359287ab26344" ns3:_="" ns4:_="">
    <xsd:import namespace="e1a699a0-676e-449c-b2c8-f2f88c6bfdc5"/>
    <xsd:import namespace="d3fc4f7e-94e0-46ee-a0f7-61702105a11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a699a0-676e-449c-b2c8-f2f88c6bfd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fc4f7e-94e0-46ee-a0f7-61702105a1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8C0427-21CA-442E-881E-9A2F7CC5AC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a699a0-676e-449c-b2c8-f2f88c6bfdc5"/>
    <ds:schemaRef ds:uri="d3fc4f7e-94e0-46ee-a0f7-61702105a1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730176-70CF-4EE3-9F56-57F8F69AA8D1}">
  <ds:schemaRefs>
    <ds:schemaRef ds:uri="http://schemas.microsoft.com/sharepoint/v3/contenttype/forms"/>
  </ds:schemaRefs>
</ds:datastoreItem>
</file>

<file path=customXml/itemProps3.xml><?xml version="1.0" encoding="utf-8"?>
<ds:datastoreItem xmlns:ds="http://schemas.openxmlformats.org/officeDocument/2006/customXml" ds:itemID="{EC37CAF2-FEDB-4464-AFFC-E9A1BDB319F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9843</TotalTime>
  <Words>2432</Words>
  <Application>Microsoft Office PowerPoint</Application>
  <PresentationFormat>Widescreen</PresentationFormat>
  <Paragraphs>302</Paragraphs>
  <Slides>33</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Georgia</vt:lpstr>
      <vt:lpstr>Impact</vt:lpstr>
      <vt:lpstr>Verdana</vt:lpstr>
      <vt:lpstr>Wingdings</vt:lpstr>
      <vt:lpstr>UofWaterloo_WhiteBkgrd</vt:lpstr>
      <vt:lpstr>PowerPoint Presentation</vt:lpstr>
      <vt:lpstr>Authors</vt:lpstr>
      <vt:lpstr>Science Poster vs Infographic </vt:lpstr>
      <vt:lpstr>Learning Outcomes</vt:lpstr>
      <vt:lpstr>What are infographics &amp; research posters? </vt:lpstr>
      <vt:lpstr>What are infographics &amp; research posters? </vt:lpstr>
      <vt:lpstr>WHY INFOGRAPHICS &amp; RESEARCH IMPACT POSTERS</vt:lpstr>
      <vt:lpstr>CREATING INFOGRAPHICS</vt:lpstr>
      <vt:lpstr>YOUR AUDIENCE </vt:lpstr>
      <vt:lpstr>Step 1: IDENTIFY YOUR AUDIENCE </vt:lpstr>
      <vt:lpstr>Step 2: DECIPHER THE KEY MESSAGE</vt:lpstr>
      <vt:lpstr>THINK ABOUT POTENTIAL RESEARCH APPLICATIONS</vt:lpstr>
      <vt:lpstr>Step 3: SIMPLIFY  YOUR LANGUAGE</vt:lpstr>
      <vt:lpstr>DESIGNING YOUR POSTER</vt:lpstr>
      <vt:lpstr>CREATING INFOGRAPHICS</vt:lpstr>
      <vt:lpstr>PowerPoint Presentation</vt:lpstr>
      <vt:lpstr>Step 4: Visualize Your Key Message</vt:lpstr>
      <vt:lpstr>Visualize Using Icons</vt:lpstr>
      <vt:lpstr>How to visualize key messages</vt:lpstr>
      <vt:lpstr>Step 5: Come Up With A Layout </vt:lpstr>
      <vt:lpstr>Step 5: Come Up With A Layout </vt:lpstr>
      <vt:lpstr>PowerPoint Presentation</vt:lpstr>
      <vt:lpstr>Colour  Palettes</vt:lpstr>
      <vt:lpstr>Software</vt:lpstr>
      <vt:lpstr>PowerPoint Presentation</vt:lpstr>
      <vt:lpstr>Infographic Layouts</vt:lpstr>
      <vt:lpstr>TYPES OF INFOGRAPHICS - STATISTICAL</vt:lpstr>
      <vt:lpstr>TYPES OF INFOGRAPHICS - TIMELINE</vt:lpstr>
      <vt:lpstr>TYPES OF INFOGRAPHICS - PROCESS</vt:lpstr>
      <vt:lpstr>TYPES OF INFOGRAPHICS - GEOGRAPHIC</vt:lpstr>
      <vt:lpstr>TYPES OF INFOGRAPHICS - COMPARISON</vt:lpstr>
      <vt:lpstr>TYPES OF INFOGRAPHICS - LIST</vt:lpstr>
      <vt:lpstr>PowerPoint Presentation</vt:lpstr>
    </vt:vector>
  </TitlesOfParts>
  <Company>University of Waterloo, 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Goucher</dc:creator>
  <cp:lastModifiedBy>Nancy Goucher</cp:lastModifiedBy>
  <cp:revision>14</cp:revision>
  <cp:lastPrinted>2020-03-13T13:26:15Z</cp:lastPrinted>
  <dcterms:created xsi:type="dcterms:W3CDTF">2020-01-22T16:00:00Z</dcterms:created>
  <dcterms:modified xsi:type="dcterms:W3CDTF">2020-06-04T16:28:12Z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0x01010039A2D71549B34D489DB547A5BDAAC38E</vt:lpwstr>
  </property>
</Properties>
</file>