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0"/>
  </p:notesMasterIdLst>
  <p:sldIdLst>
    <p:sldId id="257" r:id="rId3"/>
    <p:sldId id="267" r:id="rId4"/>
    <p:sldId id="278" r:id="rId5"/>
    <p:sldId id="279" r:id="rId6"/>
    <p:sldId id="276" r:id="rId7"/>
    <p:sldId id="275" r:id="rId8"/>
    <p:sldId id="277" r:id="rId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1"/>
      <p:bold r:id="rId12"/>
      <p:italic r:id="rId13"/>
      <p:boldItalic r:id="rId14"/>
    </p:embeddedFont>
    <p:embeddedFont>
      <p:font typeface="PT Sans Narrow" panose="020B060402020202020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29292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5" autoAdjust="0"/>
  </p:normalViewPr>
  <p:slideViewPr>
    <p:cSldViewPr snapToGrid="0">
      <p:cViewPr varScale="1">
        <p:scale>
          <a:sx n="149" d="100"/>
          <a:sy n="149" d="100"/>
        </p:scale>
        <p:origin x="50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726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can help to frame your main research objective as a question. For example,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will climate change affect agriculture in Canada?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can we improve water quality and reduce algal blooms in Canadian lakes?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are the links between fish health, food safety and food security in the Indigenous North?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is the significance of groundwater fluxes on surface water flow?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704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7287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6023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549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526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49291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BB0BD78-96CC-4D18-9465-3FA7F19C1D74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588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8959489-070E-44D8-9E07-CAFB22F6A9B6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269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9C08655-AEDA-4467-8ED2-3C03F4BFC238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0456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2F4AC8F-E5F3-4B6B-B40F-1C65D1439377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179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7182814-4E3D-4EB9-9A63-586F807D18D5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2554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83AA50-43C7-46D8-B121-73991CC153CE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470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3FB833F-DD7D-4A99-B9CF-FF2A23AAF6D7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6860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A5B0117-2D9F-46F1-B17F-C3C5AD08E8B7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832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B536D3E-BF40-4B4F-B3C8-CAA2C05163E7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306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693B6F8-2D65-4050-B1CC-B471A4134B10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137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E92D13E-34ED-44B4-A752-6BEB16F1EC76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86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BD78-96CC-4D18-9465-3FA7F19C1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9148763" cy="5138738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43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69207"/>
            <a:ext cx="7772400" cy="1302544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43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A8D0910-A00B-4210-AFDF-55AB9915A5D7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595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5138738"/>
            <a:chOff x="1" y="0"/>
            <a:chExt cx="5763" cy="4316"/>
          </a:xfrm>
        </p:grpSpPr>
        <p:sp>
          <p:nvSpPr>
            <p:cNvPr id="5325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5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5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325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5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5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5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5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6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326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6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7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328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8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8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8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328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050" b="0" i="0" u="none" strike="noStrike" kern="1200" cap="none" spc="0" normalizeH="0" baseline="0" noProof="0">
                  <a:ln>
                    <a:noFill/>
                  </a:ln>
                  <a:solidFill>
                    <a:srgbClr val="003B76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328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328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003B76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32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0"/>
            <a:ext cx="8229600" cy="8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32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32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7E2361-40B6-4AFD-9DBC-D3EF9F6DC3B0}" type="slidenum">
              <a:rPr lang="en-US" kern="1200" smtClean="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sp>
        <p:nvSpPr>
          <p:cNvPr id="532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95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tiff"/><Relationship Id="rId7" Type="http://schemas.openxmlformats.org/officeDocument/2006/relationships/image" Target="../media/image3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11" Type="http://schemas.openxmlformats.org/officeDocument/2006/relationships/image" Target="../media/image33.emf"/><Relationship Id="rId5" Type="http://schemas.openxmlformats.org/officeDocument/2006/relationships/image" Target="../media/image28.png"/><Relationship Id="rId10" Type="http://schemas.openxmlformats.org/officeDocument/2006/relationships/image" Target="../media/image32.tiff"/><Relationship Id="rId4" Type="http://schemas.openxmlformats.org/officeDocument/2006/relationships/image" Target="../media/image27.tiff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1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61052" y="1277192"/>
            <a:ext cx="3458617" cy="47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133" b="1" dirty="0" smtClean="0">
                <a:solidFill>
                  <a:srgbClr val="CC66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Introduction</a:t>
            </a:r>
            <a:r>
              <a:rPr lang="en" sz="2133" b="1" dirty="0">
                <a:solidFill>
                  <a:srgbClr val="CC66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</a:t>
            </a:r>
            <a:endParaRPr sz="2133" b="1" dirty="0">
              <a:solidFill>
                <a:srgbClr val="CC66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61052" y="1683907"/>
            <a:ext cx="4716325" cy="87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buSzPts val="1400"/>
            </a:pPr>
            <a:r>
              <a:rPr lang="en" sz="1200" dirty="0"/>
              <a:t>Project strives to </a:t>
            </a:r>
            <a:r>
              <a:rPr lang="en-CA" sz="1200" dirty="0"/>
              <a:t>integrate eddy covariance flux, forest inventory, tree ring, stable isotope and ground and airborne remote sensing data to improve our understanding of </a:t>
            </a:r>
            <a:r>
              <a:rPr lang="en-CA" sz="1200" dirty="0">
                <a:solidFill>
                  <a:srgbClr val="FF9900"/>
                </a:solidFill>
              </a:rPr>
              <a:t>eco-hydrological processes</a:t>
            </a:r>
            <a:r>
              <a:rPr lang="en-CA" sz="1200" dirty="0"/>
              <a:t> in </a:t>
            </a:r>
            <a:r>
              <a:rPr lang="en-CA" sz="1200" dirty="0" smtClean="0"/>
              <a:t>southern managed </a:t>
            </a:r>
            <a:r>
              <a:rPr lang="en-CA" sz="1200" dirty="0"/>
              <a:t>forest ecosystems.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5701" y="680326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PI: M. Altaf Arain, McMaster University</a:t>
            </a:r>
          </a:p>
          <a:p>
            <a:pPr algn="ctr"/>
            <a:r>
              <a:rPr lang="en-US" sz="1600" b="1" dirty="0"/>
              <a:t>Email: arainm@mcmaster.ca</a:t>
            </a:r>
          </a:p>
        </p:txBody>
      </p:sp>
      <p:pic>
        <p:nvPicPr>
          <p:cNvPr id="1026" name="Picture 2" descr="C:\Users\User\Desktop\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97" y="2122473"/>
            <a:ext cx="3034387" cy="22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1725"/>
          <a:stretch/>
        </p:blipFill>
        <p:spPr>
          <a:xfrm>
            <a:off x="4874376" y="283960"/>
            <a:ext cx="4117224" cy="1443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9472" y="1736367"/>
            <a:ext cx="3405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CC6600"/>
                </a:solidFill>
              </a:rPr>
              <a:t>Website:</a:t>
            </a:r>
            <a:r>
              <a:rPr lang="en-US" sz="1100" dirty="0" smtClean="0"/>
              <a:t> http</a:t>
            </a:r>
            <a:r>
              <a:rPr lang="en-US" sz="1100" dirty="0"/>
              <a:t>://www.southernforestswaterfuture.ca/</a:t>
            </a:r>
          </a:p>
        </p:txBody>
      </p:sp>
      <p:sp>
        <p:nvSpPr>
          <p:cNvPr id="12" name="Google Shape;71;p15"/>
          <p:cNvSpPr txBox="1"/>
          <p:nvPr/>
        </p:nvSpPr>
        <p:spPr>
          <a:xfrm>
            <a:off x="0" y="33503"/>
            <a:ext cx="7436100" cy="60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b="1" dirty="0">
                <a:solidFill>
                  <a:srgbClr val="CC66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sz="3200" b="1" dirty="0">
              <a:solidFill>
                <a:srgbClr val="CC66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1977" y="44477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GWF-SFWF Team Members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1052" y="4519356"/>
            <a:ext cx="8839200" cy="612983"/>
            <a:chOff x="159869" y="5366488"/>
            <a:chExt cx="8839200" cy="612983"/>
          </a:xfrm>
        </p:grpSpPr>
        <p:pic>
          <p:nvPicPr>
            <p:cNvPr id="73" name="Google Shape;73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9869" y="5366488"/>
              <a:ext cx="8839200" cy="612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1026163" y="5522024"/>
              <a:ext cx="538622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CA" sz="1300" dirty="0">
                  <a:solidFill>
                    <a:schemeClr val="bg1"/>
                  </a:solidFill>
                </a:rPr>
                <a:t>GWF Operations Meeting, Hamilton, 19-20 November 2019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Google Shape;72;p15"/>
          <p:cNvSpPr txBox="1"/>
          <p:nvPr/>
        </p:nvSpPr>
        <p:spPr>
          <a:xfrm>
            <a:off x="161052" y="2758574"/>
            <a:ext cx="5620655" cy="168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594" lvl="1" indent="-228594">
              <a:spcAft>
                <a:spcPts val="600"/>
              </a:spcAft>
              <a:buSzPts val="1400"/>
              <a:buFont typeface="Arial"/>
              <a:buAutoNum type="arabicPeriod"/>
            </a:pPr>
            <a:r>
              <a:rPr lang="en" sz="1200" dirty="0"/>
              <a:t>To </a:t>
            </a:r>
            <a:r>
              <a:rPr lang="en-US" sz="1200" dirty="0"/>
              <a:t>explore how the </a:t>
            </a:r>
            <a:r>
              <a:rPr lang="en-US" sz="1200" dirty="0">
                <a:solidFill>
                  <a:srgbClr val="FF9900"/>
                </a:solidFill>
              </a:rPr>
              <a:t>water and carbon budgets </a:t>
            </a:r>
            <a:r>
              <a:rPr lang="en-US" sz="1200" dirty="0"/>
              <a:t>of southeastern Canadian forests will respond to future climate change, extreme events and management or disturbance activities.</a:t>
            </a:r>
            <a:endParaRPr lang="en-CA" sz="1200" dirty="0"/>
          </a:p>
          <a:p>
            <a:pPr marL="228594" lvl="1" indent="-228594">
              <a:spcAft>
                <a:spcPts val="600"/>
              </a:spcAft>
              <a:buSzPts val="1400"/>
              <a:buFont typeface="Arial"/>
              <a:buAutoNum type="arabicPeriod"/>
            </a:pPr>
            <a:r>
              <a:rPr lang="en-CA" sz="1200" dirty="0"/>
              <a:t>To</a:t>
            </a:r>
            <a:r>
              <a:rPr lang="en-CA" sz="1200" dirty="0">
                <a:solidFill>
                  <a:schemeClr val="tx1"/>
                </a:solidFill>
              </a:rPr>
              <a:t> develop </a:t>
            </a:r>
            <a:r>
              <a:rPr lang="en-CA" sz="1200" dirty="0">
                <a:solidFill>
                  <a:srgbClr val="FF9900"/>
                </a:solidFill>
              </a:rPr>
              <a:t>management strategies </a:t>
            </a:r>
            <a:r>
              <a:rPr lang="en-CA" sz="1200" dirty="0"/>
              <a:t>that can enhance water use efficiency and sustainable development of water resources in these forests</a:t>
            </a:r>
            <a:r>
              <a:rPr lang="en-CA" sz="1200" dirty="0">
                <a:solidFill>
                  <a:schemeClr val="tx1"/>
                </a:solidFill>
              </a:rPr>
              <a:t>. </a:t>
            </a:r>
          </a:p>
          <a:p>
            <a:pPr marL="228594" lvl="1" indent="-228594">
              <a:spcAft>
                <a:spcPts val="600"/>
              </a:spcAft>
              <a:buSzPts val="1400"/>
              <a:buAutoNum type="arabicPeriod"/>
            </a:pPr>
            <a:r>
              <a:rPr lang="en-CA" sz="1200" dirty="0"/>
              <a:t>Develop the next-generation of processes-based </a:t>
            </a:r>
            <a:r>
              <a:rPr lang="en-CA" sz="1200" dirty="0">
                <a:solidFill>
                  <a:srgbClr val="FF9900"/>
                </a:solidFill>
              </a:rPr>
              <a:t>integrated eco-hydrological models </a:t>
            </a:r>
            <a:r>
              <a:rPr lang="en-CA" sz="1200" dirty="0"/>
              <a:t>to enhance our predictive capabilities in cold regions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1_2DB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864" y="2515329"/>
            <a:ext cx="19812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P2_1DB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9813" y="2515326"/>
            <a:ext cx="2016125" cy="187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2707" y="879724"/>
            <a:ext cx="28753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1000" b="1" dirty="0">
                <a:latin typeface="Arial" charset="0"/>
              </a:rPr>
              <a:t>-Turkey Point Flux Station </a:t>
            </a:r>
          </a:p>
          <a:p>
            <a:r>
              <a:rPr lang="en-CA" sz="1000" b="1" dirty="0">
                <a:latin typeface="Arial" charset="0"/>
              </a:rPr>
              <a:t>  (42</a:t>
            </a:r>
            <a:r>
              <a:rPr lang="en-CA" sz="1000" b="1" dirty="0">
                <a:latin typeface="Arial" charset="0"/>
                <a:sym typeface="Symbol" pitchFamily="18" charset="2"/>
              </a:rPr>
              <a:t></a:t>
            </a:r>
            <a:r>
              <a:rPr lang="en-CA" sz="1000" b="1" dirty="0">
                <a:latin typeface="Arial" charset="0"/>
              </a:rPr>
              <a:t> 42’ 55’’ N, 80</a:t>
            </a:r>
            <a:r>
              <a:rPr lang="en-CA" sz="1000" b="1" dirty="0">
                <a:latin typeface="Arial" charset="0"/>
                <a:sym typeface="Symbol" pitchFamily="18" charset="2"/>
              </a:rPr>
              <a:t></a:t>
            </a:r>
            <a:r>
              <a:rPr lang="en-CA" sz="1000" b="1" dirty="0">
                <a:latin typeface="Arial" charset="0"/>
              </a:rPr>
              <a:t> 22’ 20’’ W)</a:t>
            </a:r>
            <a:r>
              <a:rPr lang="en-US" sz="1000" b="1" dirty="0">
                <a:latin typeface="Arial" charset="0"/>
                <a:sym typeface="Symbol" pitchFamily="18" charset="2"/>
              </a:rPr>
              <a:t> </a:t>
            </a:r>
          </a:p>
          <a:p>
            <a:r>
              <a:rPr lang="en-US" sz="1000" b="1" dirty="0">
                <a:latin typeface="Arial" charset="0"/>
                <a:sym typeface="Symbol" pitchFamily="18" charset="2"/>
              </a:rPr>
              <a:t>  about 20 km southwest of Port Dover, </a:t>
            </a:r>
          </a:p>
          <a:p>
            <a:r>
              <a:rPr lang="en-US" sz="1000" b="1" dirty="0">
                <a:latin typeface="Arial" charset="0"/>
                <a:sym typeface="Symbol" pitchFamily="18" charset="2"/>
              </a:rPr>
              <a:t>  near Lake Erie in Southern Ontario.</a:t>
            </a:r>
          </a:p>
          <a:p>
            <a:endParaRPr lang="en-US" sz="1000" b="1" dirty="0">
              <a:latin typeface="Arial" charset="0"/>
              <a:sym typeface="Symbol" pitchFamily="18" charset="2"/>
            </a:endParaRPr>
          </a:p>
          <a:p>
            <a:pPr>
              <a:buFontTx/>
              <a:buChar char="-"/>
            </a:pPr>
            <a:r>
              <a:rPr lang="en-US" sz="1000" b="1" dirty="0">
                <a:solidFill>
                  <a:srgbClr val="CC6600"/>
                </a:solidFill>
                <a:latin typeface="Arial" charset="0"/>
                <a:sym typeface="Symbol" pitchFamily="18" charset="2"/>
              </a:rPr>
              <a:t> White Pine Plantation Age-sequence </a:t>
            </a:r>
          </a:p>
          <a:p>
            <a:r>
              <a:rPr lang="en-US" sz="1000" b="1" dirty="0">
                <a:solidFill>
                  <a:srgbClr val="CC6600"/>
                </a:solidFill>
                <a:latin typeface="Arial" charset="0"/>
                <a:sym typeface="Symbol" pitchFamily="18" charset="2"/>
              </a:rPr>
              <a:t>  (17,  45, 80 years old); </a:t>
            </a:r>
          </a:p>
          <a:p>
            <a:pPr>
              <a:buFontTx/>
              <a:buChar char="-"/>
            </a:pPr>
            <a:r>
              <a:rPr lang="en-US" sz="1000" b="1" dirty="0">
                <a:solidFill>
                  <a:srgbClr val="CC6600"/>
                </a:solidFill>
                <a:latin typeface="Arial" charset="0"/>
                <a:sym typeface="Symbol" pitchFamily="18" charset="2"/>
              </a:rPr>
              <a:t> Carolinian forest, 90 year old</a:t>
            </a:r>
          </a:p>
          <a:p>
            <a:pPr>
              <a:buFontTx/>
              <a:buChar char="-"/>
            </a:pPr>
            <a:r>
              <a:rPr lang="en-US" sz="1000" b="1" dirty="0">
                <a:solidFill>
                  <a:srgbClr val="CC6600"/>
                </a:solidFill>
                <a:latin typeface="Arial" charset="0"/>
                <a:sym typeface="Symbol" pitchFamily="18" charset="2"/>
              </a:rPr>
              <a:t> All four sites within 20 km </a:t>
            </a:r>
            <a:r>
              <a:rPr lang="en-US" sz="1000" b="1" dirty="0" smtClean="0">
                <a:solidFill>
                  <a:srgbClr val="CC6600"/>
                </a:solidFill>
                <a:latin typeface="Arial" charset="0"/>
                <a:sym typeface="Symbol" pitchFamily="18" charset="2"/>
              </a:rPr>
              <a:t>radius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117840" y="4366352"/>
            <a:ext cx="145264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99"/>
                </a:solidFill>
                <a:latin typeface="Arial" charset="0"/>
              </a:rPr>
              <a:t>‘90-year-old’ – TPD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684699" y="4388576"/>
            <a:ext cx="15071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99"/>
                </a:solidFill>
                <a:latin typeface="Arial" charset="0"/>
              </a:rPr>
              <a:t>‘45-year-old’ – TP74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745854" y="4388576"/>
            <a:ext cx="15071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99"/>
                </a:solidFill>
                <a:latin typeface="Arial" charset="0"/>
              </a:rPr>
              <a:t>‘80-year-old’ – TP39</a:t>
            </a:r>
          </a:p>
        </p:txBody>
      </p:sp>
      <p:pic>
        <p:nvPicPr>
          <p:cNvPr id="15" name="Picture 15" descr="IMG_0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67" y="2535963"/>
            <a:ext cx="2160588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6"/>
          <p:cNvSpPr>
            <a:spLocks noGrp="1" noChangeArrowheads="1"/>
          </p:cNvSpPr>
          <p:nvPr>
            <p:ph type="title"/>
          </p:nvPr>
        </p:nvSpPr>
        <p:spPr>
          <a:xfrm>
            <a:off x="76205" y="-1858"/>
            <a:ext cx="6629400" cy="8382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C6600"/>
                </a:solidFill>
              </a:rPr>
              <a:t>Turkey Point Observatory</a:t>
            </a:r>
            <a:r>
              <a:rPr lang="en-US" sz="1600" b="1" dirty="0">
                <a:solidFill>
                  <a:srgbClr val="CC6600"/>
                </a:solidFill>
              </a:rPr>
              <a:t/>
            </a:r>
            <a:br>
              <a:rPr lang="en-US" sz="1600" b="1" dirty="0">
                <a:solidFill>
                  <a:srgbClr val="CC6600"/>
                </a:solidFill>
              </a:rPr>
            </a:br>
            <a:r>
              <a:rPr lang="en-US" sz="1400" b="1" dirty="0">
                <a:solidFill>
                  <a:srgbClr val="CC6600"/>
                </a:solidFill>
              </a:rPr>
              <a:t>CA-TP1, CA-TP2, CA-TP3, CA-TP4, </a:t>
            </a:r>
            <a:r>
              <a:rPr lang="en-US" sz="1400" b="1" dirty="0" smtClean="0">
                <a:solidFill>
                  <a:srgbClr val="CC6600"/>
                </a:solidFill>
              </a:rPr>
              <a:t>CA-TPD Sites</a:t>
            </a:r>
            <a:endParaRPr lang="en-US" sz="14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7415953" y="310446"/>
            <a:ext cx="1474135" cy="2478810"/>
            <a:chOff x="4360" y="1933"/>
            <a:chExt cx="1407" cy="2305"/>
          </a:xfrm>
        </p:grpSpPr>
        <p:pic>
          <p:nvPicPr>
            <p:cNvPr id="18" name="Picture 18" descr="Turkey Point Forest Aerial Vie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60" y="1933"/>
              <a:ext cx="1351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19"/>
            <p:cNvSpPr>
              <a:spLocks noChangeAspect="1" noChangeArrowheads="1"/>
            </p:cNvSpPr>
            <p:nvPr/>
          </p:nvSpPr>
          <p:spPr bwMode="auto">
            <a:xfrm>
              <a:off x="5120" y="3657"/>
              <a:ext cx="449" cy="384"/>
            </a:xfrm>
            <a:prstGeom prst="ellips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" name="Text Box 20"/>
            <p:cNvSpPr txBox="1">
              <a:spLocks noChangeAspect="1" noChangeArrowheads="1"/>
            </p:cNvSpPr>
            <p:nvPr/>
          </p:nvSpPr>
          <p:spPr bwMode="auto">
            <a:xfrm>
              <a:off x="4407" y="3994"/>
              <a:ext cx="1360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5123"/>
              <a:r>
                <a:rPr lang="en-US" sz="1000" b="1" dirty="0">
                  <a:solidFill>
                    <a:srgbClr val="CC6600"/>
                  </a:solidFill>
                  <a:latin typeface="Arial" charset="0"/>
                </a:rPr>
                <a:t>79-yr Pine site tower</a:t>
              </a:r>
            </a:p>
          </p:txBody>
        </p:sp>
      </p:grp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6680200" y="3187483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200" b="1" dirty="0">
                <a:solidFill>
                  <a:srgbClr val="CC6600"/>
                </a:solidFill>
              </a:rPr>
              <a:t>Deciduous Forest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76205" y="4142513"/>
            <a:ext cx="9509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C6600"/>
                </a:solidFill>
              </a:rPr>
              <a:t>2004 photo</a:t>
            </a:r>
          </a:p>
        </p:txBody>
      </p:sp>
      <p:pic>
        <p:nvPicPr>
          <p:cNvPr id="23" name="Picture 6" descr="C:\Arain\Research\TurkeyPoint\Photos\TPD Site\23_May_2011\DSC04101.JPG"/>
          <p:cNvPicPr>
            <a:picLocks noChangeAspect="1" noChangeArrowheads="1"/>
          </p:cNvPicPr>
          <p:nvPr/>
        </p:nvPicPr>
        <p:blipFill>
          <a:blip r:embed="rId7" cstate="print"/>
          <a:srcRect t="40"/>
          <a:stretch>
            <a:fillRect/>
          </a:stretch>
        </p:blipFill>
        <p:spPr bwMode="auto">
          <a:xfrm>
            <a:off x="6902604" y="2864300"/>
            <a:ext cx="1928812" cy="149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362825" y="403398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9900"/>
                </a:solidFill>
              </a:rPr>
              <a:t>CA-TP1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19274" y="4018804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9900"/>
                </a:solidFill>
              </a:rPr>
              <a:t>CA-TPD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28513" y="4032480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9900"/>
                </a:solidFill>
              </a:rPr>
              <a:t>CA-TP3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30009" y="404239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9900"/>
                </a:solidFill>
              </a:rPr>
              <a:t>CA-TP4</a:t>
            </a:r>
          </a:p>
        </p:txBody>
      </p:sp>
      <p:pic>
        <p:nvPicPr>
          <p:cNvPr id="38" name="Google Shape;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844" y="4508264"/>
            <a:ext cx="8839200" cy="6129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4777726" y="747884"/>
            <a:ext cx="1954185" cy="1545905"/>
            <a:chOff x="5486400" y="2743200"/>
            <a:chExt cx="1066800" cy="808946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9" t="24086" r="20716" b="6494"/>
            <a:stretch/>
          </p:blipFill>
          <p:spPr bwMode="auto">
            <a:xfrm>
              <a:off x="5486400" y="2743200"/>
              <a:ext cx="1066800" cy="80894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5-Point Star 25"/>
            <p:cNvSpPr/>
            <p:nvPr/>
          </p:nvSpPr>
          <p:spPr bwMode="auto">
            <a:xfrm>
              <a:off x="6045558" y="3023316"/>
              <a:ext cx="152400" cy="152400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hangingPunct="0"/>
              <a:endParaRPr lang="en-CA">
                <a:cs typeface="+mn-cs"/>
              </a:endParaRP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32005" y="4371114"/>
            <a:ext cx="15135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99"/>
                </a:solidFill>
                <a:latin typeface="Arial" charset="0"/>
              </a:rPr>
              <a:t>‘17-year-old’  - TP02</a:t>
            </a:r>
          </a:p>
        </p:txBody>
      </p:sp>
      <p:sp>
        <p:nvSpPr>
          <p:cNvPr id="41" name="Google Shape;92;p17"/>
          <p:cNvSpPr txBox="1"/>
          <p:nvPr/>
        </p:nvSpPr>
        <p:spPr>
          <a:xfrm>
            <a:off x="1645578" y="460448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2" name="Picture 6" descr="C:\Users\User\Desktop\maxresdefaul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83" y="1143000"/>
            <a:ext cx="1936549" cy="10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B0BD78-96CC-4D18-9465-3FA7F19C1D7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3" y="57151"/>
            <a:ext cx="3625180" cy="4794781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195083" y="1848326"/>
            <a:ext cx="157801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Heat and/or Droughts 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in 2005, 2007, 2012, 2016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7163434" y="181300"/>
            <a:ext cx="173663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Wet in 2006, 2008, 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2011, 2013, 2014, 2018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037042" y="807338"/>
            <a:ext cx="621642" cy="1131454"/>
          </a:xfrm>
          <a:prstGeom prst="ellipse">
            <a:avLst/>
          </a:prstGeom>
          <a:solidFill>
            <a:schemeClr val="accent1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05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448" r="6529" b="11959"/>
          <a:stretch/>
        </p:blipFill>
        <p:spPr>
          <a:xfrm>
            <a:off x="407106" y="659586"/>
            <a:ext cx="4728110" cy="3990038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367242" y="3922198"/>
            <a:ext cx="149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00" b="1" dirty="0" smtClean="0"/>
              <a:t>Summer Drought </a:t>
            </a:r>
            <a:r>
              <a:rPr lang="en-US" sz="700" b="1" dirty="0"/>
              <a:t>in </a:t>
            </a:r>
          </a:p>
          <a:p>
            <a:pPr algn="ctr"/>
            <a:r>
              <a:rPr lang="en-US" sz="700" b="1" dirty="0"/>
              <a:t>2005, 2007, </a:t>
            </a:r>
            <a:r>
              <a:rPr lang="en-US" sz="700" b="1" dirty="0" smtClean="0"/>
              <a:t>2012, 2016</a:t>
            </a:r>
            <a:endParaRPr lang="en-US" sz="700" b="1" dirty="0"/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3367242" y="2808030"/>
            <a:ext cx="110405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00" b="1" dirty="0" smtClean="0"/>
              <a:t>High PPT in 2006, 2008, 2011</a:t>
            </a:r>
            <a:r>
              <a:rPr lang="en-US" sz="700" b="1" dirty="0"/>
              <a:t>, </a:t>
            </a:r>
            <a:r>
              <a:rPr lang="en-US" sz="700" b="1" dirty="0" smtClean="0"/>
              <a:t>2013, 2014, 2018</a:t>
            </a:r>
            <a:endParaRPr lang="en-US" sz="700" b="1" dirty="0"/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1217250" y="1249885"/>
            <a:ext cx="110169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00" b="1" dirty="0"/>
              <a:t>Heat Stress in</a:t>
            </a:r>
          </a:p>
          <a:p>
            <a:pPr algn="ctr"/>
            <a:r>
              <a:rPr lang="en-US" sz="700" b="1" dirty="0"/>
              <a:t> 2005, </a:t>
            </a:r>
            <a:r>
              <a:rPr lang="en-US" sz="700" b="1" dirty="0" smtClean="0"/>
              <a:t>2012, 2016, 2018 </a:t>
            </a:r>
            <a:endParaRPr lang="en-US" sz="700" b="1" dirty="0"/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1150979" y="3838521"/>
            <a:ext cx="11016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00" b="1" dirty="0"/>
              <a:t>Cool in 2003, </a:t>
            </a:r>
          </a:p>
          <a:p>
            <a:pPr algn="ctr"/>
            <a:r>
              <a:rPr lang="en-US" sz="700" b="1" dirty="0"/>
              <a:t>2004, 2008, 2009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97" y="98339"/>
            <a:ext cx="5922790" cy="46011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CA" sz="1400" b="1" dirty="0" smtClean="0">
                <a:solidFill>
                  <a:srgbClr val="CC6600"/>
                </a:solidFill>
              </a:rPr>
              <a:t>Net Ecosystem Productivity  (NEP) &amp; Evapotranspiration (ET) </a:t>
            </a:r>
            <a:br>
              <a:rPr lang="en-CA" sz="1400" b="1" dirty="0" smtClean="0">
                <a:solidFill>
                  <a:srgbClr val="CC6600"/>
                </a:solidFill>
              </a:rPr>
            </a:br>
            <a:r>
              <a:rPr lang="en-CA" sz="1400" b="1" dirty="0" smtClean="0">
                <a:solidFill>
                  <a:srgbClr val="CC6600"/>
                </a:solidFill>
              </a:rPr>
              <a:t>at 80-year </a:t>
            </a:r>
            <a:r>
              <a:rPr lang="en-CA" sz="1400" b="1" dirty="0">
                <a:solidFill>
                  <a:srgbClr val="CC6600"/>
                </a:solidFill>
              </a:rPr>
              <a:t>old </a:t>
            </a:r>
            <a:r>
              <a:rPr lang="en-CA" sz="1400" b="1" dirty="0" smtClean="0">
                <a:solidFill>
                  <a:srgbClr val="CC6600"/>
                </a:solidFill>
              </a:rPr>
              <a:t>site from 2003-2018</a:t>
            </a:r>
            <a:endParaRPr lang="en-CA" sz="1400" b="1" dirty="0">
              <a:solidFill>
                <a:srgbClr val="CC6600"/>
              </a:solidFill>
            </a:endParaRPr>
          </a:p>
        </p:txBody>
      </p:sp>
      <p:pic>
        <p:nvPicPr>
          <p:cNvPr id="10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44" y="4508264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2;p17"/>
          <p:cNvSpPr txBox="1"/>
          <p:nvPr/>
        </p:nvSpPr>
        <p:spPr>
          <a:xfrm>
            <a:off x="1645578" y="460448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249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6421" y="89057"/>
            <a:ext cx="6172200" cy="308372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CC6600"/>
                </a:solidFill>
              </a:rPr>
              <a:t>Heat </a:t>
            </a:r>
            <a:r>
              <a:rPr lang="en-US" sz="1800" b="1" dirty="0">
                <a:solidFill>
                  <a:srgbClr val="CC6600"/>
                </a:solidFill>
              </a:rPr>
              <a:t>Stress and Growth in </a:t>
            </a:r>
            <a:r>
              <a:rPr lang="en-US" sz="1800" b="1" dirty="0" smtClean="0">
                <a:solidFill>
                  <a:srgbClr val="CC6600"/>
                </a:solidFill>
              </a:rPr>
              <a:t>Southern Forests </a:t>
            </a:r>
            <a:r>
              <a:rPr lang="en-US" sz="1800" b="1" dirty="0">
                <a:solidFill>
                  <a:srgbClr val="CC6600"/>
                </a:solidFill>
              </a:rPr>
              <a:t/>
            </a:r>
            <a:br>
              <a:rPr lang="en-US" sz="1800" b="1" dirty="0">
                <a:solidFill>
                  <a:srgbClr val="CC6600"/>
                </a:solidFill>
              </a:rPr>
            </a:br>
            <a:r>
              <a:rPr lang="en-US" sz="1350" dirty="0">
                <a:solidFill>
                  <a:srgbClr val="CC6600"/>
                </a:solidFill>
              </a:rPr>
              <a:t>EC </a:t>
            </a:r>
            <a:r>
              <a:rPr lang="en-US" sz="1350" dirty="0" smtClean="0">
                <a:solidFill>
                  <a:srgbClr val="CC6600"/>
                </a:solidFill>
              </a:rPr>
              <a:t>Fluxes, Dendrochronology and Stable Isotopic Studies </a:t>
            </a:r>
            <a:endParaRPr lang="en-CA" sz="1350" dirty="0">
              <a:solidFill>
                <a:srgbClr val="CC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859" y="3850495"/>
            <a:ext cx="4560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McKenzie </a:t>
            </a:r>
            <a:r>
              <a:rPr lang="en-CA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S.M., Slater G., Kim S-T., </a:t>
            </a:r>
            <a:r>
              <a:rPr lang="en-CA" sz="1000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Pisaric</a:t>
            </a:r>
            <a:r>
              <a:rPr lang="en-CA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M.F.J., Arain M.A., 2018. Influence of seasonal temperature on tree-ring </a:t>
            </a:r>
            <a:r>
              <a:rPr lang="el-GR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δ13</a:t>
            </a:r>
            <a:r>
              <a:rPr lang="en-CA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in different-aged temperate pine forests. </a:t>
            </a:r>
            <a:r>
              <a:rPr lang="en-CA" sz="10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Ecology and Management</a:t>
            </a:r>
            <a:r>
              <a:rPr lang="en-CA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419-420: 197–205</a:t>
            </a:r>
            <a:r>
              <a:rPr lang="en-CA" sz="10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10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/>
          <a:stretch/>
        </p:blipFill>
        <p:spPr>
          <a:xfrm>
            <a:off x="4929232" y="641980"/>
            <a:ext cx="4039912" cy="3933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6" y="807665"/>
            <a:ext cx="2216849" cy="28099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B0BD78-96CC-4D18-9465-3FA7F19C1D7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44" y="4508264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2;p17"/>
          <p:cNvSpPr txBox="1"/>
          <p:nvPr/>
        </p:nvSpPr>
        <p:spPr>
          <a:xfrm>
            <a:off x="1645578" y="460448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/>
          <a:stretch/>
        </p:blipFill>
        <p:spPr bwMode="auto">
          <a:xfrm rot="16200000">
            <a:off x="3102168" y="562307"/>
            <a:ext cx="1031751" cy="178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341485" y="2105836"/>
            <a:ext cx="2553119" cy="131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8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9628" y="-11036"/>
            <a:ext cx="7948957" cy="854869"/>
          </a:xfrm>
        </p:spPr>
        <p:txBody>
          <a:bodyPr/>
          <a:lstStyle/>
          <a:p>
            <a:r>
              <a:rPr lang="en-US" sz="1500" b="1" dirty="0">
                <a:solidFill>
                  <a:srgbClr val="CC6600"/>
                </a:solidFill>
                <a:effectLst/>
              </a:rPr>
              <a:t>Forest Sensitivity to Heat and Drought Stresses: </a:t>
            </a:r>
            <a:r>
              <a:rPr lang="en-US" sz="1500" b="1" dirty="0" smtClean="0">
                <a:solidFill>
                  <a:srgbClr val="CC6600"/>
                </a:solidFill>
                <a:effectLst/>
              </a:rPr>
              <a:t>A </a:t>
            </a:r>
            <a:r>
              <a:rPr lang="en-US" sz="1500" b="1" dirty="0">
                <a:solidFill>
                  <a:srgbClr val="CC6600"/>
                </a:solidFill>
                <a:effectLst/>
              </a:rPr>
              <a:t>Synthesis for </a:t>
            </a:r>
            <a:r>
              <a:rPr lang="en-US" sz="1500" b="1" dirty="0" smtClean="0">
                <a:solidFill>
                  <a:srgbClr val="CC6600"/>
                </a:solidFill>
                <a:effectLst/>
              </a:rPr>
              <a:t/>
            </a:r>
            <a:br>
              <a:rPr lang="en-US" sz="1500" b="1" dirty="0" smtClean="0">
                <a:solidFill>
                  <a:srgbClr val="CC6600"/>
                </a:solidFill>
                <a:effectLst/>
              </a:rPr>
            </a:br>
            <a:r>
              <a:rPr lang="en-US" sz="1500" b="1" dirty="0" smtClean="0">
                <a:solidFill>
                  <a:srgbClr val="CC6600"/>
                </a:solidFill>
                <a:effectLst/>
              </a:rPr>
              <a:t>North </a:t>
            </a:r>
            <a:r>
              <a:rPr lang="en-US" sz="1500" b="1" dirty="0">
                <a:solidFill>
                  <a:srgbClr val="CC6600"/>
                </a:solidFill>
                <a:effectLst/>
              </a:rPr>
              <a:t>American Forest Ecosystems</a:t>
            </a:r>
            <a:endParaRPr lang="en-CA" sz="1500" dirty="0">
              <a:solidFill>
                <a:srgbClr val="CC6600"/>
              </a:solidFill>
              <a:effectLst/>
            </a:endParaRPr>
          </a:p>
        </p:txBody>
      </p:sp>
      <p:pic>
        <p:nvPicPr>
          <p:cNvPr id="15" name="Picture 14" descr="F:\NorthAmerica-Bin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10" y="689343"/>
            <a:ext cx="2400300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9628" y="737825"/>
            <a:ext cx="3745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CA" sz="1000" dirty="0" smtClean="0">
                <a:solidFill>
                  <a:srgbClr val="292929"/>
                </a:solidFill>
              </a:rPr>
              <a:t>29 </a:t>
            </a:r>
            <a:r>
              <a:rPr lang="en-CA" sz="1000" dirty="0">
                <a:solidFill>
                  <a:srgbClr val="292929"/>
                </a:solidFill>
              </a:rPr>
              <a:t>sites with 301 site years of data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CA" sz="1000" dirty="0">
                <a:solidFill>
                  <a:srgbClr val="292929"/>
                </a:solidFill>
              </a:rPr>
              <a:t>Classification &amp; Regression Tree (CART) analysis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CA" sz="1000" dirty="0">
                <a:solidFill>
                  <a:srgbClr val="292929"/>
                </a:solidFill>
              </a:rPr>
              <a:t>Heat stress – TA (g C m-2 d-1°C-1) sensitivity &lt;0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CA" sz="1000" dirty="0">
                <a:solidFill>
                  <a:srgbClr val="292929"/>
                </a:solidFill>
              </a:rPr>
              <a:t>Drought stress – EF (g C m</a:t>
            </a:r>
            <a:r>
              <a:rPr lang="en-CA" sz="1000" baseline="30000" dirty="0">
                <a:solidFill>
                  <a:srgbClr val="292929"/>
                </a:solidFill>
              </a:rPr>
              <a:t>-2</a:t>
            </a:r>
            <a:r>
              <a:rPr lang="en-CA" sz="1000" dirty="0">
                <a:solidFill>
                  <a:srgbClr val="292929"/>
                </a:solidFill>
              </a:rPr>
              <a:t> d</a:t>
            </a:r>
            <a:r>
              <a:rPr lang="en-CA" sz="1000" baseline="30000" dirty="0">
                <a:solidFill>
                  <a:srgbClr val="292929"/>
                </a:solidFill>
              </a:rPr>
              <a:t>-1</a:t>
            </a:r>
            <a:r>
              <a:rPr lang="en-CA" sz="1000" dirty="0">
                <a:solidFill>
                  <a:srgbClr val="292929"/>
                </a:solidFill>
              </a:rPr>
              <a:t>) sensitivity &gt;0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CA" sz="1000" dirty="0">
              <a:solidFill>
                <a:srgbClr val="292929"/>
              </a:solidFill>
            </a:endParaRPr>
          </a:p>
        </p:txBody>
      </p:sp>
      <p:pic>
        <p:nvPicPr>
          <p:cNvPr id="10" name="Picture 9" descr="D:\extreme index\GCB\Figure\GEP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27" y="1682692"/>
            <a:ext cx="3678701" cy="21583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79914" y="1558879"/>
            <a:ext cx="3701909" cy="19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CA" sz="675" dirty="0">
                <a:solidFill>
                  <a:schemeClr val="tx2">
                    <a:lumMod val="50000"/>
                  </a:schemeClr>
                </a:solidFill>
                <a:effectLst/>
              </a:rPr>
              <a:t>Significance at p&lt; 0.01 (solid lines) and 0.01 &lt; p &lt; 0.05 (dashed lines) </a:t>
            </a:r>
            <a:endParaRPr lang="en-CA" sz="675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 descr="D:\extreme index\figure\Figure 6 management moving windows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57" y="2434657"/>
            <a:ext cx="3087908" cy="22516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3910" y="3954266"/>
            <a:ext cx="5577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B., Arain M.A., Black T.A., Law B.E., Pastorello G.Z.,  Chu H., 2019. Seasonal variability of forest sensitivity to heat and drought stresses: a synthesis based on carbon fluxes from North American forest ecosystems. </a:t>
            </a:r>
            <a:r>
              <a:rPr lang="en-US" sz="10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Change Biology</a:t>
            </a:r>
            <a:r>
              <a:rPr lang="en-US" sz="1000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2019;00:1–18.</a:t>
            </a:r>
            <a:endParaRPr lang="en-CA" sz="10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036" y="1896671"/>
            <a:ext cx="1958397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342900">
              <a:buClr>
                <a:srgbClr val="FF99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CA" sz="1100" dirty="0">
                <a:solidFill>
                  <a:srgbClr val="0070C0"/>
                </a:solidFill>
              </a:rPr>
              <a:t>High Productivity sites are more sensitive to heat and drought stress.</a:t>
            </a:r>
          </a:p>
          <a:p>
            <a:pPr marL="171450" indent="-171450" defTabSz="342900">
              <a:spcBef>
                <a:spcPts val="450"/>
              </a:spcBef>
              <a:buClr>
                <a:srgbClr val="FF9900"/>
              </a:buClr>
              <a:buSzPct val="150000"/>
              <a:buFont typeface="Wingdings" panose="05000000000000000000" pitchFamily="2" charset="2"/>
              <a:buChar char="§"/>
            </a:pPr>
            <a:endParaRPr lang="en-CA" sz="1100" dirty="0" smtClean="0">
              <a:solidFill>
                <a:srgbClr val="0070C0"/>
              </a:solidFill>
            </a:endParaRPr>
          </a:p>
          <a:p>
            <a:pPr marL="171450" indent="-171450" defTabSz="342900">
              <a:spcBef>
                <a:spcPts val="450"/>
              </a:spcBef>
              <a:buClr>
                <a:srgbClr val="FF99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CA" sz="1100" dirty="0" smtClean="0">
                <a:solidFill>
                  <a:srgbClr val="0070C0"/>
                </a:solidFill>
              </a:rPr>
              <a:t>Managed </a:t>
            </a:r>
            <a:r>
              <a:rPr lang="en-CA" sz="1100" dirty="0">
                <a:solidFill>
                  <a:srgbClr val="0070C0"/>
                </a:solidFill>
              </a:rPr>
              <a:t>forests are more sensitive to heat and drought stress. </a:t>
            </a:r>
          </a:p>
          <a:p>
            <a:pPr marL="171450" indent="-171450" defTabSz="342900">
              <a:buClr>
                <a:srgbClr val="FF9900"/>
              </a:buClr>
              <a:buSzPct val="150000"/>
              <a:buFont typeface="Wingdings" panose="05000000000000000000" pitchFamily="2" charset="2"/>
              <a:buChar char="§"/>
            </a:pPr>
            <a:endParaRPr lang="en-CA" sz="1100" dirty="0">
              <a:solidFill>
                <a:srgbClr val="0070C0"/>
              </a:solidFill>
            </a:endParaRPr>
          </a:p>
        </p:txBody>
      </p:sp>
      <p:pic>
        <p:nvPicPr>
          <p:cNvPr id="16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844" y="4508264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2;p17"/>
          <p:cNvSpPr txBox="1"/>
          <p:nvPr/>
        </p:nvSpPr>
        <p:spPr>
          <a:xfrm>
            <a:off x="1645578" y="460448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33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13" y="63778"/>
            <a:ext cx="6637088" cy="854869"/>
          </a:xfrm>
        </p:spPr>
        <p:txBody>
          <a:bodyPr/>
          <a:lstStyle/>
          <a:p>
            <a:r>
              <a:rPr lang="en-US" sz="1725" b="1" dirty="0">
                <a:solidFill>
                  <a:srgbClr val="CC6600"/>
                </a:solidFill>
                <a:effectLst/>
              </a:rPr>
              <a:t>Integrated </a:t>
            </a:r>
            <a:r>
              <a:rPr lang="en-US" sz="1725" b="1" dirty="0" smtClean="0">
                <a:solidFill>
                  <a:srgbClr val="CC6600"/>
                </a:solidFill>
                <a:effectLst/>
              </a:rPr>
              <a:t>Eco-hydrological </a:t>
            </a:r>
            <a:r>
              <a:rPr lang="en-US" sz="1725" b="1" dirty="0">
                <a:solidFill>
                  <a:srgbClr val="CC6600"/>
                </a:solidFill>
                <a:effectLst/>
              </a:rPr>
              <a:t>Modelling System (MESH-CTEM</a:t>
            </a:r>
            <a:r>
              <a:rPr lang="en-US" sz="1725" b="1" dirty="0" smtClean="0">
                <a:solidFill>
                  <a:srgbClr val="CC6600"/>
                </a:solidFill>
                <a:effectLst/>
              </a:rPr>
              <a:t>)</a:t>
            </a:r>
            <a:br>
              <a:rPr lang="en-US" sz="1725" b="1" dirty="0" smtClean="0">
                <a:solidFill>
                  <a:srgbClr val="CC660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PT Sans Narrow"/>
                <a:cs typeface="Arial" panose="020B0604020202020204" pitchFamily="34" charset="0"/>
                <a:sym typeface="PT Sans Narrow"/>
              </a:rPr>
              <a:t>Cross-project </a:t>
            </a:r>
            <a:r>
              <a:rPr lang="en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PT Sans Narrow"/>
                <a:cs typeface="Arial" panose="020B0604020202020204" pitchFamily="34" charset="0"/>
                <a:sym typeface="PT Sans Narrow"/>
              </a:rPr>
              <a:t>Collaboration Opportunities</a:t>
            </a:r>
            <a:endParaRPr lang="en-US" sz="1600" baseline="300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44" y="1028526"/>
            <a:ext cx="6743700" cy="750581"/>
          </a:xfrm>
        </p:spPr>
        <p:txBody>
          <a:bodyPr>
            <a:normAutofit/>
          </a:bodyPr>
          <a:lstStyle/>
          <a:p>
            <a:pPr>
              <a:buClr>
                <a:srgbClr val="0033CC"/>
              </a:buClr>
            </a:pPr>
            <a:r>
              <a:rPr lang="en-US" sz="900" dirty="0">
                <a:solidFill>
                  <a:srgbClr val="292929"/>
                </a:solidFill>
                <a:effectLst/>
              </a:rPr>
              <a:t>Integration of MESH and CLASS-CTEM-N</a:t>
            </a:r>
            <a:r>
              <a:rPr lang="en-US" sz="900" baseline="30000" dirty="0">
                <a:solidFill>
                  <a:srgbClr val="292929"/>
                </a:solidFill>
                <a:effectLst/>
              </a:rPr>
              <a:t>+</a:t>
            </a:r>
            <a:r>
              <a:rPr lang="en-US" sz="900" dirty="0">
                <a:solidFill>
                  <a:srgbClr val="292929"/>
                </a:solidFill>
                <a:effectLst/>
              </a:rPr>
              <a:t> models</a:t>
            </a:r>
          </a:p>
          <a:p>
            <a:pPr>
              <a:buClr>
                <a:srgbClr val="0033CC"/>
              </a:buClr>
            </a:pPr>
            <a:r>
              <a:rPr lang="en-US" sz="900" dirty="0">
                <a:solidFill>
                  <a:srgbClr val="292929"/>
                </a:solidFill>
                <a:effectLst/>
              </a:rPr>
              <a:t>Simulations over Big Creek Watershed in Ontario (2004–2017)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65" y="1643969"/>
            <a:ext cx="1634896" cy="19641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9"/>
          <a:stretch/>
        </p:blipFill>
        <p:spPr>
          <a:xfrm>
            <a:off x="360226" y="1616653"/>
            <a:ext cx="1639746" cy="196956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2" y="3209423"/>
            <a:ext cx="2355270" cy="145605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2" y="2803818"/>
            <a:ext cx="2457450" cy="1880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96" y="1014264"/>
            <a:ext cx="2327821" cy="1970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95" y="663508"/>
            <a:ext cx="1985963" cy="214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6149" y="2999372"/>
            <a:ext cx="885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CA" sz="900" kern="1200" dirty="0">
                <a:solidFill>
                  <a:srgbClr val="003B76"/>
                </a:solidFill>
                <a:latin typeface="Verdana" pitchFamily="34" charset="0"/>
                <a:ea typeface="+mn-ea"/>
                <a:cs typeface="Arial" charset="0"/>
              </a:rPr>
              <a:t>Streamflow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617" y="3778517"/>
            <a:ext cx="370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CA" sz="1000" kern="12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Sauer S., Arain M.A., Davison B., Princz D., Bartlett P., Melton J.R., Pietroniro A., 2019. </a:t>
            </a:r>
            <a:r>
              <a:rPr lang="en-CA" sz="1000" kern="12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1000" kern="12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</a:t>
            </a:r>
            <a:r>
              <a:rPr lang="en-US" sz="1000" kern="12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biogeochemical and hydrological modelling </a:t>
            </a:r>
            <a:r>
              <a:rPr lang="en-US" sz="1000" kern="12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- </a:t>
            </a:r>
            <a:r>
              <a:rPr lang="en-US" sz="1000" kern="12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MESH-CTEM</a:t>
            </a:r>
            <a:r>
              <a:rPr lang="en-US" sz="1000" kern="1200" dirty="0" smtClean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r>
              <a:rPr lang="en-CA" sz="1000" i="1" kern="12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Ecological Modelling</a:t>
            </a:r>
            <a:r>
              <a:rPr lang="en-CA" sz="1000" kern="1200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 preparation)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BB0BD78-96CC-4D18-9465-3FA7F19C1D74}" type="slidenum">
              <a:rPr lang="en-US" kern="1200">
                <a:solidFill>
                  <a:srgbClr val="003B76"/>
                </a:solidFill>
                <a:latin typeface="Verdana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6</a:t>
            </a:fld>
            <a:endParaRPr lang="en-US" kern="1200">
              <a:solidFill>
                <a:srgbClr val="003B76"/>
              </a:solidFill>
              <a:latin typeface="Verdana" pitchFamily="34" charset="0"/>
              <a:ea typeface="+mn-ea"/>
            </a:endParaRPr>
          </a:p>
        </p:txBody>
      </p:sp>
      <p:pic>
        <p:nvPicPr>
          <p:cNvPr id="15" name="Google Shape;7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844" y="4508264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;p17"/>
          <p:cNvSpPr txBox="1"/>
          <p:nvPr/>
        </p:nvSpPr>
        <p:spPr>
          <a:xfrm>
            <a:off x="1645578" y="4604489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263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72" y="2320637"/>
            <a:ext cx="2277842" cy="2316282"/>
          </a:xfrm>
          <a:prstGeom prst="rect">
            <a:avLst/>
          </a:prstGeom>
          <a:solidFill>
            <a:schemeClr val="accent5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459173" y="4129088"/>
            <a:ext cx="17042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(William Parker, Ken Elliott, and Steve Williams, OMNR Researchers)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269294" y="-172386"/>
            <a:ext cx="794258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CA" sz="1500" b="1" dirty="0" smtClean="0">
                <a:solidFill>
                  <a:srgbClr val="CC6600"/>
                </a:solidFill>
                <a:latin typeface="+mn-lt"/>
                <a:ea typeface="+mj-ea"/>
                <a:cs typeface="+mj-cs"/>
              </a:rPr>
              <a:t>Forest </a:t>
            </a:r>
            <a:r>
              <a:rPr lang="en-CA" sz="1500" b="1" dirty="0">
                <a:solidFill>
                  <a:srgbClr val="CC6600"/>
                </a:solidFill>
                <a:latin typeface="+mn-lt"/>
                <a:ea typeface="+mj-ea"/>
                <a:cs typeface="+mj-cs"/>
              </a:rPr>
              <a:t>Management </a:t>
            </a:r>
            <a:r>
              <a:rPr lang="en-CA" sz="1500" b="1" dirty="0" smtClean="0">
                <a:solidFill>
                  <a:srgbClr val="CC6600"/>
                </a:solidFill>
                <a:latin typeface="+mn-lt"/>
              </a:rPr>
              <a:t>Experimental Studies - </a:t>
            </a:r>
            <a:r>
              <a:rPr lang="en" sz="1500" b="1" dirty="0" smtClean="0">
                <a:solidFill>
                  <a:srgbClr val="292929"/>
                </a:solidFill>
                <a:latin typeface="+mn-lt"/>
              </a:rPr>
              <a:t>Aspirations to Provide Solutions?</a:t>
            </a:r>
            <a:endParaRPr lang="en-CA" sz="1500" b="1" dirty="0">
              <a:solidFill>
                <a:srgbClr val="292929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Picture 3" descr="VDT Area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4873" y="514350"/>
            <a:ext cx="4743450" cy="3557588"/>
          </a:xfrm>
          <a:prstGeom prst="rect">
            <a:avLst/>
          </a:prstGeom>
        </p:spPr>
      </p:pic>
      <p:pic>
        <p:nvPicPr>
          <p:cNvPr id="5" name="Picture 4" descr="VDT Desig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3468" y="2700337"/>
            <a:ext cx="2924855" cy="201453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78" y="985838"/>
            <a:ext cx="338293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 r="9196"/>
          <a:stretch/>
        </p:blipFill>
        <p:spPr>
          <a:xfrm>
            <a:off x="7373577" y="337135"/>
            <a:ext cx="1426623" cy="2615277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  <p:pic>
        <p:nvPicPr>
          <p:cNvPr id="14" name="Google Shape;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549605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;p17"/>
          <p:cNvSpPr txBox="1"/>
          <p:nvPr/>
        </p:nvSpPr>
        <p:spPr>
          <a:xfrm>
            <a:off x="1624800" y="4659904"/>
            <a:ext cx="7175400" cy="38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Southern Forests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" name="Google Shape;90;p17"/>
          <p:cNvSpPr txBox="1"/>
          <p:nvPr/>
        </p:nvSpPr>
        <p:spPr>
          <a:xfrm>
            <a:off x="288541" y="515768"/>
            <a:ext cx="2066537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en-US" sz="1000" dirty="0" smtClean="0">
                <a:solidFill>
                  <a:schemeClr val="dk1"/>
                </a:solidFill>
              </a:rPr>
              <a:t>Moderate thinning (55%) at uniform density promotes the highest </a:t>
            </a:r>
            <a:r>
              <a:rPr lang="en-US" sz="1000" dirty="0" err="1" smtClean="0">
                <a:solidFill>
                  <a:schemeClr val="dk1"/>
                </a:solidFill>
              </a:rPr>
              <a:t>sapflux</a:t>
            </a:r>
            <a:r>
              <a:rPr lang="en-US" sz="1000" dirty="0" smtClean="0">
                <a:solidFill>
                  <a:schemeClr val="dk1"/>
                </a:solidFill>
              </a:rPr>
              <a:t> and growth.</a:t>
            </a:r>
          </a:p>
          <a:p>
            <a:pPr lvl="0" algn="just">
              <a:buSzPts val="1400"/>
            </a:pPr>
            <a:endParaRPr lang="en-US" sz="1000" dirty="0">
              <a:solidFill>
                <a:schemeClr val="dk1"/>
              </a:solidFill>
            </a:endParaRPr>
          </a:p>
          <a:p>
            <a:pPr lvl="0">
              <a:buSzPts val="1400"/>
            </a:pPr>
            <a:r>
              <a:rPr lang="en-US" sz="1000" dirty="0" smtClean="0">
                <a:solidFill>
                  <a:schemeClr val="dk1"/>
                </a:solidFill>
              </a:rPr>
              <a:t>(1) Explore controls on timing and magnitude of transpiration including after snow-melt.</a:t>
            </a:r>
          </a:p>
          <a:p>
            <a:pPr lvl="0">
              <a:buSzPts val="1400"/>
            </a:pPr>
            <a:endParaRPr lang="en-US" sz="1000" dirty="0" smtClean="0">
              <a:solidFill>
                <a:schemeClr val="dk1"/>
              </a:solidFill>
            </a:endParaRPr>
          </a:p>
          <a:p>
            <a:pPr lvl="0">
              <a:buSzPts val="1400"/>
            </a:pPr>
            <a:r>
              <a:rPr lang="en-US" sz="1000" dirty="0" smtClean="0">
                <a:solidFill>
                  <a:schemeClr val="dk1"/>
                </a:solidFill>
              </a:rPr>
              <a:t>(2) Water use between native eastern white pine and non-native red pine plantations.</a:t>
            </a:r>
          </a:p>
          <a:p>
            <a:pPr algn="just"/>
            <a:endParaRPr lang="en-US" sz="800" dirty="0"/>
          </a:p>
        </p:txBody>
      </p:sp>
      <p:pic>
        <p:nvPicPr>
          <p:cNvPr id="18" name="Picture 8" descr="Image result for shusen wang drone 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6" y="2934623"/>
            <a:ext cx="1240300" cy="15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" y="3062711"/>
            <a:ext cx="812660" cy="6094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63" y="3697391"/>
            <a:ext cx="954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 smtClean="0"/>
              <a:t>19 March 2019</a:t>
            </a:r>
            <a:endParaRPr lang="en-CA" sz="900" dirty="0"/>
          </a:p>
        </p:txBody>
      </p:sp>
      <p:pic>
        <p:nvPicPr>
          <p:cNvPr id="19" name="Picture 2" descr="C:\Users\User\Desktop\Alanna\sapflux_density_avg.t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6444" b="3430"/>
          <a:stretch/>
        </p:blipFill>
        <p:spPr bwMode="auto">
          <a:xfrm>
            <a:off x="7114806" y="3062711"/>
            <a:ext cx="1929725" cy="15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73" y="491839"/>
            <a:ext cx="2986792" cy="223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bodoa\Downloads\IMG_216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 bwMode="auto">
          <a:xfrm rot="5400000">
            <a:off x="5070524" y="713147"/>
            <a:ext cx="2227208" cy="1746487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3" y="2396798"/>
            <a:ext cx="2366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C6600"/>
                </a:solidFill>
              </a:rPr>
              <a:t>Remote Sensing Studies in </a:t>
            </a:r>
            <a:r>
              <a:rPr lang="en-US" sz="1100" b="1" dirty="0" smtClean="0">
                <a:solidFill>
                  <a:srgbClr val="CC6600"/>
                </a:solidFill>
              </a:rPr>
              <a:t>Collaboration </a:t>
            </a:r>
            <a:r>
              <a:rPr lang="en-US" sz="1100" b="1" dirty="0">
                <a:solidFill>
                  <a:srgbClr val="CC6600"/>
                </a:solidFill>
              </a:rPr>
              <a:t>with </a:t>
            </a:r>
            <a:r>
              <a:rPr lang="en-US" sz="1100" b="1" dirty="0" err="1" smtClean="0">
                <a:solidFill>
                  <a:srgbClr val="CC6600"/>
                </a:solidFill>
              </a:rPr>
              <a:t>NRCan</a:t>
            </a:r>
            <a:r>
              <a:rPr lang="en-US" sz="1100" b="1" dirty="0" smtClean="0">
                <a:solidFill>
                  <a:srgbClr val="CC6600"/>
                </a:solidFill>
              </a:rPr>
              <a:t>-CCRS   </a:t>
            </a:r>
            <a:endParaRPr lang="en-US" sz="11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>
        <a:defPPr eaLnBrk="0" hangingPunct="0">
          <a:defRPr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762</Words>
  <Application>Microsoft Office PowerPoint</Application>
  <PresentationFormat>On-screen Show (16:9)</PresentationFormat>
  <Paragraphs>86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Verdana</vt:lpstr>
      <vt:lpstr>PT Sans Narrow</vt:lpstr>
      <vt:lpstr>Arial</vt:lpstr>
      <vt:lpstr>Symbol</vt:lpstr>
      <vt:lpstr>Wingdings</vt:lpstr>
      <vt:lpstr>Calibri</vt:lpstr>
      <vt:lpstr>Simple Light</vt:lpstr>
      <vt:lpstr>Globe</vt:lpstr>
      <vt:lpstr>PowerPoint Presentation</vt:lpstr>
      <vt:lpstr>Turkey Point Observatory CA-TP1, CA-TP2, CA-TP3, CA-TP4, CA-TPD Sites</vt:lpstr>
      <vt:lpstr>Net Ecosystem Productivity  (NEP) &amp; Evapotranspiration (ET)  at 80-year old site from 2003-2018</vt:lpstr>
      <vt:lpstr>Heat Stress and Growth in Southern Forests  EC Fluxes, Dendrochronology and Stable Isotopic Studies </vt:lpstr>
      <vt:lpstr>Forest Sensitivity to Heat and Drought Stresses: A Synthesis for  North American Forest Ecosystems</vt:lpstr>
      <vt:lpstr>Integrated Eco-hydrological Modelling System (MESH-CTEM) Provides Cross-project Collaboration Opportunities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a.arain6@outlook.com</cp:lastModifiedBy>
  <cp:revision>77</cp:revision>
  <dcterms:modified xsi:type="dcterms:W3CDTF">2019-11-19T18:41:30Z</dcterms:modified>
</cp:coreProperties>
</file>