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notesMasterIdLst>
    <p:notesMasterId r:id="rId9"/>
  </p:notesMasterIdLst>
  <p:sldIdLst>
    <p:sldId id="256" r:id="rId2"/>
    <p:sldId id="257" r:id="rId3"/>
    <p:sldId id="259" r:id="rId4"/>
    <p:sldId id="262" r:id="rId5"/>
    <p:sldId id="258" r:id="rId6"/>
    <p:sldId id="261" r:id="rId7"/>
    <p:sldId id="260"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84" autoAdjust="0"/>
  </p:normalViewPr>
  <p:slideViewPr>
    <p:cSldViewPr snapToGrid="0">
      <p:cViewPr>
        <p:scale>
          <a:sx n="80" d="100"/>
          <a:sy n="80" d="100"/>
        </p:scale>
        <p:origin x="136" y="-7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4D66D-087F-4397-8E92-E791A34B2BF8}" type="datetimeFigureOut">
              <a:rPr lang="en-CA" smtClean="0"/>
              <a:t>18/11/19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F5373-1E8D-4D63-B9E9-B06BC721F6A3}" type="slidenum">
              <a:rPr lang="en-CA" smtClean="0"/>
              <a:t>‹#›</a:t>
            </a:fld>
            <a:endParaRPr lang="en-CA"/>
          </a:p>
        </p:txBody>
      </p:sp>
    </p:spTree>
    <p:extLst>
      <p:ext uri="{BB962C8B-B14F-4D97-AF65-F5344CB8AC3E}">
        <p14:creationId xmlns:p14="http://schemas.microsoft.com/office/powerpoint/2010/main" val="3232366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Hello Everyone,</a:t>
            </a:r>
          </a:p>
          <a:p>
            <a:r>
              <a:rPr lang="en-CA" dirty="0"/>
              <a:t>We are thrilled to be able to present this report at the third annual Global Water Futures Operations meeting. It would not have been possible without all of the research represented by the people in this room. It is a synthesis of Canadian and United Nations documents, a critical appraisal of where Canada is in terms of water sustainability and water research and a pathway forward for research, practice, and leadership. Special thanks to Stephanie, Mark, Morgan, Jesse, and the core data team. </a:t>
            </a:r>
          </a:p>
          <a:p>
            <a:endParaRPr lang="en-CA" dirty="0"/>
          </a:p>
        </p:txBody>
      </p:sp>
      <p:sp>
        <p:nvSpPr>
          <p:cNvPr id="4" name="Slide Number Placeholder 3"/>
          <p:cNvSpPr>
            <a:spLocks noGrp="1"/>
          </p:cNvSpPr>
          <p:nvPr>
            <p:ph type="sldNum" sz="quarter" idx="5"/>
          </p:nvPr>
        </p:nvSpPr>
        <p:spPr/>
        <p:txBody>
          <a:bodyPr/>
          <a:lstStyle/>
          <a:p>
            <a:fld id="{915F5373-1E8D-4D63-B9E9-B06BC721F6A3}" type="slidenum">
              <a:rPr lang="en-CA" smtClean="0"/>
              <a:t>2</a:t>
            </a:fld>
            <a:endParaRPr lang="en-CA"/>
          </a:p>
        </p:txBody>
      </p:sp>
    </p:spTree>
    <p:extLst>
      <p:ext uri="{BB962C8B-B14F-4D97-AF65-F5344CB8AC3E}">
        <p14:creationId xmlns:p14="http://schemas.microsoft.com/office/powerpoint/2010/main" val="38592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In contrast to recent decisions by the Trump Administration, we strongly believe that evidence must inform decision-making.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We must incorporate and integrate different types of data, from social to environmental, to health, to economic data in order to truly understand risks and </a:t>
            </a:r>
            <a:r>
              <a:rPr lang="en-CA" sz="1200" b="0" i="0" kern="1200" dirty="0" err="1">
                <a:solidFill>
                  <a:schemeClr val="tx1"/>
                </a:solidFill>
                <a:effectLst/>
                <a:latin typeface="+mn-lt"/>
                <a:ea typeface="+mn-ea"/>
                <a:cs typeface="+mn-cs"/>
              </a:rPr>
              <a:t>tradeoffs</a:t>
            </a:r>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We must find ways to bond or braid traditional knowledge and western science, co-create research with communities, organisations, governments and other stakeholders, and develop tools to support their decision-making processes and identify risks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We need to improve the science, enhance capacity, and commit to public discourse.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Ultimately, we need to lead by example and recognise the urgency of changing what we do and how we do it.</a:t>
            </a: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Strengthening Transparency in Regulatory Science: Trump administration significantly limited the scientific and medical research that the government can use to determine public health regulations</a:t>
            </a:r>
            <a:endParaRPr lang="en-CA" dirty="0"/>
          </a:p>
        </p:txBody>
      </p:sp>
      <p:sp>
        <p:nvSpPr>
          <p:cNvPr id="4" name="Slide Number Placeholder 3"/>
          <p:cNvSpPr>
            <a:spLocks noGrp="1"/>
          </p:cNvSpPr>
          <p:nvPr>
            <p:ph type="sldNum" sz="quarter" idx="5"/>
          </p:nvPr>
        </p:nvSpPr>
        <p:spPr/>
        <p:txBody>
          <a:bodyPr/>
          <a:lstStyle/>
          <a:p>
            <a:fld id="{915F5373-1E8D-4D63-B9E9-B06BC721F6A3}" type="slidenum">
              <a:rPr lang="en-CA" smtClean="0"/>
              <a:t>3</a:t>
            </a:fld>
            <a:endParaRPr lang="en-CA"/>
          </a:p>
        </p:txBody>
      </p:sp>
    </p:spTree>
    <p:extLst>
      <p:ext uri="{BB962C8B-B14F-4D97-AF65-F5344CB8AC3E}">
        <p14:creationId xmlns:p14="http://schemas.microsoft.com/office/powerpoint/2010/main" val="4148827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researchers, there are clear gaps at national and international levels. These include improving our understanding and tools for assessing and monitoring groundwater, ecosystem services, and wastewater – particularly the emerging contaminants that are difficult to remove. </a:t>
            </a:r>
          </a:p>
          <a:p>
            <a:endParaRPr lang="en-CA" dirty="0"/>
          </a:p>
          <a:p>
            <a:r>
              <a:rPr lang="en-CA" dirty="0"/>
              <a:t>We need to continue investing in citizen science and earth observation technologies; we need to look at water beyond its physical properties to the social, cultural, economic and health considerations</a:t>
            </a:r>
          </a:p>
          <a:p>
            <a:endParaRPr lang="en-CA" dirty="0"/>
          </a:p>
          <a:p>
            <a:r>
              <a:rPr lang="en-CA" dirty="0"/>
              <a:t>A critical challenge is data harmonisation, across scales, geographies, and data types.</a:t>
            </a:r>
          </a:p>
        </p:txBody>
      </p:sp>
      <p:sp>
        <p:nvSpPr>
          <p:cNvPr id="4" name="Slide Number Placeholder 3"/>
          <p:cNvSpPr>
            <a:spLocks noGrp="1"/>
          </p:cNvSpPr>
          <p:nvPr>
            <p:ph type="sldNum" sz="quarter" idx="5"/>
          </p:nvPr>
        </p:nvSpPr>
        <p:spPr/>
        <p:txBody>
          <a:bodyPr/>
          <a:lstStyle/>
          <a:p>
            <a:fld id="{915F5373-1E8D-4D63-B9E9-B06BC721F6A3}" type="slidenum">
              <a:rPr lang="en-CA" smtClean="0"/>
              <a:t>4</a:t>
            </a:fld>
            <a:endParaRPr lang="en-CA"/>
          </a:p>
        </p:txBody>
      </p:sp>
    </p:spTree>
    <p:extLst>
      <p:ext uri="{BB962C8B-B14F-4D97-AF65-F5344CB8AC3E}">
        <p14:creationId xmlns:p14="http://schemas.microsoft.com/office/powerpoint/2010/main" val="36038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Why is this so important? Despite perceptions of being a water rich country, we face challenges that threaten our water security and our ability to achieve the water goal. Our economy relies on water; water flows away from where the majority of people live; the water quality in some of our lakes, rivers, and streams is degrading over time and some of our river basins are already water stressed, with water demands outstripping supplies in some years in for example the South Saskatchewan. </a:t>
            </a:r>
          </a:p>
          <a:p>
            <a:endParaRPr lang="en-CA" dirty="0"/>
          </a:p>
          <a:p>
            <a:r>
              <a:rPr lang="en-CA" dirty="0"/>
              <a:t>Climate change is exacerbating some of these problems, ripening conditions for droughts, floods, and wildfires, threatening water dominated economic sectors in some regions, such as agriculture. </a:t>
            </a:r>
          </a:p>
          <a:p>
            <a:endParaRPr lang="en-CA" dirty="0"/>
          </a:p>
          <a:p>
            <a:r>
              <a:rPr lang="en-CA" dirty="0"/>
              <a:t>How far are we willing to travel down this path?</a:t>
            </a:r>
          </a:p>
        </p:txBody>
      </p:sp>
      <p:sp>
        <p:nvSpPr>
          <p:cNvPr id="4" name="Slide Number Placeholder 3"/>
          <p:cNvSpPr>
            <a:spLocks noGrp="1"/>
          </p:cNvSpPr>
          <p:nvPr>
            <p:ph type="sldNum" sz="quarter" idx="5"/>
          </p:nvPr>
        </p:nvSpPr>
        <p:spPr/>
        <p:txBody>
          <a:bodyPr/>
          <a:lstStyle/>
          <a:p>
            <a:fld id="{915F5373-1E8D-4D63-B9E9-B06BC721F6A3}" type="slidenum">
              <a:rPr lang="en-CA" smtClean="0"/>
              <a:t>5</a:t>
            </a:fld>
            <a:endParaRPr lang="en-CA"/>
          </a:p>
        </p:txBody>
      </p:sp>
    </p:spTree>
    <p:extLst>
      <p:ext uri="{BB962C8B-B14F-4D97-AF65-F5344CB8AC3E}">
        <p14:creationId xmlns:p14="http://schemas.microsoft.com/office/powerpoint/2010/main" val="152373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The government needs to support and facilitate this. The federal commitment to a national water center is a solid first step, as is the development of a national flood warning system being led by ECCC supported by research from GWF. To say that we cannot afford to is a false economy. How much do we have to pay out as a society before we start proactively reducing costs and damages? How much do Canadians have to lose?</a:t>
            </a:r>
            <a:br>
              <a:rPr lang="en-CA" dirty="0"/>
            </a:br>
            <a:br>
              <a:rPr lang="en-CA" dirty="0"/>
            </a:br>
            <a:r>
              <a:rPr lang="en-CA" sz="1200" b="0" i="0" kern="1200" dirty="0">
                <a:solidFill>
                  <a:schemeClr val="tx1"/>
                </a:solidFill>
                <a:effectLst/>
                <a:latin typeface="+mn-lt"/>
                <a:ea typeface="+mn-ea"/>
                <a:cs typeface="+mn-cs"/>
              </a:rPr>
              <a:t>We must also focus on reconciliation. Water governance must include Indigenous leadership and we must invest in effective and appropriate water and wastewater solutions, especially on First Nation reserves if we are to truly "leave no one behind" in Canada's achieve to of SDG 6. Eradication drinking water advisories is a great first step, but it must go beyond this.</a:t>
            </a:r>
            <a:br>
              <a:rPr lang="en-CA" dirty="0"/>
            </a:br>
            <a:br>
              <a:rPr lang="en-CA" dirty="0"/>
            </a:br>
            <a:r>
              <a:rPr lang="en-CA" sz="1200" b="0" i="0" kern="1200" dirty="0">
                <a:solidFill>
                  <a:schemeClr val="tx1"/>
                </a:solidFill>
                <a:effectLst/>
                <a:latin typeface="+mn-lt"/>
                <a:ea typeface="+mn-ea"/>
                <a:cs typeface="+mn-cs"/>
              </a:rPr>
              <a:t>We hope that the recommendations in this report help researchers, academic institutions, communities, and governments focus on what else needs to be done to make Canada's water sustainable.</a:t>
            </a:r>
            <a:endParaRPr lang="en-CA" dirty="0"/>
          </a:p>
        </p:txBody>
      </p:sp>
      <p:sp>
        <p:nvSpPr>
          <p:cNvPr id="4" name="Slide Number Placeholder 3"/>
          <p:cNvSpPr>
            <a:spLocks noGrp="1"/>
          </p:cNvSpPr>
          <p:nvPr>
            <p:ph type="sldNum" sz="quarter" idx="5"/>
          </p:nvPr>
        </p:nvSpPr>
        <p:spPr/>
        <p:txBody>
          <a:bodyPr/>
          <a:lstStyle/>
          <a:p>
            <a:fld id="{915F5373-1E8D-4D63-B9E9-B06BC721F6A3}" type="slidenum">
              <a:rPr lang="en-CA" smtClean="0"/>
              <a:t>6</a:t>
            </a:fld>
            <a:endParaRPr lang="en-CA"/>
          </a:p>
        </p:txBody>
      </p:sp>
    </p:spTree>
    <p:extLst>
      <p:ext uri="{BB962C8B-B14F-4D97-AF65-F5344CB8AC3E}">
        <p14:creationId xmlns:p14="http://schemas.microsoft.com/office/powerpoint/2010/main" val="322188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467290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008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05584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11/18/2019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10600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74001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11/18/2019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53321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11/18/2019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068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11/18/2019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720290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21481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1160EA64-D806-43AC-9DF2-F8C432F32B4C}" type="datetimeFigureOut">
              <a:rPr lang="en-US" smtClean="0"/>
              <a:t>11/18/2019</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4970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160EA64-D806-43AC-9DF2-F8C432F32B4C}" type="datetimeFigureOut">
              <a:rPr lang="en-US" smtClean="0"/>
              <a:pPr/>
              <a:t>11/18/2019</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61536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11/18/2019</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8292821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jp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emf"/><Relationship Id="rId5" Type="http://schemas.openxmlformats.org/officeDocument/2006/relationships/image" Target="../media/image4.jp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A140-05C5-4070-A3B3-73D2E5B93F49}"/>
              </a:ext>
            </a:extLst>
          </p:cNvPr>
          <p:cNvSpPr>
            <a:spLocks noGrp="1"/>
          </p:cNvSpPr>
          <p:nvPr>
            <p:ph type="ctrTitle"/>
          </p:nvPr>
        </p:nvSpPr>
        <p:spPr/>
        <p:txBody>
          <a:bodyPr/>
          <a:lstStyle/>
          <a:p>
            <a:r>
              <a:rPr lang="en-CA" dirty="0"/>
              <a:t>Water Futures for the World We Want</a:t>
            </a:r>
          </a:p>
        </p:txBody>
      </p:sp>
      <p:pic>
        <p:nvPicPr>
          <p:cNvPr id="4" name="Picture 3" descr="Image result for global water futures logo">
            <a:extLst>
              <a:ext uri="{FF2B5EF4-FFF2-40B4-BE49-F238E27FC236}">
                <a16:creationId xmlns:a16="http://schemas.microsoft.com/office/drawing/2014/main" id="{8B1AAB2E-C3F7-470D-9004-C2CCDADE851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171408" y="0"/>
            <a:ext cx="5020592" cy="1684444"/>
          </a:xfrm>
          <a:prstGeom prst="rect">
            <a:avLst/>
          </a:prstGeom>
          <a:noFill/>
          <a:ln>
            <a:noFill/>
          </a:ln>
        </p:spPr>
      </p:pic>
      <p:pic>
        <p:nvPicPr>
          <p:cNvPr id="7" name="Picture 6">
            <a:extLst>
              <a:ext uri="{FF2B5EF4-FFF2-40B4-BE49-F238E27FC236}">
                <a16:creationId xmlns:a16="http://schemas.microsoft.com/office/drawing/2014/main" id="{0EA9C1D7-D769-40BF-8A61-D3B171864EE2}"/>
              </a:ext>
            </a:extLst>
          </p:cNvPr>
          <p:cNvPicPr>
            <a:picLocks noChangeAspect="1"/>
          </p:cNvPicPr>
          <p:nvPr/>
        </p:nvPicPr>
        <p:blipFill>
          <a:blip r:embed="rId3"/>
          <a:stretch>
            <a:fillRect/>
          </a:stretch>
        </p:blipFill>
        <p:spPr>
          <a:xfrm>
            <a:off x="1103097" y="5737085"/>
            <a:ext cx="2729666" cy="799294"/>
          </a:xfrm>
          <a:prstGeom prst="rect">
            <a:avLst/>
          </a:prstGeom>
        </p:spPr>
      </p:pic>
      <p:pic>
        <p:nvPicPr>
          <p:cNvPr id="8" name="Picture 7">
            <a:extLst>
              <a:ext uri="{FF2B5EF4-FFF2-40B4-BE49-F238E27FC236}">
                <a16:creationId xmlns:a16="http://schemas.microsoft.com/office/drawing/2014/main" id="{81F2FC93-CC85-4123-AFA9-2785FFB5AE21}"/>
              </a:ext>
            </a:extLst>
          </p:cNvPr>
          <p:cNvPicPr>
            <a:picLocks noChangeAspect="1"/>
          </p:cNvPicPr>
          <p:nvPr/>
        </p:nvPicPr>
        <p:blipFill>
          <a:blip r:embed="rId4"/>
          <a:stretch>
            <a:fillRect/>
          </a:stretch>
        </p:blipFill>
        <p:spPr>
          <a:xfrm>
            <a:off x="752163" y="4533013"/>
            <a:ext cx="3080600" cy="698883"/>
          </a:xfrm>
          <a:prstGeom prst="rect">
            <a:avLst/>
          </a:prstGeom>
        </p:spPr>
      </p:pic>
      <p:pic>
        <p:nvPicPr>
          <p:cNvPr id="12" name="Picture 11">
            <a:extLst>
              <a:ext uri="{FF2B5EF4-FFF2-40B4-BE49-F238E27FC236}">
                <a16:creationId xmlns:a16="http://schemas.microsoft.com/office/drawing/2014/main" id="{5E2EC946-77D3-4B45-B50C-6C5969C21DA9}"/>
              </a:ext>
            </a:extLst>
          </p:cNvPr>
          <p:cNvPicPr>
            <a:picLocks noChangeAspect="1"/>
          </p:cNvPicPr>
          <p:nvPr/>
        </p:nvPicPr>
        <p:blipFill rotWithShape="1">
          <a:blip r:embed="rId5"/>
          <a:srcRect l="6445" t="19849" r="11208" b="20212"/>
          <a:stretch/>
        </p:blipFill>
        <p:spPr>
          <a:xfrm>
            <a:off x="4853379" y="4882455"/>
            <a:ext cx="2123453" cy="1348328"/>
          </a:xfrm>
          <a:prstGeom prst="rect">
            <a:avLst/>
          </a:prstGeom>
        </p:spPr>
      </p:pic>
      <p:pic>
        <p:nvPicPr>
          <p:cNvPr id="13" name="Picture 12">
            <a:extLst>
              <a:ext uri="{FF2B5EF4-FFF2-40B4-BE49-F238E27FC236}">
                <a16:creationId xmlns:a16="http://schemas.microsoft.com/office/drawing/2014/main" id="{6579A72F-FC85-45CC-A1EA-2AF79C4C3A56}"/>
              </a:ext>
            </a:extLst>
          </p:cNvPr>
          <p:cNvPicPr>
            <a:picLocks noChangeAspect="1"/>
          </p:cNvPicPr>
          <p:nvPr/>
        </p:nvPicPr>
        <p:blipFill rotWithShape="1">
          <a:blip r:embed="rId6"/>
          <a:srcRect l="11280" t="19546" r="7959" b="22310"/>
          <a:stretch/>
        </p:blipFill>
        <p:spPr>
          <a:xfrm>
            <a:off x="7671142" y="5695686"/>
            <a:ext cx="3768695" cy="1070194"/>
          </a:xfrm>
          <a:prstGeom prst="rect">
            <a:avLst/>
          </a:prstGeom>
        </p:spPr>
      </p:pic>
      <p:pic>
        <p:nvPicPr>
          <p:cNvPr id="14" name="Picture 13">
            <a:extLst>
              <a:ext uri="{FF2B5EF4-FFF2-40B4-BE49-F238E27FC236}">
                <a16:creationId xmlns:a16="http://schemas.microsoft.com/office/drawing/2014/main" id="{9913375D-DA34-4561-9D1B-24D623786F57}"/>
              </a:ext>
            </a:extLst>
          </p:cNvPr>
          <p:cNvPicPr>
            <a:picLocks noChangeAspect="1"/>
          </p:cNvPicPr>
          <p:nvPr/>
        </p:nvPicPr>
        <p:blipFill>
          <a:blip r:embed="rId7"/>
          <a:stretch>
            <a:fillRect/>
          </a:stretch>
        </p:blipFill>
        <p:spPr>
          <a:xfrm>
            <a:off x="9260084" y="4532243"/>
            <a:ext cx="2179753" cy="1204842"/>
          </a:xfrm>
          <a:prstGeom prst="rect">
            <a:avLst/>
          </a:prstGeom>
        </p:spPr>
      </p:pic>
    </p:spTree>
    <p:extLst>
      <p:ext uri="{BB962C8B-B14F-4D97-AF65-F5344CB8AC3E}">
        <p14:creationId xmlns:p14="http://schemas.microsoft.com/office/powerpoint/2010/main" val="1841942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E37B6-3C1F-464E-86DD-CF510D280D8C}"/>
              </a:ext>
            </a:extLst>
          </p:cNvPr>
          <p:cNvPicPr>
            <a:picLocks noChangeAspect="1"/>
          </p:cNvPicPr>
          <p:nvPr/>
        </p:nvPicPr>
        <p:blipFill>
          <a:blip r:embed="rId3"/>
          <a:stretch>
            <a:fillRect/>
          </a:stretch>
        </p:blipFill>
        <p:spPr>
          <a:xfrm>
            <a:off x="6364830" y="0"/>
            <a:ext cx="5827170" cy="6858000"/>
          </a:xfrm>
          <a:prstGeom prst="rect">
            <a:avLst/>
          </a:prstGeom>
        </p:spPr>
      </p:pic>
      <p:sp>
        <p:nvSpPr>
          <p:cNvPr id="2" name="Title 1">
            <a:extLst>
              <a:ext uri="{FF2B5EF4-FFF2-40B4-BE49-F238E27FC236}">
                <a16:creationId xmlns:a16="http://schemas.microsoft.com/office/drawing/2014/main" id="{831D416E-DF3C-456F-BB19-86EF5CC6603F}"/>
              </a:ext>
            </a:extLst>
          </p:cNvPr>
          <p:cNvSpPr>
            <a:spLocks noGrp="1"/>
          </p:cNvSpPr>
          <p:nvPr>
            <p:ph type="title"/>
          </p:nvPr>
        </p:nvSpPr>
        <p:spPr>
          <a:xfrm>
            <a:off x="0" y="925711"/>
            <a:ext cx="6364830" cy="1188720"/>
          </a:xfrm>
        </p:spPr>
        <p:txBody>
          <a:bodyPr>
            <a:normAutofit/>
          </a:bodyPr>
          <a:lstStyle/>
          <a:p>
            <a:r>
              <a:rPr lang="en-CA" sz="3200" dirty="0"/>
              <a:t>the Report</a:t>
            </a:r>
          </a:p>
        </p:txBody>
      </p:sp>
      <p:sp>
        <p:nvSpPr>
          <p:cNvPr id="3" name="Content Placeholder 2">
            <a:extLst>
              <a:ext uri="{FF2B5EF4-FFF2-40B4-BE49-F238E27FC236}">
                <a16:creationId xmlns:a16="http://schemas.microsoft.com/office/drawing/2014/main" id="{F6C170D6-394A-4DCA-8DB0-B2D68890C7CB}"/>
              </a:ext>
            </a:extLst>
          </p:cNvPr>
          <p:cNvSpPr>
            <a:spLocks noGrp="1"/>
          </p:cNvSpPr>
          <p:nvPr>
            <p:ph idx="1"/>
          </p:nvPr>
        </p:nvSpPr>
        <p:spPr>
          <a:xfrm>
            <a:off x="427388" y="2638044"/>
            <a:ext cx="5937442" cy="3775282"/>
          </a:xfrm>
        </p:spPr>
        <p:txBody>
          <a:bodyPr>
            <a:normAutofit fontScale="92500"/>
          </a:bodyPr>
          <a:lstStyle/>
          <a:p>
            <a:r>
              <a:rPr lang="en-CA" sz="3600" dirty="0"/>
              <a:t>Water in the World</a:t>
            </a:r>
          </a:p>
          <a:p>
            <a:r>
              <a:rPr lang="en-CA" sz="3600" dirty="0"/>
              <a:t>Water in Canada</a:t>
            </a:r>
          </a:p>
          <a:p>
            <a:r>
              <a:rPr lang="en-CA" sz="3600" dirty="0"/>
              <a:t>Challenges for Achieving Water-related SDGs</a:t>
            </a:r>
          </a:p>
          <a:p>
            <a:r>
              <a:rPr lang="en-CA" sz="3600" dirty="0"/>
              <a:t>Rising to the Challenge</a:t>
            </a:r>
          </a:p>
          <a:p>
            <a:r>
              <a:rPr lang="en-CA" sz="3600" dirty="0"/>
              <a:t>Foundations for a Path forward</a:t>
            </a:r>
          </a:p>
        </p:txBody>
      </p:sp>
    </p:spTree>
    <p:extLst>
      <p:ext uri="{BB962C8B-B14F-4D97-AF65-F5344CB8AC3E}">
        <p14:creationId xmlns:p14="http://schemas.microsoft.com/office/powerpoint/2010/main" val="703474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4A6D02-3938-4E0A-9A1C-6F04710DCB58}"/>
              </a:ext>
            </a:extLst>
          </p:cNvPr>
          <p:cNvPicPr>
            <a:picLocks noGrp="1" noChangeAspect="1"/>
          </p:cNvPicPr>
          <p:nvPr>
            <p:ph idx="1"/>
          </p:nvPr>
        </p:nvPicPr>
        <p:blipFill>
          <a:blip r:embed="rId3"/>
          <a:stretch>
            <a:fillRect/>
          </a:stretch>
        </p:blipFill>
        <p:spPr>
          <a:xfrm>
            <a:off x="1905003" y="1"/>
            <a:ext cx="10286997" cy="6857999"/>
          </a:xfrm>
        </p:spPr>
      </p:pic>
      <p:sp>
        <p:nvSpPr>
          <p:cNvPr id="6" name="Title 1">
            <a:extLst>
              <a:ext uri="{FF2B5EF4-FFF2-40B4-BE49-F238E27FC236}">
                <a16:creationId xmlns:a16="http://schemas.microsoft.com/office/drawing/2014/main" id="{C02DBD11-0EC4-40BD-B555-6545C5EFE4A8}"/>
              </a:ext>
            </a:extLst>
          </p:cNvPr>
          <p:cNvSpPr txBox="1">
            <a:spLocks/>
          </p:cNvSpPr>
          <p:nvPr/>
        </p:nvSpPr>
        <p:spPr>
          <a:xfrm rot="16200000">
            <a:off x="-2040167" y="2825245"/>
            <a:ext cx="6051094"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CA" sz="3200" dirty="0"/>
              <a:t>KEY MESSAGES</a:t>
            </a:r>
          </a:p>
        </p:txBody>
      </p:sp>
    </p:spTree>
    <p:extLst>
      <p:ext uri="{BB962C8B-B14F-4D97-AF65-F5344CB8AC3E}">
        <p14:creationId xmlns:p14="http://schemas.microsoft.com/office/powerpoint/2010/main" val="2849747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243C5-874E-4A0C-861E-385748E289C2}"/>
              </a:ext>
            </a:extLst>
          </p:cNvPr>
          <p:cNvSpPr>
            <a:spLocks noGrp="1"/>
          </p:cNvSpPr>
          <p:nvPr>
            <p:ph type="title"/>
          </p:nvPr>
        </p:nvSpPr>
        <p:spPr>
          <a:xfrm rot="16200000">
            <a:off x="-1984652" y="2834640"/>
            <a:ext cx="6357600" cy="1188720"/>
          </a:xfrm>
        </p:spPr>
        <p:txBody>
          <a:bodyPr>
            <a:normAutofit/>
          </a:bodyPr>
          <a:lstStyle/>
          <a:p>
            <a:r>
              <a:rPr lang="en-CA" sz="3200" dirty="0"/>
              <a:t>RESEARCH GAPS</a:t>
            </a:r>
          </a:p>
        </p:txBody>
      </p:sp>
      <p:pic>
        <p:nvPicPr>
          <p:cNvPr id="5" name="Content Placeholder 4">
            <a:extLst>
              <a:ext uri="{FF2B5EF4-FFF2-40B4-BE49-F238E27FC236}">
                <a16:creationId xmlns:a16="http://schemas.microsoft.com/office/drawing/2014/main" id="{CE48E93A-8BE2-4454-BDF2-8D22F371DA5C}"/>
              </a:ext>
            </a:extLst>
          </p:cNvPr>
          <p:cNvPicPr>
            <a:picLocks noGrp="1" noChangeAspect="1"/>
          </p:cNvPicPr>
          <p:nvPr>
            <p:ph idx="1"/>
          </p:nvPr>
        </p:nvPicPr>
        <p:blipFill>
          <a:blip r:embed="rId3"/>
          <a:stretch>
            <a:fillRect/>
          </a:stretch>
        </p:blipFill>
        <p:spPr>
          <a:xfrm>
            <a:off x="3831590" y="68363"/>
            <a:ext cx="6752903" cy="6721274"/>
          </a:xfrm>
        </p:spPr>
      </p:pic>
    </p:spTree>
    <p:extLst>
      <p:ext uri="{BB962C8B-B14F-4D97-AF65-F5344CB8AC3E}">
        <p14:creationId xmlns:p14="http://schemas.microsoft.com/office/powerpoint/2010/main" val="3946847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44A9F6-AD55-43EB-94EE-231E1F090C2B}"/>
              </a:ext>
            </a:extLst>
          </p:cNvPr>
          <p:cNvPicPr>
            <a:picLocks noGrp="1" noChangeAspect="1"/>
          </p:cNvPicPr>
          <p:nvPr>
            <p:ph idx="1"/>
          </p:nvPr>
        </p:nvPicPr>
        <p:blipFill>
          <a:blip r:embed="rId3"/>
          <a:stretch>
            <a:fillRect/>
          </a:stretch>
        </p:blipFill>
        <p:spPr>
          <a:xfrm>
            <a:off x="1933184" y="0"/>
            <a:ext cx="10258816" cy="6839211"/>
          </a:xfrm>
        </p:spPr>
      </p:pic>
      <p:sp>
        <p:nvSpPr>
          <p:cNvPr id="2" name="Title 1">
            <a:extLst>
              <a:ext uri="{FF2B5EF4-FFF2-40B4-BE49-F238E27FC236}">
                <a16:creationId xmlns:a16="http://schemas.microsoft.com/office/drawing/2014/main" id="{B2386361-CDD9-4DF8-8544-ABFA49D18B76}"/>
              </a:ext>
            </a:extLst>
          </p:cNvPr>
          <p:cNvSpPr>
            <a:spLocks noGrp="1"/>
          </p:cNvSpPr>
          <p:nvPr>
            <p:ph type="title"/>
          </p:nvPr>
        </p:nvSpPr>
        <p:spPr>
          <a:xfrm rot="16200000">
            <a:off x="-2040167" y="2825245"/>
            <a:ext cx="6051094" cy="1188720"/>
          </a:xfrm>
        </p:spPr>
        <p:txBody>
          <a:bodyPr>
            <a:normAutofit/>
          </a:bodyPr>
          <a:lstStyle/>
          <a:p>
            <a:r>
              <a:rPr lang="en-CA" sz="3200" dirty="0"/>
              <a:t>Water in Canada</a:t>
            </a:r>
          </a:p>
        </p:txBody>
      </p:sp>
    </p:spTree>
    <p:extLst>
      <p:ext uri="{BB962C8B-B14F-4D97-AF65-F5344CB8AC3E}">
        <p14:creationId xmlns:p14="http://schemas.microsoft.com/office/powerpoint/2010/main" val="922706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633C2A-7657-4F62-AB8E-2170710AB7FB}"/>
              </a:ext>
            </a:extLst>
          </p:cNvPr>
          <p:cNvPicPr>
            <a:picLocks noChangeAspect="1"/>
          </p:cNvPicPr>
          <p:nvPr/>
        </p:nvPicPr>
        <p:blipFill rotWithShape="1">
          <a:blip r:embed="rId3"/>
          <a:srcRect l="15161" r="4645" b="5678"/>
          <a:stretch/>
        </p:blipFill>
        <p:spPr>
          <a:xfrm rot="5400000">
            <a:off x="6076169" y="742167"/>
            <a:ext cx="6857998" cy="5373667"/>
          </a:xfrm>
          <a:prstGeom prst="rect">
            <a:avLst/>
          </a:prstGeom>
        </p:spPr>
      </p:pic>
      <p:sp>
        <p:nvSpPr>
          <p:cNvPr id="12" name="Title 11">
            <a:extLst>
              <a:ext uri="{FF2B5EF4-FFF2-40B4-BE49-F238E27FC236}">
                <a16:creationId xmlns:a16="http://schemas.microsoft.com/office/drawing/2014/main" id="{CF883560-7AE7-4693-B39B-76309DDBB943}"/>
              </a:ext>
            </a:extLst>
          </p:cNvPr>
          <p:cNvSpPr>
            <a:spLocks noGrp="1"/>
          </p:cNvSpPr>
          <p:nvPr>
            <p:ph type="title"/>
          </p:nvPr>
        </p:nvSpPr>
        <p:spPr>
          <a:xfrm>
            <a:off x="0" y="925711"/>
            <a:ext cx="6818334" cy="1188720"/>
          </a:xfrm>
        </p:spPr>
        <p:txBody>
          <a:bodyPr/>
          <a:lstStyle/>
          <a:p>
            <a:r>
              <a:rPr lang="en-CA" dirty="0"/>
              <a:t>Where Can We Start?</a:t>
            </a:r>
          </a:p>
        </p:txBody>
      </p:sp>
      <p:sp>
        <p:nvSpPr>
          <p:cNvPr id="13" name="Content Placeholder 12">
            <a:extLst>
              <a:ext uri="{FF2B5EF4-FFF2-40B4-BE49-F238E27FC236}">
                <a16:creationId xmlns:a16="http://schemas.microsoft.com/office/drawing/2014/main" id="{350A852C-C9BC-4EC3-840B-38CE8EBF8834}"/>
              </a:ext>
            </a:extLst>
          </p:cNvPr>
          <p:cNvSpPr>
            <a:spLocks noGrp="1"/>
          </p:cNvSpPr>
          <p:nvPr>
            <p:ph idx="1"/>
          </p:nvPr>
        </p:nvSpPr>
        <p:spPr>
          <a:xfrm>
            <a:off x="314654" y="2587939"/>
            <a:ext cx="6503680" cy="4063381"/>
          </a:xfrm>
        </p:spPr>
        <p:txBody>
          <a:bodyPr>
            <a:normAutofit lnSpcReduction="10000"/>
          </a:bodyPr>
          <a:lstStyle/>
          <a:p>
            <a:r>
              <a:rPr lang="en-CA" sz="3200" dirty="0"/>
              <a:t>Creating a national water centre</a:t>
            </a:r>
          </a:p>
          <a:p>
            <a:r>
              <a:rPr lang="en-CA" sz="3200" dirty="0"/>
              <a:t>Committing to water sustainability as individuals, communities, institutions &amp; governments </a:t>
            </a:r>
          </a:p>
          <a:p>
            <a:r>
              <a:rPr lang="en-CA" sz="3200" dirty="0"/>
              <a:t>Creating, supporting &amp; sharing strategic research </a:t>
            </a:r>
          </a:p>
          <a:p>
            <a:r>
              <a:rPr lang="en-CA" sz="3200" dirty="0"/>
              <a:t>Finding room for co-created Indigenous leadership</a:t>
            </a:r>
          </a:p>
          <a:p>
            <a:endParaRPr lang="en-CA" sz="3200" dirty="0"/>
          </a:p>
        </p:txBody>
      </p:sp>
    </p:spTree>
    <p:extLst>
      <p:ext uri="{BB962C8B-B14F-4D97-AF65-F5344CB8AC3E}">
        <p14:creationId xmlns:p14="http://schemas.microsoft.com/office/powerpoint/2010/main" val="2449391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7D5D-F5AE-441E-8D37-AC08A509E0BC}"/>
              </a:ext>
            </a:extLst>
          </p:cNvPr>
          <p:cNvSpPr>
            <a:spLocks noGrp="1"/>
          </p:cNvSpPr>
          <p:nvPr>
            <p:ph type="title"/>
          </p:nvPr>
        </p:nvSpPr>
        <p:spPr/>
        <p:txBody>
          <a:bodyPr/>
          <a:lstStyle/>
          <a:p>
            <a:r>
              <a:rPr lang="en-CA" dirty="0"/>
              <a:t>www.gwf.USASK.Ca/SDGREPORT</a:t>
            </a:r>
          </a:p>
        </p:txBody>
      </p:sp>
      <p:pic>
        <p:nvPicPr>
          <p:cNvPr id="5" name="Picture 4" descr="Image result for global water futures logo">
            <a:extLst>
              <a:ext uri="{FF2B5EF4-FFF2-40B4-BE49-F238E27FC236}">
                <a16:creationId xmlns:a16="http://schemas.microsoft.com/office/drawing/2014/main" id="{FF074B06-AF44-45BE-993F-53D4A7AB1D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171408" y="0"/>
            <a:ext cx="5020592" cy="1684444"/>
          </a:xfrm>
          <a:prstGeom prst="rect">
            <a:avLst/>
          </a:prstGeom>
          <a:noFill/>
          <a:ln>
            <a:noFill/>
          </a:ln>
        </p:spPr>
      </p:pic>
      <p:pic>
        <p:nvPicPr>
          <p:cNvPr id="13" name="Picture 12">
            <a:extLst>
              <a:ext uri="{FF2B5EF4-FFF2-40B4-BE49-F238E27FC236}">
                <a16:creationId xmlns:a16="http://schemas.microsoft.com/office/drawing/2014/main" id="{AC07D505-21C4-441E-BC7C-A425E9AC9735}"/>
              </a:ext>
            </a:extLst>
          </p:cNvPr>
          <p:cNvPicPr>
            <a:picLocks noChangeAspect="1"/>
          </p:cNvPicPr>
          <p:nvPr/>
        </p:nvPicPr>
        <p:blipFill>
          <a:blip r:embed="rId3"/>
          <a:stretch>
            <a:fillRect/>
          </a:stretch>
        </p:blipFill>
        <p:spPr>
          <a:xfrm>
            <a:off x="1103097" y="5737085"/>
            <a:ext cx="2729666" cy="799294"/>
          </a:xfrm>
          <a:prstGeom prst="rect">
            <a:avLst/>
          </a:prstGeom>
        </p:spPr>
      </p:pic>
      <p:pic>
        <p:nvPicPr>
          <p:cNvPr id="14" name="Picture 13">
            <a:extLst>
              <a:ext uri="{FF2B5EF4-FFF2-40B4-BE49-F238E27FC236}">
                <a16:creationId xmlns:a16="http://schemas.microsoft.com/office/drawing/2014/main" id="{568E6F5D-8D5D-4C14-8B54-AEC351546B91}"/>
              </a:ext>
            </a:extLst>
          </p:cNvPr>
          <p:cNvPicPr>
            <a:picLocks noChangeAspect="1"/>
          </p:cNvPicPr>
          <p:nvPr/>
        </p:nvPicPr>
        <p:blipFill>
          <a:blip r:embed="rId4"/>
          <a:stretch>
            <a:fillRect/>
          </a:stretch>
        </p:blipFill>
        <p:spPr>
          <a:xfrm>
            <a:off x="752163" y="4533013"/>
            <a:ext cx="3080600" cy="698883"/>
          </a:xfrm>
          <a:prstGeom prst="rect">
            <a:avLst/>
          </a:prstGeom>
        </p:spPr>
      </p:pic>
      <p:pic>
        <p:nvPicPr>
          <p:cNvPr id="15" name="Picture 14">
            <a:extLst>
              <a:ext uri="{FF2B5EF4-FFF2-40B4-BE49-F238E27FC236}">
                <a16:creationId xmlns:a16="http://schemas.microsoft.com/office/drawing/2014/main" id="{3A8B14C0-B29F-4714-9B55-CD3AE672635D}"/>
              </a:ext>
            </a:extLst>
          </p:cNvPr>
          <p:cNvPicPr>
            <a:picLocks noChangeAspect="1"/>
          </p:cNvPicPr>
          <p:nvPr/>
        </p:nvPicPr>
        <p:blipFill rotWithShape="1">
          <a:blip r:embed="rId5"/>
          <a:srcRect l="6445" t="19849" r="11208" b="20212"/>
          <a:stretch/>
        </p:blipFill>
        <p:spPr>
          <a:xfrm>
            <a:off x="4853379" y="4882455"/>
            <a:ext cx="2123453" cy="1348328"/>
          </a:xfrm>
          <a:prstGeom prst="rect">
            <a:avLst/>
          </a:prstGeom>
        </p:spPr>
      </p:pic>
      <p:pic>
        <p:nvPicPr>
          <p:cNvPr id="16" name="Picture 15">
            <a:extLst>
              <a:ext uri="{FF2B5EF4-FFF2-40B4-BE49-F238E27FC236}">
                <a16:creationId xmlns:a16="http://schemas.microsoft.com/office/drawing/2014/main" id="{ECE25084-1F64-4767-838A-1E9CD26D46EF}"/>
              </a:ext>
            </a:extLst>
          </p:cNvPr>
          <p:cNvPicPr>
            <a:picLocks noChangeAspect="1"/>
          </p:cNvPicPr>
          <p:nvPr/>
        </p:nvPicPr>
        <p:blipFill rotWithShape="1">
          <a:blip r:embed="rId6"/>
          <a:srcRect l="11280" t="19546" r="7959" b="22310"/>
          <a:stretch/>
        </p:blipFill>
        <p:spPr>
          <a:xfrm>
            <a:off x="7671142" y="5695686"/>
            <a:ext cx="3768695" cy="1070194"/>
          </a:xfrm>
          <a:prstGeom prst="rect">
            <a:avLst/>
          </a:prstGeom>
        </p:spPr>
      </p:pic>
      <p:pic>
        <p:nvPicPr>
          <p:cNvPr id="17" name="Picture 16">
            <a:extLst>
              <a:ext uri="{FF2B5EF4-FFF2-40B4-BE49-F238E27FC236}">
                <a16:creationId xmlns:a16="http://schemas.microsoft.com/office/drawing/2014/main" id="{9BD0FD82-8A8A-4040-BA75-EDF27EA6D7D4}"/>
              </a:ext>
            </a:extLst>
          </p:cNvPr>
          <p:cNvPicPr>
            <a:picLocks noChangeAspect="1"/>
          </p:cNvPicPr>
          <p:nvPr/>
        </p:nvPicPr>
        <p:blipFill>
          <a:blip r:embed="rId7"/>
          <a:stretch>
            <a:fillRect/>
          </a:stretch>
        </p:blipFill>
        <p:spPr>
          <a:xfrm>
            <a:off x="9260084" y="4532243"/>
            <a:ext cx="2179753" cy="1204842"/>
          </a:xfrm>
          <a:prstGeom prst="rect">
            <a:avLst/>
          </a:prstGeom>
        </p:spPr>
      </p:pic>
    </p:spTree>
    <p:extLst>
      <p:ext uri="{BB962C8B-B14F-4D97-AF65-F5344CB8AC3E}">
        <p14:creationId xmlns:p14="http://schemas.microsoft.com/office/powerpoint/2010/main" val="346375906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1159</TotalTime>
  <Words>744</Words>
  <Application>Microsoft Office PowerPoint</Application>
  <PresentationFormat>Widescreen</PresentationFormat>
  <Paragraphs>50</Paragraphs>
  <Slides>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Gill Sans MT</vt:lpstr>
      <vt:lpstr>Parcel</vt:lpstr>
      <vt:lpstr>Water Futures for the World We Want</vt:lpstr>
      <vt:lpstr>the Report</vt:lpstr>
      <vt:lpstr>PowerPoint Presentation</vt:lpstr>
      <vt:lpstr>RESEARCH GAPS</vt:lpstr>
      <vt:lpstr>Water in Canada</vt:lpstr>
      <vt:lpstr>Where Can We Start?</vt:lpstr>
      <vt:lpstr>www.gwf.USASK.Ca/SDGREPORT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Futures for the World We Want</dc:title>
  <dc:creator>Corinne Wallace</dc:creator>
  <cp:lastModifiedBy>Corinne Wallace</cp:lastModifiedBy>
  <cp:revision>22</cp:revision>
  <dcterms:created xsi:type="dcterms:W3CDTF">2019-11-16T20:00:25Z</dcterms:created>
  <dcterms:modified xsi:type="dcterms:W3CDTF">2019-11-19T14:18:37Z</dcterms:modified>
</cp:coreProperties>
</file>