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12"/>
  </p:notesMasterIdLst>
  <p:sldIdLst>
    <p:sldId id="257" r:id="rId2"/>
    <p:sldId id="273" r:id="rId3"/>
    <p:sldId id="258" r:id="rId4"/>
    <p:sldId id="267" r:id="rId5"/>
    <p:sldId id="268" r:id="rId6"/>
    <p:sldId id="269" r:id="rId7"/>
    <p:sldId id="271" r:id="rId8"/>
    <p:sldId id="272" r:id="rId9"/>
    <p:sldId id="259" r:id="rId10"/>
    <p:sldId id="260" r:id="rId1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709"/>
    <p:restoredTop sz="82258"/>
  </p:normalViewPr>
  <p:slideViewPr>
    <p:cSldViewPr snapToGrid="0">
      <p:cViewPr varScale="1">
        <p:scale>
          <a:sx n="78" d="100"/>
          <a:sy n="78" d="100"/>
        </p:scale>
        <p:origin x="1290" y="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73db3644b4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It can help to frame your main research objective as a question. For example,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How will climate change affect agriculture in Canada?</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How can we improve water quality and reduce algal blooms in Canadian lakes?</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What are the links between fish health, food safety and food security in the Indigenous North?</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What is the significance of groundwater fluxes on surface water flow?</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68" name="Google Shape;68;g73db3644b4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73db3644b4_0_188: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g73db3644b4_0_1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73db3644b4_0_178: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dirty="0">
                <a:latin typeface="PT Sans Narrow"/>
                <a:ea typeface="PT Sans Narrow"/>
                <a:cs typeface="PT Sans Narrow"/>
                <a:sym typeface="PT Sans Narrow"/>
              </a:rPr>
              <a:t>These accomplishments slides will be also be used to build slide bank for use in GWF presentations </a:t>
            </a:r>
            <a:endParaRPr sz="1200" dirty="0">
              <a:latin typeface="PT Sans Narrow"/>
              <a:ea typeface="PT Sans Narrow"/>
              <a:cs typeface="PT Sans Narrow"/>
              <a:sym typeface="PT Sans Narrow"/>
            </a:endParaRPr>
          </a:p>
          <a:p>
            <a:pPr marL="0" lvl="0" indent="0" algn="l" rtl="0">
              <a:spcBef>
                <a:spcPts val="0"/>
              </a:spcBef>
              <a:spcAft>
                <a:spcPts val="0"/>
              </a:spcAft>
              <a:buNone/>
            </a:pPr>
            <a:endParaRPr sz="1200" dirty="0">
              <a:latin typeface="PT Sans Narrow"/>
              <a:ea typeface="PT Sans Narrow"/>
              <a:cs typeface="PT Sans Narrow"/>
              <a:sym typeface="PT Sans Narrow"/>
            </a:endParaRPr>
          </a:p>
          <a:p>
            <a:pPr marL="457200" lvl="0" indent="-304800" algn="l" rtl="0">
              <a:spcBef>
                <a:spcPts val="0"/>
              </a:spcBef>
              <a:spcAft>
                <a:spcPts val="0"/>
              </a:spcAft>
              <a:buClr>
                <a:srgbClr val="000000"/>
              </a:buClr>
              <a:buSzPts val="1200"/>
              <a:buFont typeface="PT Sans Narrow"/>
              <a:buChar char="●"/>
            </a:pPr>
            <a:r>
              <a:rPr lang="en" sz="1200" dirty="0">
                <a:latin typeface="PT Sans Narrow"/>
                <a:ea typeface="PT Sans Narrow"/>
                <a:cs typeface="PT Sans Narrow"/>
                <a:sym typeface="PT Sans Narrow"/>
              </a:rPr>
              <a:t>How are these results key to advancing the science</a:t>
            </a:r>
            <a:endParaRPr sz="1200" dirty="0">
              <a:latin typeface="PT Sans Narrow"/>
              <a:ea typeface="PT Sans Narrow"/>
              <a:cs typeface="PT Sans Narrow"/>
              <a:sym typeface="PT Sans Narrow"/>
            </a:endParaRPr>
          </a:p>
          <a:p>
            <a:pPr marL="457200" lvl="0" indent="0" algn="l" rtl="0">
              <a:spcBef>
                <a:spcPts val="0"/>
              </a:spcBef>
              <a:spcAft>
                <a:spcPts val="0"/>
              </a:spcAft>
              <a:buClr>
                <a:schemeClr val="dk1"/>
              </a:buClr>
              <a:buSzPts val="1100"/>
              <a:buFont typeface="Arial"/>
              <a:buNone/>
            </a:pPr>
            <a:endParaRPr sz="1200" dirty="0">
              <a:latin typeface="PT Sans Narrow"/>
              <a:ea typeface="PT Sans Narrow"/>
              <a:cs typeface="PT Sans Narrow"/>
              <a:sym typeface="PT Sans Narrow"/>
            </a:endParaRPr>
          </a:p>
          <a:p>
            <a:pPr marL="457200" lvl="0" indent="-304800" algn="l" rtl="0">
              <a:spcBef>
                <a:spcPts val="0"/>
              </a:spcBef>
              <a:spcAft>
                <a:spcPts val="0"/>
              </a:spcAft>
              <a:buClr>
                <a:srgbClr val="000000"/>
              </a:buClr>
              <a:buSzPts val="1200"/>
              <a:buFont typeface="PT Sans Narrow"/>
              <a:buChar char="●"/>
            </a:pPr>
            <a:r>
              <a:rPr lang="en" sz="1200" dirty="0">
                <a:latin typeface="PT Sans Narrow"/>
                <a:ea typeface="PT Sans Narrow"/>
                <a:cs typeface="PT Sans Narrow"/>
                <a:sym typeface="PT Sans Narrow"/>
              </a:rPr>
              <a:t>How are these results linked to the needs of your partners/users?</a:t>
            </a:r>
            <a:endParaRPr sz="1200" dirty="0">
              <a:latin typeface="PT Sans Narrow"/>
              <a:ea typeface="PT Sans Narrow"/>
              <a:cs typeface="PT Sans Narrow"/>
              <a:sym typeface="PT Sans Narrow"/>
            </a:endParaRPr>
          </a:p>
        </p:txBody>
      </p:sp>
      <p:sp>
        <p:nvSpPr>
          <p:cNvPr id="77" name="Google Shape;77;g73db3644b4_0_1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641999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73db3644b4_0_178: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latin typeface="PT Sans Narrow"/>
                <a:ea typeface="PT Sans Narrow"/>
                <a:cs typeface="PT Sans Narrow"/>
                <a:sym typeface="PT Sans Narrow"/>
              </a:rPr>
              <a:t>These accomplishments slides will be also be used to build slide bank for use in GWF presentations </a:t>
            </a:r>
            <a:endParaRPr sz="1200">
              <a:latin typeface="PT Sans Narrow"/>
              <a:ea typeface="PT Sans Narrow"/>
              <a:cs typeface="PT Sans Narrow"/>
              <a:sym typeface="PT Sans Narrow"/>
            </a:endParaRPr>
          </a:p>
          <a:p>
            <a:pPr marL="0" lvl="0" indent="0" algn="l" rtl="0">
              <a:spcBef>
                <a:spcPts val="0"/>
              </a:spcBef>
              <a:spcAft>
                <a:spcPts val="0"/>
              </a:spcAft>
              <a:buNone/>
            </a:pPr>
            <a:endParaRPr sz="1200">
              <a:latin typeface="PT Sans Narrow"/>
              <a:ea typeface="PT Sans Narrow"/>
              <a:cs typeface="PT Sans Narrow"/>
              <a:sym typeface="PT Sans Narrow"/>
            </a:endParaRPr>
          </a:p>
          <a:p>
            <a:pPr marL="457200" lvl="0" indent="-304800" algn="l" rtl="0">
              <a:spcBef>
                <a:spcPts val="0"/>
              </a:spcBef>
              <a:spcAft>
                <a:spcPts val="0"/>
              </a:spcAft>
              <a:buClr>
                <a:srgbClr val="000000"/>
              </a:buClr>
              <a:buSzPts val="1200"/>
              <a:buFont typeface="PT Sans Narrow"/>
              <a:buChar char="●"/>
            </a:pPr>
            <a:r>
              <a:rPr lang="en" sz="1200">
                <a:latin typeface="PT Sans Narrow"/>
                <a:ea typeface="PT Sans Narrow"/>
                <a:cs typeface="PT Sans Narrow"/>
                <a:sym typeface="PT Sans Narrow"/>
              </a:rPr>
              <a:t>How are these results key to advancing the science</a:t>
            </a:r>
            <a:endParaRPr sz="1200">
              <a:latin typeface="PT Sans Narrow"/>
              <a:ea typeface="PT Sans Narrow"/>
              <a:cs typeface="PT Sans Narrow"/>
              <a:sym typeface="PT Sans Narrow"/>
            </a:endParaRPr>
          </a:p>
          <a:p>
            <a:pPr marL="457200" lvl="0" indent="0" algn="l" rtl="0">
              <a:spcBef>
                <a:spcPts val="0"/>
              </a:spcBef>
              <a:spcAft>
                <a:spcPts val="0"/>
              </a:spcAft>
              <a:buClr>
                <a:schemeClr val="dk1"/>
              </a:buClr>
              <a:buSzPts val="1100"/>
              <a:buFont typeface="Arial"/>
              <a:buNone/>
            </a:pPr>
            <a:endParaRPr sz="1200">
              <a:latin typeface="PT Sans Narrow"/>
              <a:ea typeface="PT Sans Narrow"/>
              <a:cs typeface="PT Sans Narrow"/>
              <a:sym typeface="PT Sans Narrow"/>
            </a:endParaRPr>
          </a:p>
          <a:p>
            <a:pPr marL="457200" lvl="0" indent="-304800" algn="l" rtl="0">
              <a:spcBef>
                <a:spcPts val="0"/>
              </a:spcBef>
              <a:spcAft>
                <a:spcPts val="0"/>
              </a:spcAft>
              <a:buClr>
                <a:srgbClr val="000000"/>
              </a:buClr>
              <a:buSzPts val="1200"/>
              <a:buFont typeface="PT Sans Narrow"/>
              <a:buChar char="●"/>
            </a:pPr>
            <a:r>
              <a:rPr lang="en" sz="1200">
                <a:latin typeface="PT Sans Narrow"/>
                <a:ea typeface="PT Sans Narrow"/>
                <a:cs typeface="PT Sans Narrow"/>
                <a:sym typeface="PT Sans Narrow"/>
              </a:rPr>
              <a:t>How are these results linked to the needs of your partners/users?</a:t>
            </a:r>
            <a:endParaRPr sz="1200">
              <a:latin typeface="PT Sans Narrow"/>
              <a:ea typeface="PT Sans Narrow"/>
              <a:cs typeface="PT Sans Narrow"/>
              <a:sym typeface="PT Sans Narrow"/>
            </a:endParaRPr>
          </a:p>
        </p:txBody>
      </p:sp>
      <p:sp>
        <p:nvSpPr>
          <p:cNvPr id="77" name="Google Shape;77;g73db3644b4_0_1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73db3644b4_0_178: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latin typeface="PT Sans Narrow"/>
                <a:ea typeface="PT Sans Narrow"/>
                <a:cs typeface="PT Sans Narrow"/>
                <a:sym typeface="PT Sans Narrow"/>
              </a:rPr>
              <a:t>These accomplishments slides will be also be used to build slide bank for use in GWF presentations </a:t>
            </a:r>
            <a:endParaRPr sz="1200">
              <a:latin typeface="PT Sans Narrow"/>
              <a:ea typeface="PT Sans Narrow"/>
              <a:cs typeface="PT Sans Narrow"/>
              <a:sym typeface="PT Sans Narrow"/>
            </a:endParaRPr>
          </a:p>
          <a:p>
            <a:pPr marL="0" lvl="0" indent="0" algn="l" rtl="0">
              <a:spcBef>
                <a:spcPts val="0"/>
              </a:spcBef>
              <a:spcAft>
                <a:spcPts val="0"/>
              </a:spcAft>
              <a:buNone/>
            </a:pPr>
            <a:endParaRPr sz="1200">
              <a:latin typeface="PT Sans Narrow"/>
              <a:ea typeface="PT Sans Narrow"/>
              <a:cs typeface="PT Sans Narrow"/>
              <a:sym typeface="PT Sans Narrow"/>
            </a:endParaRPr>
          </a:p>
          <a:p>
            <a:pPr marL="457200" lvl="0" indent="-304800" algn="l" rtl="0">
              <a:spcBef>
                <a:spcPts val="0"/>
              </a:spcBef>
              <a:spcAft>
                <a:spcPts val="0"/>
              </a:spcAft>
              <a:buClr>
                <a:srgbClr val="000000"/>
              </a:buClr>
              <a:buSzPts val="1200"/>
              <a:buFont typeface="PT Sans Narrow"/>
              <a:buChar char="●"/>
            </a:pPr>
            <a:r>
              <a:rPr lang="en" sz="1200">
                <a:latin typeface="PT Sans Narrow"/>
                <a:ea typeface="PT Sans Narrow"/>
                <a:cs typeface="PT Sans Narrow"/>
                <a:sym typeface="PT Sans Narrow"/>
              </a:rPr>
              <a:t>How are these results key to advancing the science</a:t>
            </a:r>
            <a:endParaRPr sz="1200">
              <a:latin typeface="PT Sans Narrow"/>
              <a:ea typeface="PT Sans Narrow"/>
              <a:cs typeface="PT Sans Narrow"/>
              <a:sym typeface="PT Sans Narrow"/>
            </a:endParaRPr>
          </a:p>
          <a:p>
            <a:pPr marL="457200" lvl="0" indent="0" algn="l" rtl="0">
              <a:spcBef>
                <a:spcPts val="0"/>
              </a:spcBef>
              <a:spcAft>
                <a:spcPts val="0"/>
              </a:spcAft>
              <a:buClr>
                <a:schemeClr val="dk1"/>
              </a:buClr>
              <a:buSzPts val="1100"/>
              <a:buFont typeface="Arial"/>
              <a:buNone/>
            </a:pPr>
            <a:endParaRPr sz="1200">
              <a:latin typeface="PT Sans Narrow"/>
              <a:ea typeface="PT Sans Narrow"/>
              <a:cs typeface="PT Sans Narrow"/>
              <a:sym typeface="PT Sans Narrow"/>
            </a:endParaRPr>
          </a:p>
          <a:p>
            <a:pPr marL="457200" lvl="0" indent="-304800" algn="l" rtl="0">
              <a:spcBef>
                <a:spcPts val="0"/>
              </a:spcBef>
              <a:spcAft>
                <a:spcPts val="0"/>
              </a:spcAft>
              <a:buClr>
                <a:srgbClr val="000000"/>
              </a:buClr>
              <a:buSzPts val="1200"/>
              <a:buFont typeface="PT Sans Narrow"/>
              <a:buChar char="●"/>
            </a:pPr>
            <a:r>
              <a:rPr lang="en" sz="1200">
                <a:latin typeface="PT Sans Narrow"/>
                <a:ea typeface="PT Sans Narrow"/>
                <a:cs typeface="PT Sans Narrow"/>
                <a:sym typeface="PT Sans Narrow"/>
              </a:rPr>
              <a:t>How are these results linked to the needs of your partners/users?</a:t>
            </a:r>
            <a:endParaRPr sz="1200">
              <a:latin typeface="PT Sans Narrow"/>
              <a:ea typeface="PT Sans Narrow"/>
              <a:cs typeface="PT Sans Narrow"/>
              <a:sym typeface="PT Sans Narrow"/>
            </a:endParaRPr>
          </a:p>
        </p:txBody>
      </p:sp>
      <p:sp>
        <p:nvSpPr>
          <p:cNvPr id="77" name="Google Shape;77;g73db3644b4_0_1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507727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73db3644b4_0_178: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latin typeface="PT Sans Narrow"/>
                <a:ea typeface="PT Sans Narrow"/>
                <a:cs typeface="PT Sans Narrow"/>
                <a:sym typeface="PT Sans Narrow"/>
              </a:rPr>
              <a:t>These accomplishments slides will be also be used to build slide bank for use in GWF presentations </a:t>
            </a:r>
            <a:endParaRPr sz="1200">
              <a:latin typeface="PT Sans Narrow"/>
              <a:ea typeface="PT Sans Narrow"/>
              <a:cs typeface="PT Sans Narrow"/>
              <a:sym typeface="PT Sans Narrow"/>
            </a:endParaRPr>
          </a:p>
          <a:p>
            <a:pPr marL="0" lvl="0" indent="0" algn="l" rtl="0">
              <a:spcBef>
                <a:spcPts val="0"/>
              </a:spcBef>
              <a:spcAft>
                <a:spcPts val="0"/>
              </a:spcAft>
              <a:buNone/>
            </a:pPr>
            <a:endParaRPr sz="1200">
              <a:latin typeface="PT Sans Narrow"/>
              <a:ea typeface="PT Sans Narrow"/>
              <a:cs typeface="PT Sans Narrow"/>
              <a:sym typeface="PT Sans Narrow"/>
            </a:endParaRPr>
          </a:p>
          <a:p>
            <a:pPr marL="457200" lvl="0" indent="-304800" algn="l" rtl="0">
              <a:spcBef>
                <a:spcPts val="0"/>
              </a:spcBef>
              <a:spcAft>
                <a:spcPts val="0"/>
              </a:spcAft>
              <a:buClr>
                <a:srgbClr val="000000"/>
              </a:buClr>
              <a:buSzPts val="1200"/>
              <a:buFont typeface="PT Sans Narrow"/>
              <a:buChar char="●"/>
            </a:pPr>
            <a:r>
              <a:rPr lang="en" sz="1200">
                <a:latin typeface="PT Sans Narrow"/>
                <a:ea typeface="PT Sans Narrow"/>
                <a:cs typeface="PT Sans Narrow"/>
                <a:sym typeface="PT Sans Narrow"/>
              </a:rPr>
              <a:t>How are these results key to advancing the science</a:t>
            </a:r>
            <a:endParaRPr sz="1200">
              <a:latin typeface="PT Sans Narrow"/>
              <a:ea typeface="PT Sans Narrow"/>
              <a:cs typeface="PT Sans Narrow"/>
              <a:sym typeface="PT Sans Narrow"/>
            </a:endParaRPr>
          </a:p>
          <a:p>
            <a:pPr marL="457200" lvl="0" indent="0" algn="l" rtl="0">
              <a:spcBef>
                <a:spcPts val="0"/>
              </a:spcBef>
              <a:spcAft>
                <a:spcPts val="0"/>
              </a:spcAft>
              <a:buClr>
                <a:schemeClr val="dk1"/>
              </a:buClr>
              <a:buSzPts val="1100"/>
              <a:buFont typeface="Arial"/>
              <a:buNone/>
            </a:pPr>
            <a:endParaRPr sz="1200">
              <a:latin typeface="PT Sans Narrow"/>
              <a:ea typeface="PT Sans Narrow"/>
              <a:cs typeface="PT Sans Narrow"/>
              <a:sym typeface="PT Sans Narrow"/>
            </a:endParaRPr>
          </a:p>
          <a:p>
            <a:pPr marL="457200" lvl="0" indent="-304800" algn="l" rtl="0">
              <a:spcBef>
                <a:spcPts val="0"/>
              </a:spcBef>
              <a:spcAft>
                <a:spcPts val="0"/>
              </a:spcAft>
              <a:buClr>
                <a:srgbClr val="000000"/>
              </a:buClr>
              <a:buSzPts val="1200"/>
              <a:buFont typeface="PT Sans Narrow"/>
              <a:buChar char="●"/>
            </a:pPr>
            <a:r>
              <a:rPr lang="en" sz="1200">
                <a:latin typeface="PT Sans Narrow"/>
                <a:ea typeface="PT Sans Narrow"/>
                <a:cs typeface="PT Sans Narrow"/>
                <a:sym typeface="PT Sans Narrow"/>
              </a:rPr>
              <a:t>How are these results linked to the needs of your partners/users?</a:t>
            </a:r>
            <a:endParaRPr sz="1200">
              <a:latin typeface="PT Sans Narrow"/>
              <a:ea typeface="PT Sans Narrow"/>
              <a:cs typeface="PT Sans Narrow"/>
              <a:sym typeface="PT Sans Narrow"/>
            </a:endParaRPr>
          </a:p>
        </p:txBody>
      </p:sp>
      <p:sp>
        <p:nvSpPr>
          <p:cNvPr id="77" name="Google Shape;77;g73db3644b4_0_1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447934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73db3644b4_0_178: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latin typeface="PT Sans Narrow"/>
                <a:ea typeface="PT Sans Narrow"/>
                <a:cs typeface="PT Sans Narrow"/>
                <a:sym typeface="PT Sans Narrow"/>
              </a:rPr>
              <a:t>These accomplishments slides will be also be used to build slide bank for use in GWF presentations </a:t>
            </a:r>
            <a:endParaRPr sz="1200">
              <a:latin typeface="PT Sans Narrow"/>
              <a:ea typeface="PT Sans Narrow"/>
              <a:cs typeface="PT Sans Narrow"/>
              <a:sym typeface="PT Sans Narrow"/>
            </a:endParaRPr>
          </a:p>
          <a:p>
            <a:pPr marL="0" lvl="0" indent="0" algn="l" rtl="0">
              <a:spcBef>
                <a:spcPts val="0"/>
              </a:spcBef>
              <a:spcAft>
                <a:spcPts val="0"/>
              </a:spcAft>
              <a:buNone/>
            </a:pPr>
            <a:endParaRPr sz="1200">
              <a:latin typeface="PT Sans Narrow"/>
              <a:ea typeface="PT Sans Narrow"/>
              <a:cs typeface="PT Sans Narrow"/>
              <a:sym typeface="PT Sans Narrow"/>
            </a:endParaRPr>
          </a:p>
          <a:p>
            <a:pPr marL="457200" lvl="0" indent="-304800" algn="l" rtl="0">
              <a:spcBef>
                <a:spcPts val="0"/>
              </a:spcBef>
              <a:spcAft>
                <a:spcPts val="0"/>
              </a:spcAft>
              <a:buClr>
                <a:srgbClr val="000000"/>
              </a:buClr>
              <a:buSzPts val="1200"/>
              <a:buFont typeface="PT Sans Narrow"/>
              <a:buChar char="●"/>
            </a:pPr>
            <a:r>
              <a:rPr lang="en" sz="1200">
                <a:latin typeface="PT Sans Narrow"/>
                <a:ea typeface="PT Sans Narrow"/>
                <a:cs typeface="PT Sans Narrow"/>
                <a:sym typeface="PT Sans Narrow"/>
              </a:rPr>
              <a:t>How are these results key to advancing the science</a:t>
            </a:r>
            <a:endParaRPr sz="1200">
              <a:latin typeface="PT Sans Narrow"/>
              <a:ea typeface="PT Sans Narrow"/>
              <a:cs typeface="PT Sans Narrow"/>
              <a:sym typeface="PT Sans Narrow"/>
            </a:endParaRPr>
          </a:p>
          <a:p>
            <a:pPr marL="457200" lvl="0" indent="0" algn="l" rtl="0">
              <a:spcBef>
                <a:spcPts val="0"/>
              </a:spcBef>
              <a:spcAft>
                <a:spcPts val="0"/>
              </a:spcAft>
              <a:buClr>
                <a:schemeClr val="dk1"/>
              </a:buClr>
              <a:buSzPts val="1100"/>
              <a:buFont typeface="Arial"/>
              <a:buNone/>
            </a:pPr>
            <a:endParaRPr sz="1200">
              <a:latin typeface="PT Sans Narrow"/>
              <a:ea typeface="PT Sans Narrow"/>
              <a:cs typeface="PT Sans Narrow"/>
              <a:sym typeface="PT Sans Narrow"/>
            </a:endParaRPr>
          </a:p>
          <a:p>
            <a:pPr marL="457200" lvl="0" indent="-304800" algn="l" rtl="0">
              <a:spcBef>
                <a:spcPts val="0"/>
              </a:spcBef>
              <a:spcAft>
                <a:spcPts val="0"/>
              </a:spcAft>
              <a:buClr>
                <a:srgbClr val="000000"/>
              </a:buClr>
              <a:buSzPts val="1200"/>
              <a:buFont typeface="PT Sans Narrow"/>
              <a:buChar char="●"/>
            </a:pPr>
            <a:r>
              <a:rPr lang="en" sz="1200">
                <a:latin typeface="PT Sans Narrow"/>
                <a:ea typeface="PT Sans Narrow"/>
                <a:cs typeface="PT Sans Narrow"/>
                <a:sym typeface="PT Sans Narrow"/>
              </a:rPr>
              <a:t>How are these results linked to the needs of your partners/users?</a:t>
            </a:r>
            <a:endParaRPr sz="1200">
              <a:latin typeface="PT Sans Narrow"/>
              <a:ea typeface="PT Sans Narrow"/>
              <a:cs typeface="PT Sans Narrow"/>
              <a:sym typeface="PT Sans Narrow"/>
            </a:endParaRPr>
          </a:p>
        </p:txBody>
      </p:sp>
      <p:sp>
        <p:nvSpPr>
          <p:cNvPr id="77" name="Google Shape;77;g73db3644b4_0_1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459732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73db3644b4_0_178: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dirty="0">
                <a:latin typeface="PT Sans Narrow"/>
                <a:ea typeface="PT Sans Narrow"/>
                <a:cs typeface="PT Sans Narrow"/>
                <a:sym typeface="PT Sans Narrow"/>
              </a:rPr>
              <a:t>These accomplishments slides will be also be used to build slide bank for use in GWF presentations </a:t>
            </a:r>
            <a:endParaRPr sz="1200" dirty="0">
              <a:latin typeface="PT Sans Narrow"/>
              <a:ea typeface="PT Sans Narrow"/>
              <a:cs typeface="PT Sans Narrow"/>
              <a:sym typeface="PT Sans Narrow"/>
            </a:endParaRPr>
          </a:p>
          <a:p>
            <a:pPr marL="0" lvl="0" indent="0" algn="l" rtl="0">
              <a:spcBef>
                <a:spcPts val="0"/>
              </a:spcBef>
              <a:spcAft>
                <a:spcPts val="0"/>
              </a:spcAft>
              <a:buNone/>
            </a:pPr>
            <a:endParaRPr sz="1200" dirty="0">
              <a:latin typeface="PT Sans Narrow"/>
              <a:ea typeface="PT Sans Narrow"/>
              <a:cs typeface="PT Sans Narrow"/>
              <a:sym typeface="PT Sans Narrow"/>
            </a:endParaRPr>
          </a:p>
          <a:p>
            <a:pPr marL="457200" lvl="0" indent="-304800" algn="l" rtl="0">
              <a:spcBef>
                <a:spcPts val="0"/>
              </a:spcBef>
              <a:spcAft>
                <a:spcPts val="0"/>
              </a:spcAft>
              <a:buClr>
                <a:srgbClr val="000000"/>
              </a:buClr>
              <a:buSzPts val="1200"/>
              <a:buFont typeface="PT Sans Narrow"/>
              <a:buChar char="●"/>
            </a:pPr>
            <a:r>
              <a:rPr lang="en" sz="1200" dirty="0">
                <a:latin typeface="PT Sans Narrow"/>
                <a:ea typeface="PT Sans Narrow"/>
                <a:cs typeface="PT Sans Narrow"/>
                <a:sym typeface="PT Sans Narrow"/>
              </a:rPr>
              <a:t>How are these results key to advancing the science</a:t>
            </a:r>
            <a:endParaRPr sz="1200" dirty="0">
              <a:latin typeface="PT Sans Narrow"/>
              <a:ea typeface="PT Sans Narrow"/>
              <a:cs typeface="PT Sans Narrow"/>
              <a:sym typeface="PT Sans Narrow"/>
            </a:endParaRPr>
          </a:p>
          <a:p>
            <a:pPr marL="457200" lvl="0" indent="0" algn="l" rtl="0">
              <a:spcBef>
                <a:spcPts val="0"/>
              </a:spcBef>
              <a:spcAft>
                <a:spcPts val="0"/>
              </a:spcAft>
              <a:buClr>
                <a:schemeClr val="dk1"/>
              </a:buClr>
              <a:buSzPts val="1100"/>
              <a:buFont typeface="Arial"/>
              <a:buNone/>
            </a:pPr>
            <a:endParaRPr sz="1200" dirty="0">
              <a:latin typeface="PT Sans Narrow"/>
              <a:ea typeface="PT Sans Narrow"/>
              <a:cs typeface="PT Sans Narrow"/>
              <a:sym typeface="PT Sans Narrow"/>
            </a:endParaRPr>
          </a:p>
          <a:p>
            <a:pPr marL="457200" lvl="0" indent="-304800" algn="l" rtl="0">
              <a:spcBef>
                <a:spcPts val="0"/>
              </a:spcBef>
              <a:spcAft>
                <a:spcPts val="0"/>
              </a:spcAft>
              <a:buClr>
                <a:srgbClr val="000000"/>
              </a:buClr>
              <a:buSzPts val="1200"/>
              <a:buFont typeface="PT Sans Narrow"/>
              <a:buChar char="●"/>
            </a:pPr>
            <a:r>
              <a:rPr lang="en" sz="1200" dirty="0">
                <a:latin typeface="PT Sans Narrow"/>
                <a:ea typeface="PT Sans Narrow"/>
                <a:cs typeface="PT Sans Narrow"/>
                <a:sym typeface="PT Sans Narrow"/>
              </a:rPr>
              <a:t>How are these results linked to the needs of your partners/users?</a:t>
            </a:r>
            <a:endParaRPr sz="1200" dirty="0">
              <a:latin typeface="PT Sans Narrow"/>
              <a:ea typeface="PT Sans Narrow"/>
              <a:cs typeface="PT Sans Narrow"/>
              <a:sym typeface="PT Sans Narrow"/>
            </a:endParaRPr>
          </a:p>
        </p:txBody>
      </p:sp>
      <p:sp>
        <p:nvSpPr>
          <p:cNvPr id="77" name="Google Shape;77;g73db3644b4_0_1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367178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73db3644b4_0_178: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dirty="0">
                <a:latin typeface="PT Sans Narrow"/>
                <a:ea typeface="PT Sans Narrow"/>
                <a:cs typeface="PT Sans Narrow"/>
                <a:sym typeface="PT Sans Narrow"/>
              </a:rPr>
              <a:t>These accomplishments slides will be also be used to build slide bank for use in GWF presentations </a:t>
            </a:r>
            <a:endParaRPr sz="1200" dirty="0">
              <a:latin typeface="PT Sans Narrow"/>
              <a:ea typeface="PT Sans Narrow"/>
              <a:cs typeface="PT Sans Narrow"/>
              <a:sym typeface="PT Sans Narrow"/>
            </a:endParaRPr>
          </a:p>
          <a:p>
            <a:pPr marL="0" lvl="0" indent="0" algn="l" rtl="0">
              <a:spcBef>
                <a:spcPts val="0"/>
              </a:spcBef>
              <a:spcAft>
                <a:spcPts val="0"/>
              </a:spcAft>
              <a:buNone/>
            </a:pPr>
            <a:endParaRPr sz="1200" dirty="0">
              <a:latin typeface="PT Sans Narrow"/>
              <a:ea typeface="PT Sans Narrow"/>
              <a:cs typeface="PT Sans Narrow"/>
              <a:sym typeface="PT Sans Narrow"/>
            </a:endParaRPr>
          </a:p>
          <a:p>
            <a:pPr marL="457200" lvl="0" indent="-304800" algn="l" rtl="0">
              <a:spcBef>
                <a:spcPts val="0"/>
              </a:spcBef>
              <a:spcAft>
                <a:spcPts val="0"/>
              </a:spcAft>
              <a:buClr>
                <a:srgbClr val="000000"/>
              </a:buClr>
              <a:buSzPts val="1200"/>
              <a:buFont typeface="PT Sans Narrow"/>
              <a:buChar char="●"/>
            </a:pPr>
            <a:r>
              <a:rPr lang="en" sz="1200" dirty="0">
                <a:latin typeface="PT Sans Narrow"/>
                <a:ea typeface="PT Sans Narrow"/>
                <a:cs typeface="PT Sans Narrow"/>
                <a:sym typeface="PT Sans Narrow"/>
              </a:rPr>
              <a:t>How are these results key to advancing the science</a:t>
            </a:r>
            <a:endParaRPr sz="1200" dirty="0">
              <a:latin typeface="PT Sans Narrow"/>
              <a:ea typeface="PT Sans Narrow"/>
              <a:cs typeface="PT Sans Narrow"/>
              <a:sym typeface="PT Sans Narrow"/>
            </a:endParaRPr>
          </a:p>
          <a:p>
            <a:pPr marL="457200" lvl="0" indent="0" algn="l" rtl="0">
              <a:spcBef>
                <a:spcPts val="0"/>
              </a:spcBef>
              <a:spcAft>
                <a:spcPts val="0"/>
              </a:spcAft>
              <a:buClr>
                <a:schemeClr val="dk1"/>
              </a:buClr>
              <a:buSzPts val="1100"/>
              <a:buFont typeface="Arial"/>
              <a:buNone/>
            </a:pPr>
            <a:endParaRPr sz="1200" dirty="0">
              <a:latin typeface="PT Sans Narrow"/>
              <a:ea typeface="PT Sans Narrow"/>
              <a:cs typeface="PT Sans Narrow"/>
              <a:sym typeface="PT Sans Narrow"/>
            </a:endParaRPr>
          </a:p>
          <a:p>
            <a:pPr marL="457200" lvl="0" indent="-304800" algn="l" rtl="0">
              <a:spcBef>
                <a:spcPts val="0"/>
              </a:spcBef>
              <a:spcAft>
                <a:spcPts val="0"/>
              </a:spcAft>
              <a:buClr>
                <a:srgbClr val="000000"/>
              </a:buClr>
              <a:buSzPts val="1200"/>
              <a:buFont typeface="PT Sans Narrow"/>
              <a:buChar char="●"/>
            </a:pPr>
            <a:r>
              <a:rPr lang="en" sz="1200" dirty="0">
                <a:latin typeface="PT Sans Narrow"/>
                <a:ea typeface="PT Sans Narrow"/>
                <a:cs typeface="PT Sans Narrow"/>
                <a:sym typeface="PT Sans Narrow"/>
              </a:rPr>
              <a:t>How are these results linked to the needs of your partners/users?</a:t>
            </a:r>
            <a:endParaRPr sz="1200" dirty="0">
              <a:latin typeface="PT Sans Narrow"/>
              <a:ea typeface="PT Sans Narrow"/>
              <a:cs typeface="PT Sans Narrow"/>
              <a:sym typeface="PT Sans Narrow"/>
            </a:endParaRPr>
          </a:p>
        </p:txBody>
      </p:sp>
      <p:sp>
        <p:nvSpPr>
          <p:cNvPr id="77" name="Google Shape;77;g73db3644b4_0_1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322883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73db3644b4_0_20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a:solidFill>
                <a:schemeClr val="dk1"/>
              </a:solidFill>
              <a:latin typeface="PT Sans Narrow"/>
              <a:ea typeface="PT Sans Narrow"/>
              <a:cs typeface="PT Sans Narrow"/>
              <a:sym typeface="PT Sans Narrow"/>
            </a:endParaRPr>
          </a:p>
          <a:p>
            <a:pPr marL="0" lvl="0" indent="0" algn="l" rtl="0">
              <a:spcBef>
                <a:spcPts val="0"/>
              </a:spcBef>
              <a:spcAft>
                <a:spcPts val="0"/>
              </a:spcAft>
              <a:buNone/>
            </a:pPr>
            <a:endParaRPr/>
          </a:p>
        </p:txBody>
      </p:sp>
      <p:sp>
        <p:nvSpPr>
          <p:cNvPr id="86" name="Google Shape;86;g73db3644b4_0_20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2800"/>
              <a:buNone/>
              <a:defRPr sz="1800"/>
            </a:lvl2pPr>
            <a:lvl3pPr lvl="2" rtl="0">
              <a:spcBef>
                <a:spcPts val="0"/>
              </a:spcBef>
              <a:spcAft>
                <a:spcPts val="0"/>
              </a:spcAft>
              <a:buSzPts val="2800"/>
              <a:buNone/>
              <a:defRPr sz="1800"/>
            </a:lvl3pPr>
            <a:lvl4pPr lvl="3" rtl="0">
              <a:spcBef>
                <a:spcPts val="0"/>
              </a:spcBef>
              <a:spcAft>
                <a:spcPts val="0"/>
              </a:spcAft>
              <a:buSzPts val="2800"/>
              <a:buNone/>
              <a:defRPr sz="1800"/>
            </a:lvl4pPr>
            <a:lvl5pPr lvl="4" rtl="0">
              <a:spcBef>
                <a:spcPts val="0"/>
              </a:spcBef>
              <a:spcAft>
                <a:spcPts val="0"/>
              </a:spcAft>
              <a:buSzPts val="2800"/>
              <a:buNone/>
              <a:defRPr sz="1800"/>
            </a:lvl5pPr>
            <a:lvl6pPr lvl="5" rtl="0">
              <a:spcBef>
                <a:spcPts val="0"/>
              </a:spcBef>
              <a:spcAft>
                <a:spcPts val="0"/>
              </a:spcAft>
              <a:buSzPts val="2800"/>
              <a:buNone/>
              <a:defRPr sz="1800"/>
            </a:lvl6pPr>
            <a:lvl7pPr lvl="6" rtl="0">
              <a:spcBef>
                <a:spcPts val="0"/>
              </a:spcBef>
              <a:spcAft>
                <a:spcPts val="0"/>
              </a:spcAft>
              <a:buSzPts val="2800"/>
              <a:buNone/>
              <a:defRPr sz="1800"/>
            </a:lvl7pPr>
            <a:lvl8pPr lvl="7" rtl="0">
              <a:spcBef>
                <a:spcPts val="0"/>
              </a:spcBef>
              <a:spcAft>
                <a:spcPts val="0"/>
              </a:spcAft>
              <a:buSzPts val="2800"/>
              <a:buNone/>
              <a:defRPr sz="1800"/>
            </a:lvl8pPr>
            <a:lvl9pPr lvl="8" rtl="0">
              <a:spcBef>
                <a:spcPts val="0"/>
              </a:spcBef>
              <a:spcAft>
                <a:spcPts val="0"/>
              </a:spcAft>
              <a:buSzPts val="2800"/>
              <a:buNone/>
              <a:defRPr sz="1800"/>
            </a:lvl9pPr>
          </a:lstStyle>
          <a:p>
            <a:endParaRPr/>
          </a:p>
        </p:txBody>
      </p:sp>
      <p:sp>
        <p:nvSpPr>
          <p:cNvPr id="52" name="Google Shape;52;p13"/>
          <p:cNvSpPr txBox="1">
            <a:spLocks noGrp="1"/>
          </p:cNvSpPr>
          <p:nvPr>
            <p:ph type="body" idx="1"/>
          </p:nvPr>
        </p:nvSpPr>
        <p:spPr>
          <a:xfrm>
            <a:off x="457200" y="1200150"/>
            <a:ext cx="8229600" cy="33945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16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16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1600"/>
              </a:spcBef>
              <a:spcAft>
                <a:spcPts val="160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5" name="Google Shape;55;p13"/>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pic>
        <p:nvPicPr>
          <p:cNvPr id="56" name="Google Shape;56;p13"/>
          <p:cNvPicPr preferRelativeResize="0"/>
          <p:nvPr/>
        </p:nvPicPr>
        <p:blipFill rotWithShape="1">
          <a:blip r:embed="rId2">
            <a:alphaModFix/>
          </a:blip>
          <a:srcRect/>
          <a:stretch/>
        </p:blipFill>
        <p:spPr>
          <a:xfrm>
            <a:off x="0" y="0"/>
            <a:ext cx="6858002" cy="791679"/>
          </a:xfrm>
          <a:prstGeom prst="rect">
            <a:avLst/>
          </a:prstGeom>
          <a:noFill/>
          <a:ln>
            <a:noFill/>
          </a:ln>
        </p:spPr>
      </p:pic>
      <p:pic>
        <p:nvPicPr>
          <p:cNvPr id="57" name="Google Shape;57;p13"/>
          <p:cNvPicPr preferRelativeResize="0"/>
          <p:nvPr/>
        </p:nvPicPr>
        <p:blipFill rotWithShape="1">
          <a:blip r:embed="rId3">
            <a:alphaModFix/>
          </a:blip>
          <a:srcRect/>
          <a:stretch/>
        </p:blipFill>
        <p:spPr>
          <a:xfrm>
            <a:off x="1447800" y="4594622"/>
            <a:ext cx="4800599" cy="488532"/>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hyperlink" Target="https://annietemp.shinyapps.io/v2_1/" TargetMode="Externa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5"/>
          <p:cNvSpPr txBox="1"/>
          <p:nvPr/>
        </p:nvSpPr>
        <p:spPr>
          <a:xfrm>
            <a:off x="1624800" y="4556000"/>
            <a:ext cx="7175400" cy="106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latin typeface="PT Sans Narrow"/>
                <a:ea typeface="PT Sans Narrow"/>
                <a:cs typeface="PT Sans Narrow"/>
                <a:sym typeface="PT Sans Narrow"/>
              </a:rPr>
              <a:t>Project coordinates: PI, email, website, etc</a:t>
            </a:r>
            <a:endParaRPr>
              <a:solidFill>
                <a:srgbClr val="FFFFFF"/>
              </a:solidFill>
              <a:latin typeface="PT Sans Narrow"/>
              <a:ea typeface="PT Sans Narrow"/>
              <a:cs typeface="PT Sans Narrow"/>
              <a:sym typeface="PT Sans Narrow"/>
            </a:endParaRPr>
          </a:p>
        </p:txBody>
      </p:sp>
      <p:sp>
        <p:nvSpPr>
          <p:cNvPr id="71" name="Google Shape;71;p15"/>
          <p:cNvSpPr txBox="1"/>
          <p:nvPr/>
        </p:nvSpPr>
        <p:spPr>
          <a:xfrm>
            <a:off x="106750" y="177900"/>
            <a:ext cx="7436100" cy="818400"/>
          </a:xfrm>
          <a:prstGeom prst="rect">
            <a:avLst/>
          </a:prstGeom>
          <a:noFill/>
          <a:ln>
            <a:noFill/>
          </a:ln>
        </p:spPr>
        <p:txBody>
          <a:bodyPr spcFirstLastPara="1" wrap="square" lIns="91425" tIns="91425" rIns="91425" bIns="91425" anchor="t" anchorCtr="0">
            <a:noAutofit/>
          </a:bodyPr>
          <a:lstStyle/>
          <a:p>
            <a:r>
              <a:rPr lang="en-CA" sz="1800" b="1" dirty="0"/>
              <a:t>Global Water Citizenship (GWC): </a:t>
            </a:r>
            <a:r>
              <a:rPr lang="en-US" altLang="en-US" sz="1800" b="1" dirty="0"/>
              <a:t>Integrating Networked Citizens, Scientists, and Local Decision Makers</a:t>
            </a:r>
          </a:p>
          <a:p>
            <a:endParaRPr lang="en-CA" sz="1800" b="1" dirty="0"/>
          </a:p>
          <a:p>
            <a:endParaRPr lang="en-CA" sz="3200" b="1" dirty="0"/>
          </a:p>
          <a:p>
            <a:pPr marL="0" lvl="0" indent="0" algn="l" rtl="0">
              <a:spcBef>
                <a:spcPts val="0"/>
              </a:spcBef>
              <a:spcAft>
                <a:spcPts val="0"/>
              </a:spcAft>
              <a:buNone/>
            </a:pPr>
            <a:endParaRPr sz="3000" dirty="0">
              <a:latin typeface="PT Sans Narrow"/>
              <a:ea typeface="PT Sans Narrow"/>
              <a:cs typeface="PT Sans Narrow"/>
              <a:sym typeface="PT Sans Narrow"/>
            </a:endParaRPr>
          </a:p>
        </p:txBody>
      </p:sp>
      <p:sp>
        <p:nvSpPr>
          <p:cNvPr id="72" name="Google Shape;72;p15"/>
          <p:cNvSpPr txBox="1"/>
          <p:nvPr/>
        </p:nvSpPr>
        <p:spPr>
          <a:xfrm>
            <a:off x="272775" y="914400"/>
            <a:ext cx="8392760" cy="3531300"/>
          </a:xfrm>
          <a:prstGeom prst="rect">
            <a:avLst/>
          </a:prstGeom>
          <a:noFill/>
          <a:ln>
            <a:noFill/>
          </a:ln>
        </p:spPr>
        <p:txBody>
          <a:bodyPr spcFirstLastPara="1" wrap="square" lIns="91425" tIns="91425" rIns="91425" bIns="91425" anchor="t" anchorCtr="0">
            <a:noAutofit/>
          </a:bodyPr>
          <a:lstStyle/>
          <a:p>
            <a:pPr algn="just"/>
            <a:r>
              <a:rPr lang="en-CA" i="1" dirty="0"/>
              <a:t>A Pillar 2 Project: </a:t>
            </a:r>
            <a:r>
              <a:rPr lang="en-CA" i="1"/>
              <a:t>Developing Big Data and Decision Support Systems</a:t>
            </a:r>
          </a:p>
          <a:p>
            <a:pPr algn="just"/>
            <a:endParaRPr lang="en-CA" dirty="0"/>
          </a:p>
          <a:p>
            <a:pPr algn="just"/>
            <a:r>
              <a:rPr lang="en-CA" dirty="0"/>
              <a:t>There is wide agreement on the need to engage citizens in environmental monitoring especially in regions of rapid climate change. </a:t>
            </a:r>
            <a:r>
              <a:rPr lang="en-CA" b="1" dirty="0"/>
              <a:t>There is a need to develop new tools, frameworks, and approaches for integrating community-based and citizen approaches with science data, models, and knowledge</a:t>
            </a:r>
            <a:r>
              <a:rPr lang="en-CA" dirty="0"/>
              <a:t>. </a:t>
            </a:r>
            <a:endParaRPr lang="en-CA" sz="1600" b="1" dirty="0"/>
          </a:p>
          <a:p>
            <a:pPr algn="just"/>
            <a:endParaRPr lang="en-CA" sz="1600" b="1" dirty="0"/>
          </a:p>
          <a:p>
            <a:pPr algn="just"/>
            <a:r>
              <a:rPr lang="en-CA" b="1" dirty="0"/>
              <a:t>Objectives:</a:t>
            </a:r>
          </a:p>
          <a:p>
            <a:pPr marL="514350" indent="-514350">
              <a:buFont typeface="+mj-lt"/>
              <a:buAutoNum type="arabicPeriod"/>
            </a:pPr>
            <a:r>
              <a:rPr lang="en-US" dirty="0"/>
              <a:t>Build a national inventory of citizen science projects for water resources</a:t>
            </a:r>
          </a:p>
          <a:p>
            <a:pPr marL="514350" indent="-514350">
              <a:buFont typeface="+mj-lt"/>
              <a:buAutoNum type="arabicPeriod"/>
            </a:pPr>
            <a:r>
              <a:rPr lang="en-US" dirty="0"/>
              <a:t>Develop new tools to reduce barriers to use of citizen science/community-based observation data </a:t>
            </a:r>
          </a:p>
          <a:p>
            <a:pPr marL="514350" indent="-514350">
              <a:buFont typeface="+mj-lt"/>
              <a:buAutoNum type="arabicPeriod"/>
            </a:pPr>
            <a:r>
              <a:rPr lang="en-US" dirty="0"/>
              <a:t>Develop approaches to maximize use of GWF information products by vulnerable communities and citizens </a:t>
            </a:r>
          </a:p>
          <a:p>
            <a:pPr marL="514350" indent="-514350">
              <a:buFont typeface="+mj-lt"/>
              <a:buAutoNum type="arabicPeriod"/>
            </a:pPr>
            <a:r>
              <a:rPr lang="en-US" dirty="0"/>
              <a:t>Expand participation and improve knowledge of documenting environmental change in Canada’s cold regions</a:t>
            </a:r>
          </a:p>
          <a:p>
            <a:endParaRPr lang="en-US" dirty="0"/>
          </a:p>
          <a:p>
            <a:r>
              <a:rPr lang="en" dirty="0"/>
              <a:t>Project contact information: </a:t>
            </a:r>
            <a:r>
              <a:rPr lang="en-CA" dirty="0"/>
              <a:t>          </a:t>
            </a:r>
            <a:r>
              <a:rPr lang="en-CA" b="1" dirty="0"/>
              <a:t>Dr. Colin Robertson (on parental leave this term)</a:t>
            </a:r>
            <a:endParaRPr lang="en" b="1" dirty="0"/>
          </a:p>
          <a:p>
            <a:pPr marL="139700" lvl="1">
              <a:buSzPts val="1400"/>
            </a:pPr>
            <a:r>
              <a:rPr lang="en" b="1" dirty="0"/>
              <a:t>		                 </a:t>
            </a:r>
            <a:r>
              <a:rPr lang="en-CA" b="1" dirty="0"/>
              <a:t>crobertson@wlu.ca</a:t>
            </a:r>
          </a:p>
        </p:txBody>
      </p:sp>
      <p:pic>
        <p:nvPicPr>
          <p:cNvPr id="73" name="Google Shape;73;p15"/>
          <p:cNvPicPr preferRelativeResize="0"/>
          <p:nvPr/>
        </p:nvPicPr>
        <p:blipFill>
          <a:blip r:embed="rId3">
            <a:alphaModFix/>
          </a:blip>
          <a:stretch>
            <a:fillRect/>
          </a:stretch>
        </p:blipFill>
        <p:spPr>
          <a:xfrm>
            <a:off x="152400" y="4445700"/>
            <a:ext cx="8839200" cy="612982"/>
          </a:xfrm>
          <a:prstGeom prst="rect">
            <a:avLst/>
          </a:prstGeom>
          <a:noFill/>
          <a:ln>
            <a:noFill/>
          </a:ln>
        </p:spPr>
      </p:pic>
      <p:sp>
        <p:nvSpPr>
          <p:cNvPr id="2" name="Rectangle 1"/>
          <p:cNvSpPr/>
          <p:nvPr/>
        </p:nvSpPr>
        <p:spPr>
          <a:xfrm>
            <a:off x="1624800" y="4629080"/>
            <a:ext cx="6705600" cy="246221"/>
          </a:xfrm>
          <a:prstGeom prst="rect">
            <a:avLst/>
          </a:prstGeom>
        </p:spPr>
        <p:txBody>
          <a:bodyPr wrap="square">
            <a:spAutoFit/>
          </a:bodyPr>
          <a:lstStyle/>
          <a:p>
            <a:r>
              <a:rPr lang="en-CA" sz="1000" b="1" dirty="0">
                <a:solidFill>
                  <a:schemeClr val="bg1"/>
                </a:solidFill>
              </a:rPr>
              <a:t>Global Water Citizenship (GWC): </a:t>
            </a:r>
            <a:r>
              <a:rPr lang="en-US" altLang="en-US" sz="1000" b="1" dirty="0">
                <a:solidFill>
                  <a:schemeClr val="bg1"/>
                </a:solidFill>
              </a:rPr>
              <a:t>Integrating Networked Citizens, Scientists, and Local Decision Makers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8"/>
          <p:cNvSpPr txBox="1"/>
          <p:nvPr/>
        </p:nvSpPr>
        <p:spPr>
          <a:xfrm>
            <a:off x="1624800" y="4556000"/>
            <a:ext cx="7175400" cy="106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latin typeface="PT Sans Narrow"/>
                <a:ea typeface="PT Sans Narrow"/>
                <a:cs typeface="PT Sans Narrow"/>
                <a:sym typeface="PT Sans Narrow"/>
              </a:rPr>
              <a:t>Project Title</a:t>
            </a:r>
            <a:endParaRPr>
              <a:solidFill>
                <a:srgbClr val="FFFFFF"/>
              </a:solidFill>
              <a:latin typeface="PT Sans Narrow"/>
              <a:ea typeface="PT Sans Narrow"/>
              <a:cs typeface="PT Sans Narrow"/>
              <a:sym typeface="PT Sans Narrow"/>
            </a:endParaRPr>
          </a:p>
        </p:txBody>
      </p:sp>
      <p:sp>
        <p:nvSpPr>
          <p:cNvPr id="98" name="Google Shape;98;p18"/>
          <p:cNvSpPr txBox="1"/>
          <p:nvPr/>
        </p:nvSpPr>
        <p:spPr>
          <a:xfrm>
            <a:off x="106750" y="177900"/>
            <a:ext cx="8420400" cy="818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chemeClr val="dk1"/>
                </a:solidFill>
                <a:latin typeface="PT Sans Narrow"/>
                <a:ea typeface="PT Sans Narrow"/>
                <a:cs typeface="PT Sans Narrow"/>
                <a:sym typeface="PT Sans Narrow"/>
              </a:rPr>
              <a:t>Challenges and Cross-project Collaboration Opportunities</a:t>
            </a:r>
            <a:endParaRPr sz="3000">
              <a:solidFill>
                <a:schemeClr val="dk1"/>
              </a:solidFill>
              <a:latin typeface="PT Sans Narrow"/>
              <a:ea typeface="PT Sans Narrow"/>
              <a:cs typeface="PT Sans Narrow"/>
              <a:sym typeface="PT Sans Narrow"/>
            </a:endParaRPr>
          </a:p>
          <a:p>
            <a:pPr marL="0" lvl="0" indent="0" algn="l" rtl="0">
              <a:spcBef>
                <a:spcPts val="0"/>
              </a:spcBef>
              <a:spcAft>
                <a:spcPts val="0"/>
              </a:spcAft>
              <a:buClr>
                <a:schemeClr val="dk1"/>
              </a:buClr>
              <a:buSzPts val="1100"/>
              <a:buFont typeface="Arial"/>
              <a:buNone/>
            </a:pPr>
            <a:endParaRPr sz="3000">
              <a:solidFill>
                <a:schemeClr val="dk1"/>
              </a:solidFill>
              <a:latin typeface="PT Sans Narrow"/>
              <a:ea typeface="PT Sans Narrow"/>
              <a:cs typeface="PT Sans Narrow"/>
              <a:sym typeface="PT Sans Narrow"/>
            </a:endParaRPr>
          </a:p>
        </p:txBody>
      </p:sp>
      <p:sp>
        <p:nvSpPr>
          <p:cNvPr id="99" name="Google Shape;99;p18"/>
          <p:cNvSpPr txBox="1"/>
          <p:nvPr/>
        </p:nvSpPr>
        <p:spPr>
          <a:xfrm>
            <a:off x="272775" y="1091125"/>
            <a:ext cx="5004900" cy="30717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CA"/>
              <a:t>Many of our projects and ideas used existing datasets that were available because data products not available from GWF projects at the time project started. We developed tools with idea to incorporate GWF model and observation data eventually. Will work on this aspect of the project in our final year.</a:t>
            </a:r>
          </a:p>
          <a:p>
            <a:pPr marL="457200" lvl="0" indent="-317500" algn="l" rtl="0">
              <a:spcBef>
                <a:spcPts val="0"/>
              </a:spcBef>
              <a:spcAft>
                <a:spcPts val="0"/>
              </a:spcAft>
              <a:buSzPts val="1400"/>
              <a:buChar char="●"/>
            </a:pPr>
            <a:endParaRPr lang="en-CA"/>
          </a:p>
          <a:p>
            <a:pPr marL="457200" lvl="0" indent="-317500" algn="l" rtl="0">
              <a:spcBef>
                <a:spcPts val="0"/>
              </a:spcBef>
              <a:spcAft>
                <a:spcPts val="0"/>
              </a:spcAft>
              <a:buSzPts val="1400"/>
              <a:buChar char="●"/>
            </a:pPr>
            <a:r>
              <a:rPr lang="en-CA"/>
              <a:t>Please engage with our project if any of the ideas presented here might connect with your project or GWF work</a:t>
            </a:r>
            <a:endParaRPr/>
          </a:p>
          <a:p>
            <a:pPr marL="457200" lvl="0" indent="0" algn="l" rtl="0">
              <a:spcBef>
                <a:spcPts val="0"/>
              </a:spcBef>
              <a:spcAft>
                <a:spcPts val="0"/>
              </a:spcAft>
              <a:buNone/>
            </a:pPr>
            <a:endParaRPr/>
          </a:p>
        </p:txBody>
      </p:sp>
      <p:pic>
        <p:nvPicPr>
          <p:cNvPr id="100" name="Google Shape;100;p18"/>
          <p:cNvPicPr preferRelativeResize="0"/>
          <p:nvPr/>
        </p:nvPicPr>
        <p:blipFill>
          <a:blip r:embed="rId3">
            <a:alphaModFix/>
          </a:blip>
          <a:stretch>
            <a:fillRect/>
          </a:stretch>
        </p:blipFill>
        <p:spPr>
          <a:xfrm>
            <a:off x="152400" y="4445700"/>
            <a:ext cx="8839200" cy="612982"/>
          </a:xfrm>
          <a:prstGeom prst="rect">
            <a:avLst/>
          </a:prstGeom>
          <a:noFill/>
          <a:ln>
            <a:noFill/>
          </a:ln>
        </p:spPr>
      </p:pic>
      <p:sp>
        <p:nvSpPr>
          <p:cNvPr id="7" name="Rectangle 6"/>
          <p:cNvSpPr/>
          <p:nvPr/>
        </p:nvSpPr>
        <p:spPr>
          <a:xfrm>
            <a:off x="1624800" y="4629080"/>
            <a:ext cx="6705600" cy="246221"/>
          </a:xfrm>
          <a:prstGeom prst="rect">
            <a:avLst/>
          </a:prstGeom>
        </p:spPr>
        <p:txBody>
          <a:bodyPr wrap="square">
            <a:spAutoFit/>
          </a:bodyPr>
          <a:lstStyle/>
          <a:p>
            <a:r>
              <a:rPr lang="en-CA" sz="1000" b="1" dirty="0">
                <a:solidFill>
                  <a:schemeClr val="bg1"/>
                </a:solidFill>
              </a:rPr>
              <a:t>Global Water Citizenship (GWC): </a:t>
            </a:r>
            <a:r>
              <a:rPr lang="en-US" altLang="en-US" sz="1000" b="1" dirty="0">
                <a:solidFill>
                  <a:schemeClr val="bg1"/>
                </a:solidFill>
              </a:rPr>
              <a:t>Integrating Networked Citizens, Scientists, and Local Decision Makers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6"/>
          <p:cNvSpPr txBox="1"/>
          <p:nvPr/>
        </p:nvSpPr>
        <p:spPr>
          <a:xfrm>
            <a:off x="1624800" y="4556000"/>
            <a:ext cx="7175400" cy="106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latin typeface="PT Sans Narrow"/>
                <a:ea typeface="PT Sans Narrow"/>
                <a:cs typeface="PT Sans Narrow"/>
                <a:sym typeface="PT Sans Narrow"/>
              </a:rPr>
              <a:t>Project Title</a:t>
            </a:r>
            <a:endParaRPr>
              <a:solidFill>
                <a:srgbClr val="FFFFFF"/>
              </a:solidFill>
              <a:latin typeface="PT Sans Narrow"/>
              <a:ea typeface="PT Sans Narrow"/>
              <a:cs typeface="PT Sans Narrow"/>
              <a:sym typeface="PT Sans Narrow"/>
            </a:endParaRPr>
          </a:p>
        </p:txBody>
      </p:sp>
      <p:sp>
        <p:nvSpPr>
          <p:cNvPr id="80" name="Google Shape;80;p16"/>
          <p:cNvSpPr txBox="1"/>
          <p:nvPr/>
        </p:nvSpPr>
        <p:spPr>
          <a:xfrm>
            <a:off x="152400" y="122748"/>
            <a:ext cx="8693450" cy="458449"/>
          </a:xfrm>
          <a:prstGeom prst="rect">
            <a:avLst/>
          </a:prstGeom>
          <a:noFill/>
          <a:ln>
            <a:noFill/>
          </a:ln>
        </p:spPr>
        <p:txBody>
          <a:bodyPr spcFirstLastPara="1" wrap="square" lIns="91425" tIns="91425" rIns="91425" bIns="91425" anchor="t" anchorCtr="0">
            <a:noAutofit/>
          </a:bodyPr>
          <a:lstStyle/>
          <a:p>
            <a:pPr algn="just"/>
            <a:r>
              <a:rPr lang="en-CA" sz="1800" b="1" dirty="0"/>
              <a:t>Community-based water quality monitoring (obj. 1)</a:t>
            </a:r>
          </a:p>
        </p:txBody>
      </p:sp>
      <p:sp>
        <p:nvSpPr>
          <p:cNvPr id="81" name="Google Shape;81;p16"/>
          <p:cNvSpPr txBox="1"/>
          <p:nvPr/>
        </p:nvSpPr>
        <p:spPr>
          <a:xfrm>
            <a:off x="272775" y="640093"/>
            <a:ext cx="8360862" cy="3750457"/>
          </a:xfrm>
          <a:prstGeom prst="rect">
            <a:avLst/>
          </a:prstGeom>
          <a:noFill/>
          <a:ln>
            <a:noFill/>
          </a:ln>
        </p:spPr>
        <p:txBody>
          <a:bodyPr spcFirstLastPara="1" wrap="square" lIns="91425" tIns="91425" rIns="91425" bIns="91425" anchor="t" anchorCtr="0">
            <a:noAutofit/>
          </a:bodyPr>
          <a:lstStyle/>
          <a:p>
            <a:pPr marL="457200" lvl="0" indent="0" algn="l" rtl="0">
              <a:spcBef>
                <a:spcPts val="0"/>
              </a:spcBef>
              <a:spcAft>
                <a:spcPts val="0"/>
              </a:spcAft>
              <a:buNone/>
            </a:pPr>
            <a:endParaRPr dirty="0">
              <a:solidFill>
                <a:schemeClr val="dk1"/>
              </a:solidFill>
            </a:endParaRPr>
          </a:p>
          <a:p>
            <a:pPr marL="457200" lvl="0" indent="0" algn="l" rtl="0">
              <a:spcBef>
                <a:spcPts val="0"/>
              </a:spcBef>
              <a:spcAft>
                <a:spcPts val="0"/>
              </a:spcAft>
              <a:buNone/>
            </a:pPr>
            <a:endParaRPr dirty="0">
              <a:solidFill>
                <a:schemeClr val="dk1"/>
              </a:solidFill>
            </a:endParaRPr>
          </a:p>
          <a:p>
            <a:pPr marL="457200" lvl="0" indent="0" algn="l" rtl="0">
              <a:spcBef>
                <a:spcPts val="0"/>
              </a:spcBef>
              <a:spcAft>
                <a:spcPts val="0"/>
              </a:spcAft>
              <a:buNone/>
            </a:pPr>
            <a:endParaRPr dirty="0">
              <a:solidFill>
                <a:schemeClr val="dk1"/>
              </a:solidFill>
            </a:endParaRPr>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p:txBody>
      </p:sp>
      <p:pic>
        <p:nvPicPr>
          <p:cNvPr id="82" name="Google Shape;82;p16"/>
          <p:cNvPicPr preferRelativeResize="0"/>
          <p:nvPr/>
        </p:nvPicPr>
        <p:blipFill>
          <a:blip r:embed="rId3">
            <a:alphaModFix/>
          </a:blip>
          <a:stretch>
            <a:fillRect/>
          </a:stretch>
        </p:blipFill>
        <p:spPr>
          <a:xfrm>
            <a:off x="152400" y="4445700"/>
            <a:ext cx="8839200" cy="612982"/>
          </a:xfrm>
          <a:prstGeom prst="rect">
            <a:avLst/>
          </a:prstGeom>
          <a:noFill/>
          <a:ln>
            <a:noFill/>
          </a:ln>
        </p:spPr>
      </p:pic>
      <p:pic>
        <p:nvPicPr>
          <p:cNvPr id="3" name="Picture 2" descr="A close up of a map&#10;&#10;Description automatically generated">
            <a:extLst>
              <a:ext uri="{FF2B5EF4-FFF2-40B4-BE49-F238E27FC236}">
                <a16:creationId xmlns:a16="http://schemas.microsoft.com/office/drawing/2014/main" id="{EDA4B040-633F-4710-A0EE-0618A27D6443}"/>
              </a:ext>
            </a:extLst>
          </p:cNvPr>
          <p:cNvPicPr>
            <a:picLocks noChangeAspect="1"/>
          </p:cNvPicPr>
          <p:nvPr/>
        </p:nvPicPr>
        <p:blipFill>
          <a:blip r:embed="rId4"/>
          <a:stretch>
            <a:fillRect/>
          </a:stretch>
        </p:blipFill>
        <p:spPr>
          <a:xfrm>
            <a:off x="4152840" y="640093"/>
            <a:ext cx="4824596" cy="3073814"/>
          </a:xfrm>
          <a:prstGeom prst="rect">
            <a:avLst/>
          </a:prstGeom>
          <a:ln>
            <a:solidFill>
              <a:schemeClr val="tx1"/>
            </a:solidFill>
          </a:ln>
        </p:spPr>
      </p:pic>
      <p:sp>
        <p:nvSpPr>
          <p:cNvPr id="4" name="TextBox 3">
            <a:extLst>
              <a:ext uri="{FF2B5EF4-FFF2-40B4-BE49-F238E27FC236}">
                <a16:creationId xmlns:a16="http://schemas.microsoft.com/office/drawing/2014/main" id="{5822577D-5E4C-4FF0-9148-3B6503269423}"/>
              </a:ext>
            </a:extLst>
          </p:cNvPr>
          <p:cNvSpPr txBox="1"/>
          <p:nvPr/>
        </p:nvSpPr>
        <p:spPr>
          <a:xfrm>
            <a:off x="152400" y="581198"/>
            <a:ext cx="3908841" cy="3970318"/>
          </a:xfrm>
          <a:prstGeom prst="rect">
            <a:avLst/>
          </a:prstGeom>
          <a:noFill/>
        </p:spPr>
        <p:txBody>
          <a:bodyPr wrap="square" rtlCol="0">
            <a:spAutoFit/>
          </a:bodyPr>
          <a:lstStyle/>
          <a:p>
            <a:pPr algn="just"/>
            <a:r>
              <a:rPr lang="en-US" sz="1200" b="1" dirty="0"/>
              <a:t>Problem</a:t>
            </a:r>
            <a:r>
              <a:rPr lang="en-US" sz="1200" dirty="0"/>
              <a:t>: Community-based water quality monitoring (CBWQM) initiatives occur across a range of scales. Engagement is needed to identify barriers, to develop best practices, and to support wider participation and initiative sustainability</a:t>
            </a:r>
            <a:endParaRPr lang="en-US" sz="1200" b="1" dirty="0"/>
          </a:p>
          <a:p>
            <a:pPr algn="just"/>
            <a:endParaRPr lang="en-US" sz="1200" b="1" dirty="0"/>
          </a:p>
          <a:p>
            <a:pPr algn="just"/>
            <a:r>
              <a:rPr lang="en-US" sz="1200" b="1" dirty="0"/>
              <a:t>Approach</a:t>
            </a:r>
            <a:r>
              <a:rPr lang="en-US" sz="1200" dirty="0"/>
              <a:t>: Apply the development of a prototype water quality data analysis tool as a research medium to guide discussions with the CBWQM community</a:t>
            </a:r>
          </a:p>
          <a:p>
            <a:pPr algn="just"/>
            <a:endParaRPr lang="en-US" sz="1200" b="1" dirty="0"/>
          </a:p>
          <a:p>
            <a:r>
              <a:rPr lang="en-US" sz="1200" b="1" dirty="0"/>
              <a:t>Findings</a:t>
            </a:r>
            <a:r>
              <a:rPr lang="en-US" sz="1200" dirty="0"/>
              <a:t>: Barriers to CBWQM include a lack of inter- and intra-initiative consistency in data collection and interpretation; heterogeneous priorities and protocols entail robust, dynamic open source analysis tools; the R/Shiny platform </a:t>
            </a:r>
            <a:r>
              <a:rPr lang="en-CA" sz="1200" dirty="0"/>
              <a:t>can be effectively leveraged to address barriers and bridge gaps; </a:t>
            </a:r>
            <a:r>
              <a:rPr lang="en-US" sz="1200" dirty="0"/>
              <a:t>the prototype effectively catalyzed discussions </a:t>
            </a:r>
            <a:endParaRPr lang="en-US" sz="1200" b="1" dirty="0"/>
          </a:p>
          <a:p>
            <a:endParaRPr lang="en-US" sz="1200" b="1" dirty="0"/>
          </a:p>
          <a:p>
            <a:r>
              <a:rPr lang="en-US" sz="1200" b="1" dirty="0"/>
              <a:t>Outcomes: </a:t>
            </a:r>
            <a:r>
              <a:rPr lang="en-US" sz="1200" dirty="0"/>
              <a:t>Prototype well received, meriting ongoing development to further </a:t>
            </a:r>
            <a:r>
              <a:rPr lang="en-US" sz="1200"/>
              <a:t>address barriers </a:t>
            </a:r>
            <a:r>
              <a:rPr lang="en-US" sz="1200" dirty="0"/>
              <a:t>and to implement survey respondents’ requests</a:t>
            </a:r>
            <a:endParaRPr lang="en-US" sz="1200" b="1" dirty="0"/>
          </a:p>
        </p:txBody>
      </p:sp>
      <p:sp>
        <p:nvSpPr>
          <p:cNvPr id="9" name="Rectangle 8"/>
          <p:cNvSpPr/>
          <p:nvPr/>
        </p:nvSpPr>
        <p:spPr>
          <a:xfrm>
            <a:off x="1624800" y="4629080"/>
            <a:ext cx="6705600" cy="246221"/>
          </a:xfrm>
          <a:prstGeom prst="rect">
            <a:avLst/>
          </a:prstGeom>
        </p:spPr>
        <p:txBody>
          <a:bodyPr wrap="square">
            <a:spAutoFit/>
          </a:bodyPr>
          <a:lstStyle/>
          <a:p>
            <a:r>
              <a:rPr lang="en-CA" sz="1000" b="1" dirty="0">
                <a:solidFill>
                  <a:schemeClr val="bg1"/>
                </a:solidFill>
              </a:rPr>
              <a:t>Global Water Citizenship (GWC): </a:t>
            </a:r>
            <a:r>
              <a:rPr lang="en-US" altLang="en-US" sz="1000" b="1" dirty="0">
                <a:solidFill>
                  <a:schemeClr val="bg1"/>
                </a:solidFill>
              </a:rPr>
              <a:t>Integrating Networked Citizens, Scientists, and Local Decision Makers</a:t>
            </a:r>
          </a:p>
        </p:txBody>
      </p:sp>
      <p:sp>
        <p:nvSpPr>
          <p:cNvPr id="2" name="Rectangle 1"/>
          <p:cNvSpPr/>
          <p:nvPr/>
        </p:nvSpPr>
        <p:spPr>
          <a:xfrm>
            <a:off x="4139641" y="3897288"/>
            <a:ext cx="4824596" cy="707886"/>
          </a:xfrm>
          <a:prstGeom prst="rect">
            <a:avLst/>
          </a:prstGeom>
        </p:spPr>
        <p:txBody>
          <a:bodyPr wrap="square">
            <a:spAutoFit/>
          </a:bodyPr>
          <a:lstStyle/>
          <a:p>
            <a:pPr marL="342900" indent="-342900">
              <a:buAutoNum type="arabicPeriod"/>
            </a:pPr>
            <a:r>
              <a:rPr lang="en-US" sz="1000" dirty="0"/>
              <a:t>Online data quality assessment tool (beta)</a:t>
            </a:r>
          </a:p>
          <a:p>
            <a:r>
              <a:rPr lang="en-US" sz="1000" dirty="0"/>
              <a:t>          URL: </a:t>
            </a:r>
            <a:r>
              <a:rPr lang="en-US" sz="1000" dirty="0">
                <a:hlinkClick r:id="rId5"/>
              </a:rPr>
              <a:t>https://annietemp.shinyapps.io/v2_1/</a:t>
            </a:r>
            <a:endParaRPr lang="en-US" sz="1000" dirty="0"/>
          </a:p>
          <a:p>
            <a:pPr marL="228600" indent="-228600">
              <a:buFont typeface="+mj-lt"/>
              <a:buAutoNum type="arabicPeriod" startAt="2"/>
            </a:pPr>
            <a:r>
              <a:rPr lang="en-US" sz="1000" dirty="0"/>
              <a:t>Gray, A. &amp; Robertson, C. In Prep. Investigating Barriers to Community-Based Water Quality Monitoring through the use of a web-based data analysis tool</a:t>
            </a:r>
          </a:p>
        </p:txBody>
      </p:sp>
    </p:spTree>
    <p:extLst>
      <p:ext uri="{BB962C8B-B14F-4D97-AF65-F5344CB8AC3E}">
        <p14:creationId xmlns:p14="http://schemas.microsoft.com/office/powerpoint/2010/main" val="157556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pic>
        <p:nvPicPr>
          <p:cNvPr id="2" name="Picture 1">
            <a:extLst>
              <a:ext uri="{FF2B5EF4-FFF2-40B4-BE49-F238E27FC236}">
                <a16:creationId xmlns:a16="http://schemas.microsoft.com/office/drawing/2014/main" id="{D1F8BA4F-A1C4-4DAE-9D24-C0DE4FE89E91}"/>
              </a:ext>
            </a:extLst>
          </p:cNvPr>
          <p:cNvPicPr>
            <a:picLocks noChangeAspect="1"/>
          </p:cNvPicPr>
          <p:nvPr/>
        </p:nvPicPr>
        <p:blipFill>
          <a:blip r:embed="rId3"/>
          <a:stretch>
            <a:fillRect/>
          </a:stretch>
        </p:blipFill>
        <p:spPr>
          <a:xfrm>
            <a:off x="4266691" y="362831"/>
            <a:ext cx="4419659" cy="3556622"/>
          </a:xfrm>
          <a:prstGeom prst="rect">
            <a:avLst/>
          </a:prstGeom>
        </p:spPr>
      </p:pic>
      <p:sp>
        <p:nvSpPr>
          <p:cNvPr id="79" name="Google Shape;79;p16"/>
          <p:cNvSpPr txBox="1"/>
          <p:nvPr/>
        </p:nvSpPr>
        <p:spPr>
          <a:xfrm>
            <a:off x="1624800" y="4556000"/>
            <a:ext cx="7175400" cy="106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latin typeface="PT Sans Narrow"/>
                <a:ea typeface="PT Sans Narrow"/>
                <a:cs typeface="PT Sans Narrow"/>
                <a:sym typeface="PT Sans Narrow"/>
              </a:rPr>
              <a:t>Project Title</a:t>
            </a:r>
            <a:endParaRPr>
              <a:solidFill>
                <a:srgbClr val="FFFFFF"/>
              </a:solidFill>
              <a:latin typeface="PT Sans Narrow"/>
              <a:ea typeface="PT Sans Narrow"/>
              <a:cs typeface="PT Sans Narrow"/>
              <a:sym typeface="PT Sans Narrow"/>
            </a:endParaRPr>
          </a:p>
        </p:txBody>
      </p:sp>
      <p:sp>
        <p:nvSpPr>
          <p:cNvPr id="80" name="Google Shape;80;p16"/>
          <p:cNvSpPr txBox="1"/>
          <p:nvPr/>
        </p:nvSpPr>
        <p:spPr>
          <a:xfrm>
            <a:off x="106750" y="177900"/>
            <a:ext cx="8693450" cy="545114"/>
          </a:xfrm>
          <a:prstGeom prst="rect">
            <a:avLst/>
          </a:prstGeom>
          <a:noFill/>
          <a:ln>
            <a:noFill/>
          </a:ln>
        </p:spPr>
        <p:txBody>
          <a:bodyPr spcFirstLastPara="1" wrap="square" lIns="91425" tIns="91425" rIns="91425" bIns="91425" anchor="t" anchorCtr="0">
            <a:noAutofit/>
          </a:bodyPr>
          <a:lstStyle/>
          <a:p>
            <a:pPr algn="just"/>
            <a:r>
              <a:rPr lang="en-CA" sz="1800" b="1" dirty="0"/>
              <a:t>Developing new data models for science-community data fusion (obj.2)</a:t>
            </a:r>
          </a:p>
        </p:txBody>
      </p:sp>
      <p:pic>
        <p:nvPicPr>
          <p:cNvPr id="82" name="Google Shape;82;p16"/>
          <p:cNvPicPr preferRelativeResize="0"/>
          <p:nvPr/>
        </p:nvPicPr>
        <p:blipFill>
          <a:blip r:embed="rId4">
            <a:alphaModFix/>
          </a:blip>
          <a:stretch>
            <a:fillRect/>
          </a:stretch>
        </p:blipFill>
        <p:spPr>
          <a:xfrm>
            <a:off x="152400" y="4445700"/>
            <a:ext cx="8839200" cy="612982"/>
          </a:xfrm>
          <a:prstGeom prst="rect">
            <a:avLst/>
          </a:prstGeom>
          <a:noFill/>
          <a:ln>
            <a:noFill/>
          </a:ln>
        </p:spPr>
      </p:pic>
      <p:sp>
        <p:nvSpPr>
          <p:cNvPr id="9" name="Rectangle 8"/>
          <p:cNvSpPr/>
          <p:nvPr/>
        </p:nvSpPr>
        <p:spPr>
          <a:xfrm>
            <a:off x="1624800" y="4629080"/>
            <a:ext cx="6705600" cy="246221"/>
          </a:xfrm>
          <a:prstGeom prst="rect">
            <a:avLst/>
          </a:prstGeom>
        </p:spPr>
        <p:txBody>
          <a:bodyPr wrap="square">
            <a:spAutoFit/>
          </a:bodyPr>
          <a:lstStyle/>
          <a:p>
            <a:r>
              <a:rPr lang="en-CA" sz="1000" b="1" dirty="0">
                <a:solidFill>
                  <a:schemeClr val="bg1"/>
                </a:solidFill>
              </a:rPr>
              <a:t>Global Water Citizenship (GWC): </a:t>
            </a:r>
            <a:r>
              <a:rPr lang="en-US" altLang="en-US" sz="1000" b="1" dirty="0">
                <a:solidFill>
                  <a:schemeClr val="bg1"/>
                </a:solidFill>
              </a:rPr>
              <a:t>Integrating Networked Citizens, Scientists, and Local Decision Makers</a:t>
            </a:r>
          </a:p>
        </p:txBody>
      </p:sp>
      <p:sp>
        <p:nvSpPr>
          <p:cNvPr id="10" name="TextBox 9">
            <a:extLst>
              <a:ext uri="{FF2B5EF4-FFF2-40B4-BE49-F238E27FC236}">
                <a16:creationId xmlns:a16="http://schemas.microsoft.com/office/drawing/2014/main" id="{5822577D-5E4C-4FF0-9148-3B6503269423}"/>
              </a:ext>
            </a:extLst>
          </p:cNvPr>
          <p:cNvSpPr txBox="1"/>
          <p:nvPr/>
        </p:nvSpPr>
        <p:spPr>
          <a:xfrm>
            <a:off x="244000" y="675813"/>
            <a:ext cx="3908841" cy="3093154"/>
          </a:xfrm>
          <a:prstGeom prst="rect">
            <a:avLst/>
          </a:prstGeom>
          <a:noFill/>
        </p:spPr>
        <p:txBody>
          <a:bodyPr wrap="square" rtlCol="0">
            <a:spAutoFit/>
          </a:bodyPr>
          <a:lstStyle/>
          <a:p>
            <a:pPr algn="just"/>
            <a:r>
              <a:rPr lang="en-US" sz="1300" b="1" dirty="0"/>
              <a:t>Problem</a:t>
            </a:r>
            <a:r>
              <a:rPr lang="en-US" sz="1300" dirty="0"/>
              <a:t>: CBM data rarely integrated with science data; science data not in formats readily useable to many communities. Need for new data models capable of broadscale data fusion.</a:t>
            </a:r>
          </a:p>
          <a:p>
            <a:pPr algn="just"/>
            <a:endParaRPr lang="en-US" sz="1300" b="1" dirty="0"/>
          </a:p>
          <a:p>
            <a:pPr algn="just"/>
            <a:r>
              <a:rPr lang="en-US" sz="1300" b="1" dirty="0"/>
              <a:t>Approach</a:t>
            </a:r>
            <a:r>
              <a:rPr lang="en-US" sz="1300" dirty="0"/>
              <a:t>: Developed a new data model and analytics system to create an operational DGGS-based GIS which is suitable for large scale modelling and analysis</a:t>
            </a:r>
            <a:endParaRPr lang="en-US" sz="1300" b="1" dirty="0"/>
          </a:p>
          <a:p>
            <a:pPr algn="just"/>
            <a:endParaRPr lang="en-US" sz="1300" b="1" dirty="0"/>
          </a:p>
          <a:p>
            <a:pPr algn="just"/>
            <a:r>
              <a:rPr lang="en-US" sz="1300" b="1" dirty="0"/>
              <a:t>Findings</a:t>
            </a:r>
            <a:r>
              <a:rPr lang="en-US" sz="1300" dirty="0"/>
              <a:t>: System outperforms standard geometry data models and can integrate a wide variety of spatial data formats</a:t>
            </a:r>
          </a:p>
          <a:p>
            <a:endParaRPr lang="en-US" sz="1300" dirty="0"/>
          </a:p>
          <a:p>
            <a:r>
              <a:rPr lang="en-US" sz="1300" b="1" dirty="0"/>
              <a:t>Outcomes:</a:t>
            </a:r>
          </a:p>
        </p:txBody>
      </p:sp>
      <p:sp>
        <p:nvSpPr>
          <p:cNvPr id="11" name="Rectangle 10"/>
          <p:cNvSpPr/>
          <p:nvPr/>
        </p:nvSpPr>
        <p:spPr>
          <a:xfrm>
            <a:off x="272775" y="3750441"/>
            <a:ext cx="8718825" cy="784830"/>
          </a:xfrm>
          <a:prstGeom prst="rect">
            <a:avLst/>
          </a:prstGeom>
        </p:spPr>
        <p:txBody>
          <a:bodyPr wrap="square">
            <a:spAutoFit/>
          </a:bodyPr>
          <a:lstStyle/>
          <a:p>
            <a:pPr marL="342900" indent="-342900">
              <a:buAutoNum type="arabicPeriod"/>
            </a:pPr>
            <a:r>
              <a:rPr lang="en-US" sz="900" dirty="0"/>
              <a:t>New software platform for large-scale spatial data integration and analysis</a:t>
            </a:r>
          </a:p>
          <a:p>
            <a:pPr marL="342900" indent="-342900">
              <a:buAutoNum type="arabicPeriod"/>
            </a:pPr>
            <a:r>
              <a:rPr lang="en-US" sz="900" dirty="0"/>
              <a:t>Robertson C., Chaudhuri C., </a:t>
            </a:r>
            <a:r>
              <a:rPr lang="en-US" sz="900" dirty="0" err="1"/>
              <a:t>Hotati</a:t>
            </a:r>
            <a:r>
              <a:rPr lang="en-US" sz="900" dirty="0"/>
              <a:t> M. Roberts S. (Under Review). </a:t>
            </a:r>
            <a:r>
              <a:rPr lang="en-US" sz="900" dirty="0">
                <a:solidFill>
                  <a:schemeClr val="dk1"/>
                </a:solidFill>
              </a:rPr>
              <a:t>Big</a:t>
            </a:r>
            <a:r>
              <a:rPr lang="en-US" sz="900" dirty="0"/>
              <a:t> IDEAS: Integrated discrete environmental analytics system (IDEAS), a big data DGGS-based analytics platform for geospatial analysis and modelling.</a:t>
            </a:r>
          </a:p>
          <a:p>
            <a:pPr marL="342900" indent="-342900">
              <a:buAutoNum type="arabicPeriod"/>
            </a:pPr>
            <a:r>
              <a:rPr lang="en-CA" sz="900"/>
              <a:t>Bondaruk, Ben, Steven Roberts, and Colin Robertson. “Discrete Global Grid Systems: Operational Capability of the Current State of the Art.” In </a:t>
            </a:r>
            <a:r>
              <a:rPr lang="en-CA" sz="900" i="1"/>
              <a:t>Proceedings of the Conference on Spatial Knowledge and Information - Canada</a:t>
            </a:r>
            <a:r>
              <a:rPr lang="en-CA" sz="900"/>
              <a:t>, 7(6):1. Banff, AB, 2019.</a:t>
            </a:r>
            <a:r>
              <a:rPr lang="en-US" sz="900">
                <a:effectLst/>
              </a:rPr>
              <a:t> </a:t>
            </a:r>
            <a:endParaRPr lang="en-US" sz="9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6"/>
          <p:cNvSpPr txBox="1"/>
          <p:nvPr/>
        </p:nvSpPr>
        <p:spPr>
          <a:xfrm>
            <a:off x="1624800" y="4556000"/>
            <a:ext cx="7175400" cy="106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latin typeface="PT Sans Narrow"/>
                <a:ea typeface="PT Sans Narrow"/>
                <a:cs typeface="PT Sans Narrow"/>
                <a:sym typeface="PT Sans Narrow"/>
              </a:rPr>
              <a:t>Project Title</a:t>
            </a:r>
            <a:endParaRPr>
              <a:solidFill>
                <a:srgbClr val="FFFFFF"/>
              </a:solidFill>
              <a:latin typeface="PT Sans Narrow"/>
              <a:ea typeface="PT Sans Narrow"/>
              <a:cs typeface="PT Sans Narrow"/>
              <a:sym typeface="PT Sans Narrow"/>
            </a:endParaRPr>
          </a:p>
        </p:txBody>
      </p:sp>
      <p:sp>
        <p:nvSpPr>
          <p:cNvPr id="80" name="Google Shape;80;p16"/>
          <p:cNvSpPr txBox="1"/>
          <p:nvPr/>
        </p:nvSpPr>
        <p:spPr>
          <a:xfrm>
            <a:off x="106750" y="177900"/>
            <a:ext cx="8693450" cy="545114"/>
          </a:xfrm>
          <a:prstGeom prst="rect">
            <a:avLst/>
          </a:prstGeom>
          <a:noFill/>
          <a:ln>
            <a:noFill/>
          </a:ln>
        </p:spPr>
        <p:txBody>
          <a:bodyPr spcFirstLastPara="1" wrap="square" lIns="91425" tIns="91425" rIns="91425" bIns="91425" anchor="t" anchorCtr="0">
            <a:noAutofit/>
          </a:bodyPr>
          <a:lstStyle/>
          <a:p>
            <a:pPr algn="just"/>
            <a:r>
              <a:rPr lang="en-CA" sz="1800" b="1" dirty="0"/>
              <a:t>Integrating knowledge on precipitation extremes in Canada (obj. 2)</a:t>
            </a:r>
          </a:p>
        </p:txBody>
      </p:sp>
      <p:pic>
        <p:nvPicPr>
          <p:cNvPr id="82" name="Google Shape;82;p16"/>
          <p:cNvPicPr preferRelativeResize="0"/>
          <p:nvPr/>
        </p:nvPicPr>
        <p:blipFill>
          <a:blip r:embed="rId3">
            <a:alphaModFix/>
          </a:blip>
          <a:stretch>
            <a:fillRect/>
          </a:stretch>
        </p:blipFill>
        <p:spPr>
          <a:xfrm>
            <a:off x="152400" y="4445700"/>
            <a:ext cx="8839200" cy="612982"/>
          </a:xfrm>
          <a:prstGeom prst="rect">
            <a:avLst/>
          </a:prstGeom>
          <a:noFill/>
          <a:ln>
            <a:noFill/>
          </a:ln>
        </p:spPr>
      </p:pic>
      <p:sp>
        <p:nvSpPr>
          <p:cNvPr id="9" name="Rectangle 8"/>
          <p:cNvSpPr/>
          <p:nvPr/>
        </p:nvSpPr>
        <p:spPr>
          <a:xfrm>
            <a:off x="1624800" y="4629080"/>
            <a:ext cx="6705600" cy="246221"/>
          </a:xfrm>
          <a:prstGeom prst="rect">
            <a:avLst/>
          </a:prstGeom>
        </p:spPr>
        <p:txBody>
          <a:bodyPr wrap="square">
            <a:spAutoFit/>
          </a:bodyPr>
          <a:lstStyle/>
          <a:p>
            <a:r>
              <a:rPr lang="en-CA" sz="1000" b="1" dirty="0">
                <a:solidFill>
                  <a:schemeClr val="bg1"/>
                </a:solidFill>
              </a:rPr>
              <a:t>Global Water Citizenship (GWC): </a:t>
            </a:r>
            <a:r>
              <a:rPr lang="en-US" altLang="en-US" sz="1000" b="1" dirty="0">
                <a:solidFill>
                  <a:schemeClr val="bg1"/>
                </a:solidFill>
              </a:rPr>
              <a:t>Integrating Networked Citizens, Scientists, and Local Decision Makers</a:t>
            </a:r>
          </a:p>
        </p:txBody>
      </p:sp>
      <p:sp>
        <p:nvSpPr>
          <p:cNvPr id="10" name="TextBox 9">
            <a:extLst>
              <a:ext uri="{FF2B5EF4-FFF2-40B4-BE49-F238E27FC236}">
                <a16:creationId xmlns:a16="http://schemas.microsoft.com/office/drawing/2014/main" id="{5822577D-5E4C-4FF0-9148-3B6503269423}"/>
              </a:ext>
            </a:extLst>
          </p:cNvPr>
          <p:cNvSpPr txBox="1"/>
          <p:nvPr/>
        </p:nvSpPr>
        <p:spPr>
          <a:xfrm>
            <a:off x="244000" y="541583"/>
            <a:ext cx="4330637" cy="3754874"/>
          </a:xfrm>
          <a:prstGeom prst="rect">
            <a:avLst/>
          </a:prstGeom>
          <a:noFill/>
        </p:spPr>
        <p:txBody>
          <a:bodyPr wrap="square" rtlCol="0">
            <a:spAutoFit/>
          </a:bodyPr>
          <a:lstStyle/>
          <a:p>
            <a:r>
              <a:rPr lang="en-US" b="1" dirty="0"/>
              <a:t>Problem</a:t>
            </a:r>
            <a:r>
              <a:rPr lang="en-US" dirty="0"/>
              <a:t>: Trends in precipitation extremes hard to discern with gridded data in areas of low station density. Spatial correlation is induced through interpolation methods which limit information available for adaptive planning in remote communities. </a:t>
            </a:r>
          </a:p>
          <a:p>
            <a:pPr algn="just"/>
            <a:endParaRPr lang="en-US" b="1" dirty="0"/>
          </a:p>
          <a:p>
            <a:r>
              <a:rPr lang="en-US" b="1" dirty="0"/>
              <a:t>Approach</a:t>
            </a:r>
            <a:r>
              <a:rPr lang="en-US" dirty="0"/>
              <a:t>: Examine trends in annual one-day maximum precipitation using a novel spatial pooling method and within a generalized extreme value theory framework. </a:t>
            </a:r>
            <a:endParaRPr lang="en-US" b="1" dirty="0"/>
          </a:p>
          <a:p>
            <a:pPr algn="just"/>
            <a:endParaRPr lang="en-US" b="1" dirty="0"/>
          </a:p>
          <a:p>
            <a:r>
              <a:rPr lang="en-US" b="1" dirty="0"/>
              <a:t>Findings</a:t>
            </a:r>
            <a:r>
              <a:rPr lang="en-US" dirty="0"/>
              <a:t>: The quantiles of the annual maximum precipitation distribution show significant trends in many regions of western Canada. </a:t>
            </a:r>
          </a:p>
          <a:p>
            <a:pPr algn="just"/>
            <a:endParaRPr lang="en-US" dirty="0"/>
          </a:p>
          <a:p>
            <a:pPr algn="just"/>
            <a:r>
              <a:rPr lang="en-US" b="1" dirty="0"/>
              <a:t>Outcomes:</a:t>
            </a:r>
          </a:p>
        </p:txBody>
      </p:sp>
      <p:sp>
        <p:nvSpPr>
          <p:cNvPr id="11" name="Rectangle 10"/>
          <p:cNvSpPr/>
          <p:nvPr/>
        </p:nvSpPr>
        <p:spPr>
          <a:xfrm>
            <a:off x="244000" y="4198459"/>
            <a:ext cx="8718825" cy="246221"/>
          </a:xfrm>
          <a:prstGeom prst="rect">
            <a:avLst/>
          </a:prstGeom>
        </p:spPr>
        <p:txBody>
          <a:bodyPr wrap="square">
            <a:spAutoFit/>
          </a:bodyPr>
          <a:lstStyle/>
          <a:p>
            <a:r>
              <a:rPr lang="en-US" sz="1000" dirty="0"/>
              <a:t>Chaudhuri C., Robertson C.(In prep)</a:t>
            </a:r>
            <a:r>
              <a:rPr lang="en-US" sz="1000" i="1" dirty="0"/>
              <a:t>. </a:t>
            </a:r>
            <a:r>
              <a:rPr lang="en-US" sz="1000" dirty="0"/>
              <a:t>Significant trends in tail values of extreme precipitation in Canada. </a:t>
            </a:r>
          </a:p>
        </p:txBody>
      </p:sp>
      <p:pic>
        <p:nvPicPr>
          <p:cNvPr id="3" name="Picture 2">
            <a:extLst>
              <a:ext uri="{FF2B5EF4-FFF2-40B4-BE49-F238E27FC236}">
                <a16:creationId xmlns:a16="http://schemas.microsoft.com/office/drawing/2014/main" id="{A8CE006B-80D7-416E-B0C0-5571861FCD7B}"/>
              </a:ext>
            </a:extLst>
          </p:cNvPr>
          <p:cNvPicPr>
            <a:picLocks noChangeAspect="1"/>
          </p:cNvPicPr>
          <p:nvPr/>
        </p:nvPicPr>
        <p:blipFill>
          <a:blip r:embed="rId4"/>
          <a:stretch>
            <a:fillRect/>
          </a:stretch>
        </p:blipFill>
        <p:spPr>
          <a:xfrm>
            <a:off x="4603412" y="543514"/>
            <a:ext cx="3460435" cy="3528000"/>
          </a:xfrm>
          <a:prstGeom prst="rect">
            <a:avLst/>
          </a:prstGeom>
        </p:spPr>
      </p:pic>
    </p:spTree>
    <p:extLst>
      <p:ext uri="{BB962C8B-B14F-4D97-AF65-F5344CB8AC3E}">
        <p14:creationId xmlns:p14="http://schemas.microsoft.com/office/powerpoint/2010/main" val="31129384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6"/>
          <p:cNvSpPr txBox="1"/>
          <p:nvPr/>
        </p:nvSpPr>
        <p:spPr>
          <a:xfrm>
            <a:off x="1624800" y="4556000"/>
            <a:ext cx="7175400" cy="106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latin typeface="PT Sans Narrow"/>
                <a:ea typeface="PT Sans Narrow"/>
                <a:cs typeface="PT Sans Narrow"/>
                <a:sym typeface="PT Sans Narrow"/>
              </a:rPr>
              <a:t>Project Title</a:t>
            </a:r>
            <a:endParaRPr>
              <a:solidFill>
                <a:srgbClr val="FFFFFF"/>
              </a:solidFill>
              <a:latin typeface="PT Sans Narrow"/>
              <a:ea typeface="PT Sans Narrow"/>
              <a:cs typeface="PT Sans Narrow"/>
              <a:sym typeface="PT Sans Narrow"/>
            </a:endParaRPr>
          </a:p>
        </p:txBody>
      </p:sp>
      <p:pic>
        <p:nvPicPr>
          <p:cNvPr id="82" name="Google Shape;82;p16"/>
          <p:cNvPicPr preferRelativeResize="0"/>
          <p:nvPr/>
        </p:nvPicPr>
        <p:blipFill>
          <a:blip r:embed="rId3">
            <a:alphaModFix/>
          </a:blip>
          <a:stretch>
            <a:fillRect/>
          </a:stretch>
        </p:blipFill>
        <p:spPr>
          <a:xfrm>
            <a:off x="152400" y="4445700"/>
            <a:ext cx="8839200" cy="612982"/>
          </a:xfrm>
          <a:prstGeom prst="rect">
            <a:avLst/>
          </a:prstGeom>
          <a:noFill/>
          <a:ln>
            <a:noFill/>
          </a:ln>
        </p:spPr>
      </p:pic>
      <p:sp>
        <p:nvSpPr>
          <p:cNvPr id="9" name="Rectangle 8"/>
          <p:cNvSpPr/>
          <p:nvPr/>
        </p:nvSpPr>
        <p:spPr>
          <a:xfrm>
            <a:off x="1624800" y="4629080"/>
            <a:ext cx="6705600" cy="246221"/>
          </a:xfrm>
          <a:prstGeom prst="rect">
            <a:avLst/>
          </a:prstGeom>
        </p:spPr>
        <p:txBody>
          <a:bodyPr wrap="square">
            <a:spAutoFit/>
          </a:bodyPr>
          <a:lstStyle/>
          <a:p>
            <a:r>
              <a:rPr lang="en-CA" sz="1000" b="1" dirty="0">
                <a:solidFill>
                  <a:schemeClr val="bg1"/>
                </a:solidFill>
              </a:rPr>
              <a:t>Global Water Citizenship (GWC): </a:t>
            </a:r>
            <a:r>
              <a:rPr lang="en-US" altLang="en-US" sz="1000" b="1" dirty="0">
                <a:solidFill>
                  <a:schemeClr val="bg1"/>
                </a:solidFill>
              </a:rPr>
              <a:t>Integrating Networked Citizens, Scientists, and Local Decision Makers</a:t>
            </a:r>
          </a:p>
        </p:txBody>
      </p:sp>
      <p:sp>
        <p:nvSpPr>
          <p:cNvPr id="10" name="TextBox 9">
            <a:extLst>
              <a:ext uri="{FF2B5EF4-FFF2-40B4-BE49-F238E27FC236}">
                <a16:creationId xmlns:a16="http://schemas.microsoft.com/office/drawing/2014/main" id="{5822577D-5E4C-4FF0-9148-3B6503269423}"/>
              </a:ext>
            </a:extLst>
          </p:cNvPr>
          <p:cNvSpPr txBox="1"/>
          <p:nvPr/>
        </p:nvSpPr>
        <p:spPr>
          <a:xfrm>
            <a:off x="244000" y="527295"/>
            <a:ext cx="4328000" cy="3754874"/>
          </a:xfrm>
          <a:prstGeom prst="rect">
            <a:avLst/>
          </a:prstGeom>
          <a:noFill/>
        </p:spPr>
        <p:txBody>
          <a:bodyPr wrap="square" rtlCol="0">
            <a:spAutoFit/>
          </a:bodyPr>
          <a:lstStyle/>
          <a:p>
            <a:r>
              <a:rPr lang="en-US" b="1" dirty="0"/>
              <a:t>Problem</a:t>
            </a:r>
            <a:r>
              <a:rPr lang="en-US" dirty="0"/>
              <a:t>: </a:t>
            </a:r>
            <a:r>
              <a:rPr lang="en-CA" dirty="0"/>
              <a:t>Northern communities need to adapt and prepare for the climate change with help of the climatic data at hydrologically relevant scales. </a:t>
            </a:r>
            <a:endParaRPr lang="en-US" dirty="0"/>
          </a:p>
          <a:p>
            <a:pPr algn="just"/>
            <a:endParaRPr lang="en-US" b="1" dirty="0"/>
          </a:p>
          <a:p>
            <a:r>
              <a:rPr lang="en-US" b="1" dirty="0"/>
              <a:t>Approach</a:t>
            </a:r>
            <a:r>
              <a:rPr lang="en-US" dirty="0"/>
              <a:t>: </a:t>
            </a:r>
            <a:r>
              <a:rPr lang="en-CA" dirty="0"/>
              <a:t>Developed novel downscaling method using Generative Adversarial Network (GAN), </a:t>
            </a:r>
            <a:r>
              <a:rPr lang="en-CA" dirty="0" err="1"/>
              <a:t>CliGAN</a:t>
            </a:r>
            <a:r>
              <a:rPr lang="en-CA" dirty="0"/>
              <a:t>, which can downscale large-scale annual maximum precipitation given by several AOGCMs to the regional-level gridded annual maximum precipitation. </a:t>
            </a:r>
            <a:endParaRPr lang="en-US" b="1" dirty="0"/>
          </a:p>
          <a:p>
            <a:pPr algn="just"/>
            <a:endParaRPr lang="en-US" b="1" dirty="0"/>
          </a:p>
          <a:p>
            <a:r>
              <a:rPr lang="en-US" b="1" dirty="0"/>
              <a:t>Findings</a:t>
            </a:r>
            <a:r>
              <a:rPr lang="en-US" dirty="0"/>
              <a:t>: GAN method outperformed other models. Integration of structural information of the regional observation in the loss calculation can significantly improve the downscaling performance. </a:t>
            </a:r>
          </a:p>
          <a:p>
            <a:endParaRPr lang="en-US" dirty="0"/>
          </a:p>
          <a:p>
            <a:r>
              <a:rPr lang="en-US" b="1" dirty="0"/>
              <a:t>Outcomes:</a:t>
            </a:r>
          </a:p>
        </p:txBody>
      </p:sp>
      <p:sp>
        <p:nvSpPr>
          <p:cNvPr id="11" name="Rectangle 10"/>
          <p:cNvSpPr/>
          <p:nvPr/>
        </p:nvSpPr>
        <p:spPr>
          <a:xfrm>
            <a:off x="244000" y="4189871"/>
            <a:ext cx="8718825" cy="253916"/>
          </a:xfrm>
          <a:prstGeom prst="rect">
            <a:avLst/>
          </a:prstGeom>
        </p:spPr>
        <p:txBody>
          <a:bodyPr wrap="square">
            <a:spAutoFit/>
          </a:bodyPr>
          <a:lstStyle/>
          <a:p>
            <a:pPr algn="just"/>
            <a:r>
              <a:rPr lang="en-US" sz="1050" dirty="0"/>
              <a:t>Chaudhuri C., Robertson C. (In Prep.).</a:t>
            </a:r>
            <a:r>
              <a:rPr lang="en-US" sz="1050" dirty="0" err="1"/>
              <a:t>CliGAN</a:t>
            </a:r>
            <a:r>
              <a:rPr lang="en-US" sz="1050" dirty="0"/>
              <a:t>- A Novel Approach for Statistical Downscaling of Precipitation From multi-model ensemble. </a:t>
            </a:r>
          </a:p>
        </p:txBody>
      </p:sp>
      <p:pic>
        <p:nvPicPr>
          <p:cNvPr id="12" name="image5.png">
            <a:extLst>
              <a:ext uri="{FF2B5EF4-FFF2-40B4-BE49-F238E27FC236}">
                <a16:creationId xmlns:a16="http://schemas.microsoft.com/office/drawing/2014/main" id="{64499BB6-2C48-4615-8783-EF03448BC102}"/>
              </a:ext>
            </a:extLst>
          </p:cNvPr>
          <p:cNvPicPr>
            <a:picLocks noChangeAspect="1"/>
          </p:cNvPicPr>
          <p:nvPr/>
        </p:nvPicPr>
        <p:blipFill>
          <a:blip r:embed="rId4"/>
          <a:srcRect/>
          <a:stretch>
            <a:fillRect/>
          </a:stretch>
        </p:blipFill>
        <p:spPr>
          <a:xfrm>
            <a:off x="4709250" y="502278"/>
            <a:ext cx="3347356" cy="3657840"/>
          </a:xfrm>
          <a:prstGeom prst="rect">
            <a:avLst/>
          </a:prstGeom>
          <a:ln/>
        </p:spPr>
      </p:pic>
      <p:sp>
        <p:nvSpPr>
          <p:cNvPr id="80" name="Google Shape;80;p16"/>
          <p:cNvSpPr txBox="1"/>
          <p:nvPr/>
        </p:nvSpPr>
        <p:spPr>
          <a:xfrm>
            <a:off x="106750" y="177900"/>
            <a:ext cx="8693450" cy="545114"/>
          </a:xfrm>
          <a:prstGeom prst="rect">
            <a:avLst/>
          </a:prstGeom>
          <a:noFill/>
          <a:ln>
            <a:noFill/>
          </a:ln>
        </p:spPr>
        <p:txBody>
          <a:bodyPr spcFirstLastPara="1" wrap="square" lIns="91425" tIns="91425" rIns="91425" bIns="91425" anchor="t" anchorCtr="0">
            <a:noAutofit/>
          </a:bodyPr>
          <a:lstStyle/>
          <a:p>
            <a:pPr algn="just"/>
            <a:r>
              <a:rPr lang="en-CA" sz="1800" b="1" dirty="0"/>
              <a:t>Downscaling climate data using novel machine learning models (obj. 2)</a:t>
            </a:r>
          </a:p>
        </p:txBody>
      </p:sp>
    </p:spTree>
    <p:extLst>
      <p:ext uri="{BB962C8B-B14F-4D97-AF65-F5344CB8AC3E}">
        <p14:creationId xmlns:p14="http://schemas.microsoft.com/office/powerpoint/2010/main" val="5077071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6"/>
          <p:cNvSpPr txBox="1"/>
          <p:nvPr/>
        </p:nvSpPr>
        <p:spPr>
          <a:xfrm>
            <a:off x="1624800" y="4556000"/>
            <a:ext cx="7175400" cy="106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latin typeface="PT Sans Narrow"/>
                <a:ea typeface="PT Sans Narrow"/>
                <a:cs typeface="PT Sans Narrow"/>
                <a:sym typeface="PT Sans Narrow"/>
              </a:rPr>
              <a:t>Project Title</a:t>
            </a:r>
            <a:endParaRPr>
              <a:solidFill>
                <a:srgbClr val="FFFFFF"/>
              </a:solidFill>
              <a:latin typeface="PT Sans Narrow"/>
              <a:ea typeface="PT Sans Narrow"/>
              <a:cs typeface="PT Sans Narrow"/>
              <a:sym typeface="PT Sans Narrow"/>
            </a:endParaRPr>
          </a:p>
        </p:txBody>
      </p:sp>
      <p:sp>
        <p:nvSpPr>
          <p:cNvPr id="80" name="Google Shape;80;p16"/>
          <p:cNvSpPr txBox="1"/>
          <p:nvPr/>
        </p:nvSpPr>
        <p:spPr>
          <a:xfrm>
            <a:off x="106750" y="177900"/>
            <a:ext cx="8693450" cy="545114"/>
          </a:xfrm>
          <a:prstGeom prst="rect">
            <a:avLst/>
          </a:prstGeom>
          <a:noFill/>
          <a:ln>
            <a:noFill/>
          </a:ln>
        </p:spPr>
        <p:txBody>
          <a:bodyPr spcFirstLastPara="1" wrap="square" lIns="91425" tIns="91425" rIns="91425" bIns="91425" anchor="t" anchorCtr="0">
            <a:noAutofit/>
          </a:bodyPr>
          <a:lstStyle/>
          <a:p>
            <a:r>
              <a:rPr lang="en-CA" sz="1800" b="1" dirty="0"/>
              <a:t>Rapid development of spatial decision support systems (obj 2 &amp; 3)</a:t>
            </a:r>
          </a:p>
        </p:txBody>
      </p:sp>
      <p:pic>
        <p:nvPicPr>
          <p:cNvPr id="82" name="Google Shape;82;p16"/>
          <p:cNvPicPr preferRelativeResize="0"/>
          <p:nvPr/>
        </p:nvPicPr>
        <p:blipFill>
          <a:blip r:embed="rId3">
            <a:alphaModFix/>
          </a:blip>
          <a:stretch>
            <a:fillRect/>
          </a:stretch>
        </p:blipFill>
        <p:spPr>
          <a:xfrm>
            <a:off x="152400" y="4445700"/>
            <a:ext cx="8839200" cy="612982"/>
          </a:xfrm>
          <a:prstGeom prst="rect">
            <a:avLst/>
          </a:prstGeom>
          <a:noFill/>
          <a:ln>
            <a:noFill/>
          </a:ln>
        </p:spPr>
      </p:pic>
      <p:sp>
        <p:nvSpPr>
          <p:cNvPr id="9" name="Rectangle 8"/>
          <p:cNvSpPr/>
          <p:nvPr/>
        </p:nvSpPr>
        <p:spPr>
          <a:xfrm>
            <a:off x="1624800" y="4629080"/>
            <a:ext cx="6705600" cy="246221"/>
          </a:xfrm>
          <a:prstGeom prst="rect">
            <a:avLst/>
          </a:prstGeom>
        </p:spPr>
        <p:txBody>
          <a:bodyPr wrap="square">
            <a:spAutoFit/>
          </a:bodyPr>
          <a:lstStyle/>
          <a:p>
            <a:r>
              <a:rPr lang="en-CA" sz="1000" b="1" dirty="0">
                <a:solidFill>
                  <a:schemeClr val="bg1"/>
                </a:solidFill>
              </a:rPr>
              <a:t>Global Water Citizenship (GWC): </a:t>
            </a:r>
            <a:r>
              <a:rPr lang="en-US" altLang="en-US" sz="1000" b="1" dirty="0">
                <a:solidFill>
                  <a:schemeClr val="bg1"/>
                </a:solidFill>
              </a:rPr>
              <a:t>Integrating Networked Citizens, Scientists, and Local Decision Makers</a:t>
            </a:r>
          </a:p>
        </p:txBody>
      </p:sp>
      <p:sp>
        <p:nvSpPr>
          <p:cNvPr id="10" name="TextBox 9">
            <a:extLst>
              <a:ext uri="{FF2B5EF4-FFF2-40B4-BE49-F238E27FC236}">
                <a16:creationId xmlns:a16="http://schemas.microsoft.com/office/drawing/2014/main" id="{5822577D-5E4C-4FF0-9148-3B6503269423}"/>
              </a:ext>
            </a:extLst>
          </p:cNvPr>
          <p:cNvSpPr txBox="1"/>
          <p:nvPr/>
        </p:nvSpPr>
        <p:spPr>
          <a:xfrm>
            <a:off x="244000" y="555871"/>
            <a:ext cx="3821373" cy="3477875"/>
          </a:xfrm>
          <a:prstGeom prst="rect">
            <a:avLst/>
          </a:prstGeom>
          <a:noFill/>
        </p:spPr>
        <p:txBody>
          <a:bodyPr wrap="square" rtlCol="0">
            <a:spAutoFit/>
          </a:bodyPr>
          <a:lstStyle/>
          <a:p>
            <a:r>
              <a:rPr lang="en-US" b="1" dirty="0"/>
              <a:t>Problem</a:t>
            </a:r>
            <a:r>
              <a:rPr lang="en-US" dirty="0"/>
              <a:t>: </a:t>
            </a:r>
            <a:r>
              <a:rPr lang="en-US" sz="1200" dirty="0"/>
              <a:t>Actionable spatial decision support tools required for changing environmental risks. </a:t>
            </a:r>
          </a:p>
          <a:p>
            <a:pPr algn="just"/>
            <a:endParaRPr lang="en-US" sz="1200" b="1" dirty="0"/>
          </a:p>
          <a:p>
            <a:r>
              <a:rPr lang="en-US" b="1" dirty="0"/>
              <a:t>Approach</a:t>
            </a:r>
            <a:r>
              <a:rPr lang="en-US" dirty="0"/>
              <a:t>: </a:t>
            </a:r>
            <a:r>
              <a:rPr lang="en-CA" sz="1200" dirty="0"/>
              <a:t>We developed two case study applications into wildfire and flood modelling using big data framework (IDEAS)</a:t>
            </a:r>
            <a:r>
              <a:rPr lang="en-US" sz="1200" dirty="0"/>
              <a:t>.</a:t>
            </a:r>
            <a:r>
              <a:rPr lang="en-US" dirty="0"/>
              <a:t> </a:t>
            </a:r>
            <a:endParaRPr lang="en-US" b="1" dirty="0"/>
          </a:p>
          <a:p>
            <a:pPr algn="just"/>
            <a:endParaRPr lang="en-US" sz="1200" b="1" dirty="0"/>
          </a:p>
          <a:p>
            <a:pPr algn="just"/>
            <a:r>
              <a:rPr lang="en-US" b="1" dirty="0"/>
              <a:t>Findings</a:t>
            </a:r>
            <a:r>
              <a:rPr lang="en-CA" b="1" dirty="0"/>
              <a:t>: </a:t>
            </a:r>
            <a:r>
              <a:rPr lang="en-CA" sz="1200" dirty="0"/>
              <a:t>The method has produced a simple conceptual flood inundation modeling which is robust, computationally cheap, and produces coherent, physically explainable results</a:t>
            </a:r>
            <a:r>
              <a:rPr lang="en-US" sz="1200" dirty="0"/>
              <a:t>. DGGS data model for dynamic CA modelling in a big data platform provides the potential to incorporate constantly updating data streams obtained for key variables, with complex algorithms for learning and updating CA rule sets</a:t>
            </a:r>
          </a:p>
          <a:p>
            <a:endParaRPr lang="en-US" sz="1200" dirty="0"/>
          </a:p>
          <a:p>
            <a:r>
              <a:rPr lang="en-US" b="1" dirty="0"/>
              <a:t>Outcomes:</a:t>
            </a:r>
          </a:p>
        </p:txBody>
      </p:sp>
      <p:sp>
        <p:nvSpPr>
          <p:cNvPr id="11" name="Rectangle 10"/>
          <p:cNvSpPr/>
          <p:nvPr/>
        </p:nvSpPr>
        <p:spPr>
          <a:xfrm>
            <a:off x="212587" y="3872493"/>
            <a:ext cx="8931413" cy="707886"/>
          </a:xfrm>
          <a:prstGeom prst="rect">
            <a:avLst/>
          </a:prstGeom>
        </p:spPr>
        <p:txBody>
          <a:bodyPr wrap="square">
            <a:spAutoFit/>
          </a:bodyPr>
          <a:lstStyle/>
          <a:p>
            <a:pPr marL="228600" indent="-228600">
              <a:buFont typeface="+mj-lt"/>
              <a:buAutoNum type="arabicPeriod"/>
            </a:pPr>
            <a:r>
              <a:rPr lang="en-US" sz="800" dirty="0"/>
              <a:t>Web applications for 1) large-scale flood risk and flood damage estimation and 2) wildlfire risk modelling and analysis as proof of concept for big data system.</a:t>
            </a:r>
          </a:p>
          <a:p>
            <a:pPr marL="228600" indent="-228600">
              <a:buFont typeface="+mj-lt"/>
              <a:buAutoNum type="arabicPeriod"/>
            </a:pPr>
            <a:r>
              <a:rPr lang="en-US" sz="800" dirty="0"/>
              <a:t>Chaudhuri C., Gray M. A., Robertson C. (In Prep.)  </a:t>
            </a:r>
            <a:r>
              <a:rPr lang="en-CA" sz="800" dirty="0" err="1"/>
              <a:t>InundatEd</a:t>
            </a:r>
            <a:r>
              <a:rPr lang="en-CA" sz="800" dirty="0"/>
              <a:t>: Implementation, risk-analytics, and visualization of large-scale flood modeling system on Integrated Discrete Environmental Analytics System</a:t>
            </a:r>
          </a:p>
          <a:p>
            <a:pPr marL="228600" indent="-228600">
              <a:buFont typeface="+mj-lt"/>
              <a:buAutoNum type="arabicPeriod"/>
            </a:pPr>
            <a:r>
              <a:rPr lang="en-US" sz="800" dirty="0" err="1"/>
              <a:t>Hojati</a:t>
            </a:r>
            <a:r>
              <a:rPr lang="en-US" sz="800" dirty="0"/>
              <a:t> M., Chaudhuri C., Robertson C.  (In Prep.) </a:t>
            </a:r>
            <a:r>
              <a:rPr lang="en-CA" sz="800" dirty="0"/>
              <a:t>IDEAS CA: Development of cellular automata wildfire modelling framework based on Integrated Discrete Environmental Analytics System</a:t>
            </a:r>
            <a:endParaRPr lang="en-US" sz="800" dirty="0"/>
          </a:p>
          <a:p>
            <a:pPr marL="228600" indent="-228600">
              <a:buFont typeface="+mj-lt"/>
              <a:buAutoNum type="arabicPeriod"/>
            </a:pPr>
            <a:endParaRPr lang="en-US" sz="800" dirty="0"/>
          </a:p>
        </p:txBody>
      </p:sp>
      <p:pic>
        <p:nvPicPr>
          <p:cNvPr id="14" name="Picture 13">
            <a:extLst>
              <a:ext uri="{FF2B5EF4-FFF2-40B4-BE49-F238E27FC236}">
                <a16:creationId xmlns:a16="http://schemas.microsoft.com/office/drawing/2014/main" id="{4FAEB7D4-9881-4C6E-B7E5-CDD79B4B723C}"/>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20200" y="568228"/>
            <a:ext cx="4680000" cy="3225800"/>
          </a:xfrm>
          <a:prstGeom prst="rect">
            <a:avLst/>
          </a:prstGeom>
          <a:noFill/>
          <a:ln>
            <a:noFill/>
          </a:ln>
        </p:spPr>
      </p:pic>
    </p:spTree>
    <p:extLst>
      <p:ext uri="{BB962C8B-B14F-4D97-AF65-F5344CB8AC3E}">
        <p14:creationId xmlns:p14="http://schemas.microsoft.com/office/powerpoint/2010/main" val="22138800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6"/>
          <p:cNvSpPr txBox="1"/>
          <p:nvPr/>
        </p:nvSpPr>
        <p:spPr>
          <a:xfrm>
            <a:off x="1624800" y="4556000"/>
            <a:ext cx="7175400" cy="106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latin typeface="PT Sans Narrow"/>
                <a:ea typeface="PT Sans Narrow"/>
                <a:cs typeface="PT Sans Narrow"/>
                <a:sym typeface="PT Sans Narrow"/>
              </a:rPr>
              <a:t>Project Title</a:t>
            </a:r>
            <a:endParaRPr>
              <a:solidFill>
                <a:srgbClr val="FFFFFF"/>
              </a:solidFill>
              <a:latin typeface="PT Sans Narrow"/>
              <a:ea typeface="PT Sans Narrow"/>
              <a:cs typeface="PT Sans Narrow"/>
              <a:sym typeface="PT Sans Narrow"/>
            </a:endParaRPr>
          </a:p>
        </p:txBody>
      </p:sp>
      <p:sp>
        <p:nvSpPr>
          <p:cNvPr id="80" name="Google Shape;80;p16"/>
          <p:cNvSpPr txBox="1"/>
          <p:nvPr/>
        </p:nvSpPr>
        <p:spPr>
          <a:xfrm>
            <a:off x="106750" y="177900"/>
            <a:ext cx="8693450" cy="545114"/>
          </a:xfrm>
          <a:prstGeom prst="rect">
            <a:avLst/>
          </a:prstGeom>
          <a:noFill/>
          <a:ln>
            <a:noFill/>
          </a:ln>
        </p:spPr>
        <p:txBody>
          <a:bodyPr spcFirstLastPara="1" wrap="square" lIns="91425" tIns="91425" rIns="91425" bIns="91425" anchor="t" anchorCtr="0">
            <a:noAutofit/>
          </a:bodyPr>
          <a:lstStyle/>
          <a:p>
            <a:r>
              <a:rPr lang="en-CA" sz="1600" b="1" dirty="0"/>
              <a:t>Integration of hydro-climate information for endangered species management (obj 3) </a:t>
            </a:r>
            <a:endParaRPr lang="en-CA" sz="1600" dirty="0"/>
          </a:p>
        </p:txBody>
      </p:sp>
      <p:pic>
        <p:nvPicPr>
          <p:cNvPr id="82" name="Google Shape;82;p16"/>
          <p:cNvPicPr preferRelativeResize="0"/>
          <p:nvPr/>
        </p:nvPicPr>
        <p:blipFill>
          <a:blip r:embed="rId3">
            <a:alphaModFix/>
          </a:blip>
          <a:stretch>
            <a:fillRect/>
          </a:stretch>
        </p:blipFill>
        <p:spPr>
          <a:xfrm>
            <a:off x="152400" y="4445700"/>
            <a:ext cx="8839200" cy="612982"/>
          </a:xfrm>
          <a:prstGeom prst="rect">
            <a:avLst/>
          </a:prstGeom>
          <a:noFill/>
          <a:ln>
            <a:noFill/>
          </a:ln>
        </p:spPr>
      </p:pic>
      <p:sp>
        <p:nvSpPr>
          <p:cNvPr id="9" name="Rectangle 8"/>
          <p:cNvSpPr/>
          <p:nvPr/>
        </p:nvSpPr>
        <p:spPr>
          <a:xfrm>
            <a:off x="1624800" y="4629080"/>
            <a:ext cx="6705600" cy="246221"/>
          </a:xfrm>
          <a:prstGeom prst="rect">
            <a:avLst/>
          </a:prstGeom>
        </p:spPr>
        <p:txBody>
          <a:bodyPr wrap="square">
            <a:spAutoFit/>
          </a:bodyPr>
          <a:lstStyle/>
          <a:p>
            <a:r>
              <a:rPr lang="en-CA" sz="1000" b="1" dirty="0">
                <a:solidFill>
                  <a:schemeClr val="bg1"/>
                </a:solidFill>
              </a:rPr>
              <a:t>Global Water Citizenship (GWC): </a:t>
            </a:r>
            <a:r>
              <a:rPr lang="en-US" altLang="en-US" sz="1000" b="1" dirty="0">
                <a:solidFill>
                  <a:schemeClr val="bg1"/>
                </a:solidFill>
              </a:rPr>
              <a:t>Integrating Networked Citizens, Scientists, and Local Decision Makers</a:t>
            </a:r>
          </a:p>
        </p:txBody>
      </p:sp>
      <p:sp>
        <p:nvSpPr>
          <p:cNvPr id="10" name="TextBox 9">
            <a:extLst>
              <a:ext uri="{FF2B5EF4-FFF2-40B4-BE49-F238E27FC236}">
                <a16:creationId xmlns:a16="http://schemas.microsoft.com/office/drawing/2014/main" id="{5822577D-5E4C-4FF0-9148-3B6503269423}"/>
              </a:ext>
            </a:extLst>
          </p:cNvPr>
          <p:cNvSpPr txBox="1"/>
          <p:nvPr/>
        </p:nvSpPr>
        <p:spPr>
          <a:xfrm>
            <a:off x="244000" y="555870"/>
            <a:ext cx="4167362" cy="3539430"/>
          </a:xfrm>
          <a:prstGeom prst="rect">
            <a:avLst/>
          </a:prstGeom>
          <a:noFill/>
        </p:spPr>
        <p:txBody>
          <a:bodyPr wrap="square" rtlCol="0">
            <a:spAutoFit/>
          </a:bodyPr>
          <a:lstStyle/>
          <a:p>
            <a:r>
              <a:rPr lang="en-US" sz="1200" b="1" dirty="0"/>
              <a:t>Problem</a:t>
            </a:r>
            <a:r>
              <a:rPr lang="en-US" sz="1200" dirty="0"/>
              <a:t>:</a:t>
            </a:r>
            <a:r>
              <a:rPr lang="en-CA" sz="1200" dirty="0"/>
              <a:t>Suspected declines in population abundance of Cowichan Lake Lamprey  in recent decades are thought to be linked to a variety of threats including water use from recreational and economic water licenses, climate change, and management actions for competing species. </a:t>
            </a:r>
          </a:p>
          <a:p>
            <a:pPr algn="just"/>
            <a:endParaRPr lang="en-US" sz="1200" b="1" dirty="0"/>
          </a:p>
          <a:p>
            <a:r>
              <a:rPr lang="en-US" sz="1200" b="1" dirty="0"/>
              <a:t>Approach</a:t>
            </a:r>
            <a:r>
              <a:rPr lang="en-US" sz="1200" dirty="0"/>
              <a:t>: </a:t>
            </a:r>
            <a:r>
              <a:rPr lang="en-CA" sz="1200" dirty="0"/>
              <a:t>Critical Cowichan Lamprey habitat areas were imaged using an unmanned aerial vehicles. Meteorological and anthropogenic controls on habitat area were investigated through automatic relevance detection regression models. </a:t>
            </a:r>
          </a:p>
          <a:p>
            <a:pPr algn="just"/>
            <a:endParaRPr lang="en-US" b="1" dirty="0"/>
          </a:p>
          <a:p>
            <a:r>
              <a:rPr lang="en-US" b="1" dirty="0"/>
              <a:t>Findings: </a:t>
            </a:r>
            <a:r>
              <a:rPr lang="en-CA" sz="1200" dirty="0"/>
              <a:t>The water level should remain above the 1m mark which equates to 67% coverage of water nearshore habitat areas. Increasing the height of the weir to increase storage season capacity is one way to achieve this.</a:t>
            </a:r>
            <a:endParaRPr lang="en-US" sz="1200" dirty="0"/>
          </a:p>
          <a:p>
            <a:endParaRPr lang="en-US" b="1" dirty="0"/>
          </a:p>
          <a:p>
            <a:r>
              <a:rPr lang="en-US" b="1" dirty="0"/>
              <a:t>Outcomes:</a:t>
            </a:r>
          </a:p>
        </p:txBody>
      </p:sp>
      <p:sp>
        <p:nvSpPr>
          <p:cNvPr id="11" name="Rectangle 10"/>
          <p:cNvSpPr/>
          <p:nvPr/>
        </p:nvSpPr>
        <p:spPr>
          <a:xfrm>
            <a:off x="244000" y="4007276"/>
            <a:ext cx="8718825" cy="400110"/>
          </a:xfrm>
          <a:prstGeom prst="rect">
            <a:avLst/>
          </a:prstGeom>
        </p:spPr>
        <p:txBody>
          <a:bodyPr wrap="square">
            <a:spAutoFit/>
          </a:bodyPr>
          <a:lstStyle/>
          <a:p>
            <a:r>
              <a:rPr lang="en-US" sz="1000" dirty="0"/>
              <a:t>Chaudhuri C., Wade J., Robertson (Under Review). Critical habitat mapping and change analysis using heterogeneous information sources: The case of the Cowichan Lake Lamprey. </a:t>
            </a:r>
          </a:p>
        </p:txBody>
      </p:sp>
      <p:pic>
        <p:nvPicPr>
          <p:cNvPr id="13" name="Picture 12">
            <a:extLst>
              <a:ext uri="{FF2B5EF4-FFF2-40B4-BE49-F238E27FC236}">
                <a16:creationId xmlns:a16="http://schemas.microsoft.com/office/drawing/2014/main" id="{70ADBAA9-38A2-4C2C-AF24-97EC37A7AB61}"/>
              </a:ext>
            </a:extLst>
          </p:cNvPr>
          <p:cNvPicPr>
            <a:picLocks noChangeAspect="1"/>
          </p:cNvPicPr>
          <p:nvPr/>
        </p:nvPicPr>
        <p:blipFill>
          <a:blip r:embed="rId4"/>
          <a:stretch>
            <a:fillRect/>
          </a:stretch>
        </p:blipFill>
        <p:spPr>
          <a:xfrm>
            <a:off x="4411362" y="555870"/>
            <a:ext cx="4388838" cy="3466844"/>
          </a:xfrm>
          <a:prstGeom prst="rect">
            <a:avLst/>
          </a:prstGeom>
        </p:spPr>
      </p:pic>
    </p:spTree>
    <p:extLst>
      <p:ext uri="{BB962C8B-B14F-4D97-AF65-F5344CB8AC3E}">
        <p14:creationId xmlns:p14="http://schemas.microsoft.com/office/powerpoint/2010/main" val="14490791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6"/>
          <p:cNvSpPr txBox="1"/>
          <p:nvPr/>
        </p:nvSpPr>
        <p:spPr>
          <a:xfrm>
            <a:off x="1624800" y="4556000"/>
            <a:ext cx="7175400" cy="106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latin typeface="PT Sans Narrow"/>
                <a:ea typeface="PT Sans Narrow"/>
                <a:cs typeface="PT Sans Narrow"/>
                <a:sym typeface="PT Sans Narrow"/>
              </a:rPr>
              <a:t>Project Title</a:t>
            </a:r>
            <a:endParaRPr>
              <a:solidFill>
                <a:srgbClr val="FFFFFF"/>
              </a:solidFill>
              <a:latin typeface="PT Sans Narrow"/>
              <a:ea typeface="PT Sans Narrow"/>
              <a:cs typeface="PT Sans Narrow"/>
              <a:sym typeface="PT Sans Narrow"/>
            </a:endParaRPr>
          </a:p>
        </p:txBody>
      </p:sp>
      <p:sp>
        <p:nvSpPr>
          <p:cNvPr id="80" name="Google Shape;80;p16"/>
          <p:cNvSpPr txBox="1"/>
          <p:nvPr/>
        </p:nvSpPr>
        <p:spPr>
          <a:xfrm>
            <a:off x="106750" y="177900"/>
            <a:ext cx="8693450" cy="545114"/>
          </a:xfrm>
          <a:prstGeom prst="rect">
            <a:avLst/>
          </a:prstGeom>
          <a:noFill/>
          <a:ln>
            <a:noFill/>
          </a:ln>
        </p:spPr>
        <p:txBody>
          <a:bodyPr spcFirstLastPara="1" wrap="square" lIns="91425" tIns="91425" rIns="91425" bIns="91425" anchor="t" anchorCtr="0">
            <a:noAutofit/>
          </a:bodyPr>
          <a:lstStyle/>
          <a:p>
            <a:r>
              <a:rPr lang="en-CA" sz="1600" b="1" dirty="0"/>
              <a:t>Capacity building for contributing to community-based monitoring (obj 4) </a:t>
            </a:r>
            <a:endParaRPr lang="en-CA" sz="1600" dirty="0"/>
          </a:p>
        </p:txBody>
      </p:sp>
      <p:pic>
        <p:nvPicPr>
          <p:cNvPr id="82" name="Google Shape;82;p16"/>
          <p:cNvPicPr preferRelativeResize="0"/>
          <p:nvPr/>
        </p:nvPicPr>
        <p:blipFill>
          <a:blip r:embed="rId3">
            <a:alphaModFix/>
          </a:blip>
          <a:stretch>
            <a:fillRect/>
          </a:stretch>
        </p:blipFill>
        <p:spPr>
          <a:xfrm>
            <a:off x="152400" y="4445700"/>
            <a:ext cx="8839200" cy="612982"/>
          </a:xfrm>
          <a:prstGeom prst="rect">
            <a:avLst/>
          </a:prstGeom>
          <a:noFill/>
          <a:ln>
            <a:noFill/>
          </a:ln>
        </p:spPr>
      </p:pic>
      <p:sp>
        <p:nvSpPr>
          <p:cNvPr id="9" name="Rectangle 8"/>
          <p:cNvSpPr/>
          <p:nvPr/>
        </p:nvSpPr>
        <p:spPr>
          <a:xfrm>
            <a:off x="1624800" y="4629080"/>
            <a:ext cx="6705600" cy="246221"/>
          </a:xfrm>
          <a:prstGeom prst="rect">
            <a:avLst/>
          </a:prstGeom>
        </p:spPr>
        <p:txBody>
          <a:bodyPr wrap="square">
            <a:spAutoFit/>
          </a:bodyPr>
          <a:lstStyle/>
          <a:p>
            <a:r>
              <a:rPr lang="en-CA" sz="1000" b="1" dirty="0">
                <a:solidFill>
                  <a:schemeClr val="bg1"/>
                </a:solidFill>
              </a:rPr>
              <a:t>Global Water Citizenship (GWC): </a:t>
            </a:r>
            <a:r>
              <a:rPr lang="en-US" altLang="en-US" sz="1000" b="1" dirty="0">
                <a:solidFill>
                  <a:schemeClr val="bg1"/>
                </a:solidFill>
              </a:rPr>
              <a:t>Integrating Networked Citizens, Scientists, and Local Decision Makers</a:t>
            </a:r>
          </a:p>
        </p:txBody>
      </p:sp>
      <p:sp>
        <p:nvSpPr>
          <p:cNvPr id="10" name="TextBox 9">
            <a:extLst>
              <a:ext uri="{FF2B5EF4-FFF2-40B4-BE49-F238E27FC236}">
                <a16:creationId xmlns:a16="http://schemas.microsoft.com/office/drawing/2014/main" id="{5822577D-5E4C-4FF0-9148-3B6503269423}"/>
              </a:ext>
            </a:extLst>
          </p:cNvPr>
          <p:cNvSpPr txBox="1"/>
          <p:nvPr/>
        </p:nvSpPr>
        <p:spPr>
          <a:xfrm>
            <a:off x="244000" y="555870"/>
            <a:ext cx="4167362" cy="3416320"/>
          </a:xfrm>
          <a:prstGeom prst="rect">
            <a:avLst/>
          </a:prstGeom>
          <a:noFill/>
        </p:spPr>
        <p:txBody>
          <a:bodyPr wrap="square" rtlCol="0">
            <a:spAutoFit/>
          </a:bodyPr>
          <a:lstStyle/>
          <a:p>
            <a:r>
              <a:rPr lang="en-US" sz="1200" b="1" dirty="0"/>
              <a:t>Problem</a:t>
            </a:r>
            <a:r>
              <a:rPr lang="en-US" sz="1200" dirty="0"/>
              <a:t>:</a:t>
            </a:r>
            <a:r>
              <a:rPr lang="en-CA" sz="1200" dirty="0"/>
              <a:t> In many remote and northern communities that can benefit greatest from commmunity participation in monitoring, capacity and skills are needed to facilitate participation with digital tools and frameworks. </a:t>
            </a:r>
          </a:p>
          <a:p>
            <a:pPr algn="just"/>
            <a:endParaRPr lang="en-US" sz="1200" b="1" dirty="0"/>
          </a:p>
          <a:p>
            <a:r>
              <a:rPr lang="en-US" sz="1200" b="1" dirty="0"/>
              <a:t>Approach</a:t>
            </a:r>
            <a:r>
              <a:rPr lang="en-US" sz="1200" dirty="0"/>
              <a:t>: </a:t>
            </a:r>
            <a:r>
              <a:rPr lang="en-CA" sz="1200" dirty="0"/>
              <a:t>Development of tailored workshop training materials using open source software for youth that involve GPS data collection, mapping, and basic GIS analysis with desktop software. </a:t>
            </a:r>
          </a:p>
          <a:p>
            <a:pPr algn="just"/>
            <a:endParaRPr lang="en-US" sz="1200" b="1" dirty="0"/>
          </a:p>
          <a:p>
            <a:r>
              <a:rPr lang="en-US" sz="1200" b="1" dirty="0"/>
              <a:t>Findings: </a:t>
            </a:r>
            <a:r>
              <a:rPr lang="en-CA" sz="1200" dirty="0"/>
              <a:t>Geographically-relevant geomatics training can engage high school youth in a workshop setting. Students were interested and we received support and substantive contributions </a:t>
            </a:r>
            <a:r>
              <a:rPr lang="en-CA" sz="1200"/>
              <a:t>from Chief </a:t>
            </a:r>
            <a:r>
              <a:rPr lang="en-CA" sz="1200" dirty="0"/>
              <a:t>Jimmy Bruneau School staff, teachers and partners in the Lands Protection Branch of the </a:t>
            </a:r>
            <a:r>
              <a:rPr lang="en-CA" sz="1200" dirty="0" err="1"/>
              <a:t>Tłı̨chǫ</a:t>
            </a:r>
            <a:r>
              <a:rPr lang="en-CA" sz="1200" dirty="0"/>
              <a:t> government.</a:t>
            </a:r>
            <a:endParaRPr lang="en-US" sz="1200" dirty="0"/>
          </a:p>
          <a:p>
            <a:endParaRPr lang="en-US" sz="1200" b="1" dirty="0"/>
          </a:p>
          <a:p>
            <a:r>
              <a:rPr lang="en-US" sz="1200" b="1" dirty="0"/>
              <a:t>Outcomes:</a:t>
            </a:r>
          </a:p>
        </p:txBody>
      </p:sp>
      <p:sp>
        <p:nvSpPr>
          <p:cNvPr id="11" name="Rectangle 10"/>
          <p:cNvSpPr/>
          <p:nvPr/>
        </p:nvSpPr>
        <p:spPr>
          <a:xfrm>
            <a:off x="272775" y="3960418"/>
            <a:ext cx="8718825" cy="553998"/>
          </a:xfrm>
          <a:prstGeom prst="rect">
            <a:avLst/>
          </a:prstGeom>
        </p:spPr>
        <p:txBody>
          <a:bodyPr wrap="square">
            <a:spAutoFit/>
          </a:bodyPr>
          <a:lstStyle/>
          <a:p>
            <a:pPr marL="228600" indent="-228600">
              <a:buFont typeface="+mj-lt"/>
              <a:buAutoNum type="arabicPeriod"/>
            </a:pPr>
            <a:r>
              <a:rPr lang="en-US" sz="1000" dirty="0"/>
              <a:t>Two-day workshop delivered at </a:t>
            </a:r>
            <a:r>
              <a:rPr lang="en-US" sz="1000"/>
              <a:t>Chief Jimmy Bruneau School in Behchokǫ̀ </a:t>
            </a:r>
            <a:r>
              <a:rPr lang="en-US" sz="1000" dirty="0"/>
              <a:t>with 10 Indigenous youth; May 2019. </a:t>
            </a:r>
          </a:p>
          <a:p>
            <a:pPr marL="228600" indent="-228600">
              <a:buFont typeface="+mj-lt"/>
              <a:buAutoNum type="arabicPeriod"/>
            </a:pPr>
            <a:r>
              <a:rPr lang="en-US" sz="1000" dirty="0"/>
              <a:t>Robertson, C., Feick, R. and Kuzma, M. Global water citizenship tutorial series, Beginner Level Training manual; 15 copies left with students at Chief Jimmy Bruneau School</a:t>
            </a:r>
            <a:endParaRPr lang="en-US" sz="1000" b="1"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53475" y="663003"/>
            <a:ext cx="4152045" cy="3114034"/>
          </a:xfrm>
          <a:prstGeom prst="rect">
            <a:avLst/>
          </a:prstGeom>
        </p:spPr>
      </p:pic>
    </p:spTree>
    <p:extLst>
      <p:ext uri="{BB962C8B-B14F-4D97-AF65-F5344CB8AC3E}">
        <p14:creationId xmlns:p14="http://schemas.microsoft.com/office/powerpoint/2010/main" val="11384965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7"/>
          <p:cNvSpPr txBox="1"/>
          <p:nvPr/>
        </p:nvSpPr>
        <p:spPr>
          <a:xfrm>
            <a:off x="1624800" y="4556000"/>
            <a:ext cx="7175400" cy="106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latin typeface="PT Sans Narrow"/>
                <a:ea typeface="PT Sans Narrow"/>
                <a:cs typeface="PT Sans Narrow"/>
                <a:sym typeface="PT Sans Narrow"/>
              </a:rPr>
              <a:t>Project Title</a:t>
            </a:r>
            <a:endParaRPr>
              <a:solidFill>
                <a:srgbClr val="FFFFFF"/>
              </a:solidFill>
              <a:latin typeface="PT Sans Narrow"/>
              <a:ea typeface="PT Sans Narrow"/>
              <a:cs typeface="PT Sans Narrow"/>
              <a:sym typeface="PT Sans Narrow"/>
            </a:endParaRPr>
          </a:p>
        </p:txBody>
      </p:sp>
      <p:sp>
        <p:nvSpPr>
          <p:cNvPr id="89" name="Google Shape;89;p17"/>
          <p:cNvSpPr txBox="1"/>
          <p:nvPr/>
        </p:nvSpPr>
        <p:spPr>
          <a:xfrm>
            <a:off x="106750" y="177900"/>
            <a:ext cx="5680800" cy="818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latin typeface="PT Sans Narrow"/>
                <a:ea typeface="PT Sans Narrow"/>
                <a:cs typeface="PT Sans Narrow"/>
                <a:sym typeface="PT Sans Narrow"/>
              </a:rPr>
              <a:t>Project Impact and Aspirations</a:t>
            </a:r>
            <a:endParaRPr sz="3000">
              <a:latin typeface="PT Sans Narrow"/>
              <a:ea typeface="PT Sans Narrow"/>
              <a:cs typeface="PT Sans Narrow"/>
              <a:sym typeface="PT Sans Narrow"/>
            </a:endParaRPr>
          </a:p>
        </p:txBody>
      </p:sp>
      <p:sp>
        <p:nvSpPr>
          <p:cNvPr id="90" name="Google Shape;90;p17"/>
          <p:cNvSpPr txBox="1"/>
          <p:nvPr/>
        </p:nvSpPr>
        <p:spPr>
          <a:xfrm>
            <a:off x="207600" y="755845"/>
            <a:ext cx="5004900" cy="3071700"/>
          </a:xfrm>
          <a:prstGeom prst="rect">
            <a:avLst/>
          </a:prstGeom>
          <a:noFill/>
          <a:ln>
            <a:noFill/>
          </a:ln>
        </p:spPr>
        <p:txBody>
          <a:bodyPr spcFirstLastPara="1" wrap="square" lIns="91425" tIns="91425" rIns="91425" bIns="91425" anchor="t" anchorCtr="0">
            <a:noAutofit/>
          </a:bodyPr>
          <a:lstStyle/>
          <a:p>
            <a:pPr marL="482600" lvl="0" indent="-342900" algn="l" rtl="0">
              <a:spcBef>
                <a:spcPts val="0"/>
              </a:spcBef>
              <a:spcAft>
                <a:spcPts val="0"/>
              </a:spcAft>
              <a:buSzPts val="1400"/>
              <a:buFont typeface="+mj-lt"/>
              <a:buAutoNum type="arabicPeriod"/>
            </a:pPr>
            <a:r>
              <a:rPr lang="en-CA" dirty="0">
                <a:solidFill>
                  <a:schemeClr val="dk1"/>
                </a:solidFill>
              </a:rPr>
              <a:t>Results of our work now being seen through development of web applications depending on a wide variety of spatial datasets; </a:t>
            </a:r>
            <a:r>
              <a:rPr lang="en-CA" b="1" dirty="0">
                <a:solidFill>
                  <a:schemeClr val="dk1"/>
                </a:solidFill>
              </a:rPr>
              <a:t>clear opportunity to link our results/tools with outputs from other GWF projects</a:t>
            </a:r>
          </a:p>
          <a:p>
            <a:pPr marL="482600" lvl="0" indent="-342900" algn="l" rtl="0">
              <a:spcBef>
                <a:spcPts val="0"/>
              </a:spcBef>
              <a:spcAft>
                <a:spcPts val="0"/>
              </a:spcAft>
              <a:buSzPts val="1400"/>
              <a:buFont typeface="+mj-lt"/>
              <a:buAutoNum type="arabicPeriod"/>
            </a:pPr>
            <a:r>
              <a:rPr lang="en-CA" dirty="0">
                <a:solidFill>
                  <a:schemeClr val="dk1"/>
                </a:solidFill>
              </a:rPr>
              <a:t>Working with communities and the wider community-based monitoring groups across Canada to identify </a:t>
            </a:r>
            <a:r>
              <a:rPr lang="en-CA" b="1" dirty="0">
                <a:solidFill>
                  <a:schemeClr val="dk1"/>
                </a:solidFill>
              </a:rPr>
              <a:t>new partnerships and linkages </a:t>
            </a:r>
            <a:r>
              <a:rPr lang="en-CA" dirty="0">
                <a:solidFill>
                  <a:schemeClr val="dk1"/>
                </a:solidFill>
              </a:rPr>
              <a:t>that will further drive impact of integration with remotely sensed and model data from GWF</a:t>
            </a:r>
          </a:p>
          <a:p>
            <a:pPr marL="482600" indent="-342900">
              <a:buSzPts val="1400"/>
              <a:buFont typeface="+mj-lt"/>
              <a:buAutoNum type="arabicPeriod"/>
            </a:pPr>
            <a:r>
              <a:rPr lang="en-CA" dirty="0">
                <a:solidFill>
                  <a:schemeClr val="dk1"/>
                </a:solidFill>
              </a:rPr>
              <a:t>Working with community of Délı̨nę (NT) on data management and analysis planning in support of Tsá Tué Biosphere Reserve research and monitoring strategy</a:t>
            </a:r>
          </a:p>
          <a:p>
            <a:pPr marL="482600" indent="-342900">
              <a:buSzPts val="1400"/>
              <a:buFont typeface="+mj-lt"/>
              <a:buAutoNum type="arabicPeriod"/>
            </a:pPr>
            <a:r>
              <a:rPr lang="en-CA" dirty="0">
                <a:solidFill>
                  <a:schemeClr val="dk1"/>
                </a:solidFill>
              </a:rPr>
              <a:t>Deliver on our 7-year planned project deliverables and objectives through other funding mechanisms and partnerships</a:t>
            </a:r>
            <a:endParaRPr dirty="0"/>
          </a:p>
        </p:txBody>
      </p:sp>
      <p:pic>
        <p:nvPicPr>
          <p:cNvPr id="91" name="Google Shape;91;p17"/>
          <p:cNvPicPr preferRelativeResize="0"/>
          <p:nvPr/>
        </p:nvPicPr>
        <p:blipFill>
          <a:blip r:embed="rId3">
            <a:alphaModFix/>
          </a:blip>
          <a:stretch>
            <a:fillRect/>
          </a:stretch>
        </p:blipFill>
        <p:spPr>
          <a:xfrm>
            <a:off x="152400" y="4445700"/>
            <a:ext cx="8839200" cy="612982"/>
          </a:xfrm>
          <a:prstGeom prst="rect">
            <a:avLst/>
          </a:prstGeom>
          <a:noFill/>
          <a:ln>
            <a:noFill/>
          </a:ln>
        </p:spPr>
      </p:pic>
      <p:sp>
        <p:nvSpPr>
          <p:cNvPr id="7" name="Rectangle 6"/>
          <p:cNvSpPr/>
          <p:nvPr/>
        </p:nvSpPr>
        <p:spPr>
          <a:xfrm>
            <a:off x="1624800" y="4629080"/>
            <a:ext cx="6705600" cy="246221"/>
          </a:xfrm>
          <a:prstGeom prst="rect">
            <a:avLst/>
          </a:prstGeom>
        </p:spPr>
        <p:txBody>
          <a:bodyPr wrap="square">
            <a:spAutoFit/>
          </a:bodyPr>
          <a:lstStyle/>
          <a:p>
            <a:r>
              <a:rPr lang="en-CA" sz="1000" b="1" dirty="0">
                <a:solidFill>
                  <a:schemeClr val="bg1"/>
                </a:solidFill>
              </a:rPr>
              <a:t>Global Water Citizenship (GWC): </a:t>
            </a:r>
            <a:r>
              <a:rPr lang="en-US" altLang="en-US" sz="1000" b="1" dirty="0">
                <a:solidFill>
                  <a:schemeClr val="bg1"/>
                </a:solidFill>
              </a:rPr>
              <a:t>Integrating Networked Citizens, Scientists, and Local Decision Makers</a:t>
            </a:r>
          </a:p>
        </p:txBody>
      </p:sp>
      <p:pic>
        <p:nvPicPr>
          <p:cNvPr id="1026" name="Picture 2" descr="mage result for road ahea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1349540"/>
            <a:ext cx="3962400" cy="21132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335</TotalTime>
  <Words>2041</Words>
  <Application>Microsoft Office PowerPoint</Application>
  <PresentationFormat>On-screen Show (16:9)</PresentationFormat>
  <Paragraphs>166</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PT Sans Narrow</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DeBeer, Chris</dc:creator>
  <cp:lastModifiedBy>Chiranjib Chaudhuri</cp:lastModifiedBy>
  <cp:revision>95</cp:revision>
  <dcterms:modified xsi:type="dcterms:W3CDTF">2019-11-18T19:25:27Z</dcterms:modified>
</cp:coreProperties>
</file>