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8"/>
  </p:notesMasterIdLst>
  <p:sldIdLst>
    <p:sldId id="261" r:id="rId2"/>
    <p:sldId id="257" r:id="rId3"/>
    <p:sldId id="258" r:id="rId4"/>
    <p:sldId id="262" r:id="rId5"/>
    <p:sldId id="259" r:id="rId6"/>
    <p:sldId id="260" r:id="rId7"/>
  </p:sldIdLst>
  <p:sldSz cx="9144000" cy="5143500" type="screen16x9"/>
  <p:notesSz cx="6858000" cy="9144000"/>
  <p:embeddedFontLst>
    <p:embeddedFont>
      <p:font typeface="PT Sans Narrow" panose="020B0604020202020204" charset="0"/>
      <p:regular r:id="rId9"/>
      <p:bold r:id="rId10"/>
    </p:embeddedFont>
    <p:embeddedFont>
      <p:font typeface="Calibri" panose="020F0502020204030204" pitchFamily="34"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83" autoAdjust="0"/>
  </p:normalViewPr>
  <p:slideViewPr>
    <p:cSldViewPr snapToGrid="0">
      <p:cViewPr varScale="1">
        <p:scale>
          <a:sx n="67" d="100"/>
          <a:sy n="67" d="100"/>
        </p:scale>
        <p:origin x="1264" y="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Land/treaty acknowledgment:</a:t>
            </a:r>
            <a:r>
              <a:rPr lang="en-US" baseline="0" dirty="0" smtClean="0"/>
              <a:t> the traditional territories of the Erie, Neutral, Huron-</a:t>
            </a:r>
            <a:r>
              <a:rPr lang="en-US" baseline="0" dirty="0" err="1" smtClean="0"/>
              <a:t>Wendat</a:t>
            </a:r>
            <a:r>
              <a:rPr lang="en-US" baseline="0" dirty="0" smtClean="0"/>
              <a:t>, Haudenosaunee and </a:t>
            </a:r>
            <a:r>
              <a:rPr lang="en-US" baseline="0" dirty="0" err="1" smtClean="0"/>
              <a:t>Mississaugas</a:t>
            </a:r>
            <a:r>
              <a:rPr lang="en-US" baseline="0" dirty="0" smtClean="0"/>
              <a:t> - covered by the Dish With One Spoon Wampum Belt Covenant, and covered by the Between the Lakes Purchase, 1792. </a:t>
            </a:r>
          </a:p>
          <a:p>
            <a:pPr marL="158750" indent="0">
              <a:buNone/>
            </a:pPr>
            <a:endParaRPr lang="en-US" dirty="0" smtClean="0"/>
          </a:p>
          <a:p>
            <a:pPr marL="158750" indent="0">
              <a:buNone/>
            </a:pPr>
            <a:r>
              <a:rPr lang="en-US" dirty="0" smtClean="0"/>
              <a:t>This work is a co-created project</a:t>
            </a:r>
            <a:r>
              <a:rPr lang="en-US" baseline="0" dirty="0" smtClean="0"/>
              <a:t> that emerged from collaboration with Yellow Quill First Nation on Treaty 4 Territory and James Smith Cree Nation in Treaty 6 Territory. It is also a cross-campus collaboration of the Schools of Public Health and Environment and Sustainability, the Department of Computer Science, and GWF’s core modeling group with specific support of Dr. Kevin Shook with the WDPM modeling.</a:t>
            </a:r>
            <a:endParaRPr lang="en-US" dirty="0" smtClean="0"/>
          </a:p>
        </p:txBody>
      </p:sp>
    </p:spTree>
    <p:extLst>
      <p:ext uri="{BB962C8B-B14F-4D97-AF65-F5344CB8AC3E}">
        <p14:creationId xmlns:p14="http://schemas.microsoft.com/office/powerpoint/2010/main" val="3008371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3db3644b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smtClean="0"/>
              <a:t>This project was created as a proof-of-concept that we could co-create agent-based models for examining</a:t>
            </a:r>
            <a:r>
              <a:rPr lang="en-US" sz="1200" baseline="0" dirty="0" smtClean="0"/>
              <a:t> potential holistic health effects of flooding on reserves. We are guided by the principles of participatory modeling put out by </a:t>
            </a:r>
            <a:r>
              <a:rPr lang="en-US" sz="1200" baseline="0" dirty="0" err="1" smtClean="0"/>
              <a:t>B</a:t>
            </a:r>
            <a:r>
              <a:rPr lang="en-US" sz="1200" dirty="0" err="1" smtClean="0"/>
              <a:t>asco</a:t>
            </a:r>
            <a:r>
              <a:rPr lang="en-US" sz="1200" dirty="0" smtClean="0"/>
              <a:t>-Carrera et al 2017. </a:t>
            </a:r>
          </a:p>
          <a:p>
            <a:pPr marL="0" lvl="0" indent="0" algn="l" rtl="0">
              <a:lnSpc>
                <a:spcPct val="115000"/>
              </a:lnSpc>
              <a:spcBef>
                <a:spcPts val="0"/>
              </a:spcBef>
              <a:spcAft>
                <a:spcPts val="0"/>
              </a:spcAft>
              <a:buClr>
                <a:schemeClr val="dk1"/>
              </a:buClr>
              <a:buSzPts val="1100"/>
              <a:buFont typeface="Arial"/>
              <a:buNone/>
            </a:pPr>
            <a:endParaRPr lang="en-US" sz="1200" dirty="0" smtClean="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smtClean="0">
                <a:solidFill>
                  <a:schemeClr val="dk1"/>
                </a:solidFill>
                <a:latin typeface="Calibri"/>
                <a:ea typeface="Calibri"/>
                <a:cs typeface="Calibri"/>
                <a:sym typeface="Calibri"/>
              </a:rPr>
              <a:t>AY-mi-TSI-min-NIT-toe-MUK-Kuhn-Ki</a:t>
            </a:r>
          </a:p>
        </p:txBody>
      </p:sp>
      <p:sp>
        <p:nvSpPr>
          <p:cNvPr id="68" name="Google Shape;68;g73db3644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screen shots from the model</a:t>
            </a:r>
            <a:r>
              <a:rPr lang="en-US" baseline="0" dirty="0" smtClean="0"/>
              <a:t> itself – community co-learners can select the kind of scenario they want to run, then select the water-related issue (rainfall, contamination event, drought etc…). Outputs are determined by community interest or need for reporting, for example – will the health center be able to cope with those seeking care during or after a flood, will community mobility be impacted (i.e., people not being able to access diabetes care due to roads washed out). </a:t>
            </a:r>
          </a:p>
          <a:p>
            <a:r>
              <a:rPr lang="en-US" baseline="0" dirty="0" smtClean="0"/>
              <a:t>The storyteller piece allows each agent-person to have a record of their daily activities and how these were affected by a water event. Co-learners informed the rules for the person agents – and can look at each agent to see if their ‘story’ was realistic and if patterns emerged  in the social dynamics of the community</a:t>
            </a:r>
            <a:endParaRPr lang="en-US" dirty="0"/>
          </a:p>
        </p:txBody>
      </p:sp>
    </p:spTree>
    <p:extLst>
      <p:ext uri="{BB962C8B-B14F-4D97-AF65-F5344CB8AC3E}">
        <p14:creationId xmlns:p14="http://schemas.microsoft.com/office/powerpoint/2010/main" val="258106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3db3644b4_0_2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g73db3644b4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3db3644b4_0_1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US" i="1" dirty="0" err="1" smtClean="0"/>
              <a:t>miyo-wicêhtowin</a:t>
            </a:r>
            <a:r>
              <a:rPr lang="en-US" i="1" dirty="0" smtClean="0"/>
              <a:t> – mi-YOH-wee-TSAY-too-win – possessing good relations with one another</a:t>
            </a:r>
          </a:p>
          <a:p>
            <a:pPr marL="457200" lvl="0" indent="-317500" algn="l" rtl="0">
              <a:spcBef>
                <a:spcPts val="0"/>
              </a:spcBef>
              <a:spcAft>
                <a:spcPts val="0"/>
              </a:spcAft>
              <a:buSzPts val="1400"/>
              <a:buChar char="●"/>
            </a:pPr>
            <a:r>
              <a:rPr lang="en-US" i="1" dirty="0" err="1" smtClean="0"/>
              <a:t>Nisitohtamowin</a:t>
            </a:r>
            <a:r>
              <a:rPr lang="en-US" i="1" dirty="0" smtClean="0"/>
              <a:t> – </a:t>
            </a:r>
            <a:r>
              <a:rPr lang="en-US" i="1" dirty="0" err="1" smtClean="0"/>
              <a:t>ni</a:t>
            </a:r>
            <a:r>
              <a:rPr lang="en-US" i="1" dirty="0" smtClean="0"/>
              <a:t>-SI-toe-TA-</a:t>
            </a:r>
            <a:r>
              <a:rPr lang="en-US" i="1" dirty="0" err="1" smtClean="0"/>
              <a:t>noe</a:t>
            </a:r>
            <a:r>
              <a:rPr lang="en-US" i="1" dirty="0" smtClean="0"/>
              <a:t>-win – ability to develop understanding</a:t>
            </a:r>
            <a:endParaRPr lang="en-US" i="1" dirty="0"/>
          </a:p>
        </p:txBody>
      </p:sp>
      <p:sp>
        <p:nvSpPr>
          <p:cNvPr id="95" name="Google Shape;95;g73db3644b4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2">
            <a:alphaModFix/>
          </a:blip>
          <a:srcRect/>
          <a:stretch/>
        </p:blipFill>
        <p:spPr>
          <a:xfrm>
            <a:off x="0" y="0"/>
            <a:ext cx="6858002" cy="791679"/>
          </a:xfrm>
          <a:prstGeom prst="rect">
            <a:avLst/>
          </a:prstGeom>
          <a:noFill/>
          <a:ln>
            <a:noFill/>
          </a:ln>
        </p:spPr>
      </p:pic>
      <p:pic>
        <p:nvPicPr>
          <p:cNvPr id="57" name="Google Shape;57;p13"/>
          <p:cNvPicPr preferRelativeResize="0"/>
          <p:nvPr/>
        </p:nvPicPr>
        <p:blipFill rotWithShape="1">
          <a:blip r:embed="rId3">
            <a:alphaModFix/>
          </a:blip>
          <a:srcRect/>
          <a:stretch/>
        </p:blipFill>
        <p:spPr>
          <a:xfrm>
            <a:off x="1447800" y="4594622"/>
            <a:ext cx="4800599" cy="48853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018" y="430307"/>
            <a:ext cx="2051402" cy="25511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366" y="263409"/>
            <a:ext cx="4806934" cy="190387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953" y="3201873"/>
            <a:ext cx="1724025" cy="952500"/>
          </a:xfrm>
          <a:prstGeom prst="rect">
            <a:avLst/>
          </a:prstGeom>
        </p:spPr>
      </p:pic>
      <p:pic>
        <p:nvPicPr>
          <p:cNvPr id="6" name="Picture 5" descr="SENS_Logo_Colou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8496" y="3358083"/>
            <a:ext cx="2475865" cy="640080"/>
          </a:xfrm>
          <a:prstGeom prst="rect">
            <a:avLst/>
          </a:prstGeom>
          <a:noFill/>
          <a:ln>
            <a:noFill/>
          </a:ln>
        </p:spPr>
      </p:pic>
      <p:pic>
        <p:nvPicPr>
          <p:cNvPr id="1028" name="Picture 4" descr="Image result for usask computer science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5953" y="4374837"/>
            <a:ext cx="5088738" cy="458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stretch>
            <a:fillRect/>
          </a:stretch>
        </p:blipFill>
        <p:spPr>
          <a:xfrm>
            <a:off x="6786582" y="3138178"/>
            <a:ext cx="1694809" cy="1694809"/>
          </a:xfrm>
          <a:prstGeom prst="rect">
            <a:avLst/>
          </a:prstGeom>
        </p:spPr>
      </p:pic>
      <p:sp>
        <p:nvSpPr>
          <p:cNvPr id="10" name="TextBox 9"/>
          <p:cNvSpPr txBox="1"/>
          <p:nvPr/>
        </p:nvSpPr>
        <p:spPr>
          <a:xfrm>
            <a:off x="2684577" y="2795953"/>
            <a:ext cx="4314001" cy="307777"/>
          </a:xfrm>
          <a:prstGeom prst="rect">
            <a:avLst/>
          </a:prstGeom>
          <a:noFill/>
        </p:spPr>
        <p:txBody>
          <a:bodyPr wrap="none" rtlCol="0">
            <a:spAutoFit/>
          </a:bodyPr>
          <a:lstStyle/>
          <a:p>
            <a:r>
              <a:rPr lang="en-US" dirty="0" smtClean="0"/>
              <a:t>Special thanks to Myron </a:t>
            </a:r>
            <a:r>
              <a:rPr lang="en-US" dirty="0" err="1" smtClean="0"/>
              <a:t>Neapetung</a:t>
            </a:r>
            <a:r>
              <a:rPr lang="en-US" dirty="0" smtClean="0"/>
              <a:t> and Bill Marion</a:t>
            </a:r>
            <a:endParaRPr lang="en-US" dirty="0"/>
          </a:p>
        </p:txBody>
      </p:sp>
    </p:spTree>
    <p:extLst>
      <p:ext uri="{BB962C8B-B14F-4D97-AF65-F5344CB8AC3E}">
        <p14:creationId xmlns:p14="http://schemas.microsoft.com/office/powerpoint/2010/main" val="3319249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coordinates: PI, email, website, etc</a:t>
            </a:r>
            <a:endParaRPr>
              <a:solidFill>
                <a:srgbClr val="FFFFFF"/>
              </a:solidFill>
              <a:latin typeface="PT Sans Narrow"/>
              <a:ea typeface="PT Sans Narrow"/>
              <a:cs typeface="PT Sans Narrow"/>
              <a:sym typeface="PT Sans Narrow"/>
            </a:endParaRPr>
          </a:p>
        </p:txBody>
      </p:sp>
      <p:sp>
        <p:nvSpPr>
          <p:cNvPr id="71" name="Google Shape;71;p15"/>
          <p:cNvSpPr txBox="1"/>
          <p:nvPr/>
        </p:nvSpPr>
        <p:spPr>
          <a:xfrm>
            <a:off x="106749" y="167795"/>
            <a:ext cx="8723983" cy="1284651"/>
          </a:xfrm>
          <a:prstGeom prst="rect">
            <a:avLst/>
          </a:prstGeom>
          <a:noFill/>
          <a:ln>
            <a:noFill/>
          </a:ln>
        </p:spPr>
        <p:txBody>
          <a:bodyPr spcFirstLastPara="1" wrap="square" lIns="91425" tIns="91425" rIns="91425" bIns="91425" anchor="t" anchorCtr="0">
            <a:noAutofit/>
          </a:bodyPr>
          <a:lstStyle/>
          <a:p>
            <a:pPr lvl="0"/>
            <a:r>
              <a:rPr lang="en-US" sz="2200" b="1" dirty="0">
                <a:latin typeface="+mn-lt"/>
                <a:ea typeface="PT Sans Narrow"/>
                <a:cs typeface="PT Sans Narrow"/>
                <a:sym typeface="PT Sans Narrow"/>
              </a:rPr>
              <a:t>Agent Based Modeling as a </a:t>
            </a:r>
            <a:r>
              <a:rPr lang="en-US" sz="2200" b="1" dirty="0" smtClean="0">
                <a:latin typeface="+mn-lt"/>
                <a:ea typeface="PT Sans Narrow"/>
                <a:cs typeface="PT Sans Narrow"/>
                <a:sym typeface="PT Sans Narrow"/>
              </a:rPr>
              <a:t>Tool </a:t>
            </a:r>
            <a:r>
              <a:rPr lang="en-US" sz="2200" b="1" dirty="0">
                <a:latin typeface="+mn-lt"/>
                <a:ea typeface="PT Sans Narrow"/>
                <a:cs typeface="PT Sans Narrow"/>
                <a:sym typeface="PT Sans Narrow"/>
              </a:rPr>
              <a:t>to Investigate Comprehensive </a:t>
            </a:r>
            <a:r>
              <a:rPr lang="en-US" sz="2200" b="1" dirty="0" smtClean="0">
                <a:latin typeface="+mn-lt"/>
                <a:ea typeface="PT Sans Narrow"/>
                <a:cs typeface="PT Sans Narrow"/>
                <a:sym typeface="PT Sans Narrow"/>
              </a:rPr>
              <a:t>Health Impacts </a:t>
            </a:r>
            <a:r>
              <a:rPr lang="en-US" sz="2200" b="1" dirty="0">
                <a:latin typeface="+mn-lt"/>
                <a:ea typeface="PT Sans Narrow"/>
                <a:cs typeface="PT Sans Narrow"/>
                <a:sym typeface="PT Sans Narrow"/>
              </a:rPr>
              <a:t>of </a:t>
            </a:r>
            <a:r>
              <a:rPr lang="en-US" sz="2200" b="1" dirty="0" smtClean="0">
                <a:latin typeface="+mn-lt"/>
                <a:ea typeface="PT Sans Narrow"/>
                <a:cs typeface="PT Sans Narrow"/>
                <a:sym typeface="PT Sans Narrow"/>
              </a:rPr>
              <a:t>Flooding in Indigenous communities</a:t>
            </a:r>
            <a:endParaRPr sz="2200" b="1" dirty="0">
              <a:latin typeface="+mn-lt"/>
              <a:ea typeface="PT Sans Narrow"/>
              <a:cs typeface="PT Sans Narrow"/>
              <a:sym typeface="PT Sans Narrow"/>
            </a:endParaRPr>
          </a:p>
        </p:txBody>
      </p:sp>
      <p:sp>
        <p:nvSpPr>
          <p:cNvPr id="72" name="Google Shape;72;p15"/>
          <p:cNvSpPr txBox="1"/>
          <p:nvPr/>
        </p:nvSpPr>
        <p:spPr>
          <a:xfrm>
            <a:off x="277007" y="1295400"/>
            <a:ext cx="6967466" cy="1152957"/>
          </a:xfrm>
          <a:prstGeom prst="rect">
            <a:avLst/>
          </a:prstGeom>
          <a:noFill/>
          <a:ln>
            <a:noFill/>
          </a:ln>
        </p:spPr>
        <p:txBody>
          <a:bodyPr spcFirstLastPara="1" wrap="square" lIns="91425" tIns="91425" rIns="91425" bIns="91425" anchor="t" anchorCtr="0">
            <a:noAutofit/>
          </a:bodyPr>
          <a:lstStyle/>
          <a:p>
            <a:pPr marL="139700" lvl="0">
              <a:buSzPts val="1400"/>
            </a:pPr>
            <a:r>
              <a:rPr lang="en-US" sz="1800" b="1" dirty="0" smtClean="0"/>
              <a:t>How can we make model outputs more useful for Indigenous communities experiencing flooding and health effects?</a:t>
            </a:r>
          </a:p>
        </p:txBody>
      </p:sp>
      <p:pic>
        <p:nvPicPr>
          <p:cNvPr id="73" name="Google Shape;73;p15"/>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74" name="Google Shape;74;p15"/>
          <p:cNvSpPr txBox="1"/>
          <p:nvPr/>
        </p:nvSpPr>
        <p:spPr>
          <a:xfrm>
            <a:off x="1624800" y="4555999"/>
            <a:ext cx="7175400" cy="4049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rgbClr val="FFFFFF"/>
                </a:solidFill>
                <a:latin typeface="PT Sans Narrow"/>
                <a:ea typeface="PT Sans Narrow"/>
                <a:cs typeface="PT Sans Narrow"/>
                <a:sym typeface="PT Sans Narrow"/>
              </a:rPr>
              <a:t>ABMS and health effects of flooding – proof of concept</a:t>
            </a:r>
            <a:endParaRPr dirty="0">
              <a:solidFill>
                <a:srgbClr val="FFFFFF"/>
              </a:solidFill>
              <a:latin typeface="PT Sans Narrow"/>
              <a:ea typeface="PT Sans Narrow"/>
              <a:cs typeface="PT Sans Narrow"/>
              <a:sym typeface="PT Sans Narrow"/>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125" y="978263"/>
            <a:ext cx="1751260" cy="1353365"/>
          </a:xfrm>
          <a:prstGeom prst="rect">
            <a:avLst/>
          </a:prstGeom>
        </p:spPr>
      </p:pic>
      <p:sp>
        <p:nvSpPr>
          <p:cNvPr id="10" name="Google Shape;72;p15"/>
          <p:cNvSpPr txBox="1"/>
          <p:nvPr/>
        </p:nvSpPr>
        <p:spPr>
          <a:xfrm>
            <a:off x="237440" y="2369357"/>
            <a:ext cx="8688231" cy="2186643"/>
          </a:xfrm>
          <a:prstGeom prst="rect">
            <a:avLst/>
          </a:prstGeom>
          <a:noFill/>
          <a:ln>
            <a:noFill/>
          </a:ln>
        </p:spPr>
        <p:txBody>
          <a:bodyPr spcFirstLastPara="1" wrap="square" lIns="91425" tIns="91425" rIns="91425" bIns="91425" anchor="t" anchorCtr="0">
            <a:noAutofit/>
          </a:bodyPr>
          <a:lstStyle/>
          <a:p>
            <a:pPr marL="425450" lvl="0" indent="-285750">
              <a:buSzPts val="1400"/>
              <a:buFont typeface="Arial" panose="020B0604020202020204" pitchFamily="34" charset="0"/>
              <a:buChar char="•"/>
            </a:pPr>
            <a:r>
              <a:rPr lang="en-US" sz="1600" dirty="0" smtClean="0"/>
              <a:t>We used </a:t>
            </a:r>
            <a:r>
              <a:rPr lang="en-US" sz="1600" dirty="0"/>
              <a:t>a participatory modeling approach based on co-decision and joint action </a:t>
            </a:r>
            <a:r>
              <a:rPr lang="en-US" sz="1600" dirty="0" smtClean="0"/>
              <a:t>to co-create </a:t>
            </a:r>
            <a:r>
              <a:rPr lang="en-US" sz="1600" dirty="0"/>
              <a:t>agent-based models of </a:t>
            </a:r>
            <a:r>
              <a:rPr lang="en-US" sz="1600" dirty="0" smtClean="0"/>
              <a:t>potential health </a:t>
            </a:r>
            <a:r>
              <a:rPr lang="en-US" sz="1600" dirty="0"/>
              <a:t>effects of flooding in two communities – YQFN (Treaty 4) and JSCN (Treaty 6) </a:t>
            </a:r>
            <a:endParaRPr lang="en-US" sz="1600" dirty="0" smtClean="0"/>
          </a:p>
          <a:p>
            <a:pPr marL="425450" lvl="0" indent="-285750">
              <a:buSzPts val="1400"/>
              <a:buFont typeface="Arial" panose="020B0604020202020204" pitchFamily="34" charset="0"/>
              <a:buChar char="•"/>
            </a:pPr>
            <a:r>
              <a:rPr lang="en" sz="1600" dirty="0" smtClean="0"/>
              <a:t>We completed this work alongside </a:t>
            </a:r>
            <a:r>
              <a:rPr lang="en" sz="1600" dirty="0"/>
              <a:t>an ISC-funded First Nations Adapt Program </a:t>
            </a:r>
            <a:r>
              <a:rPr lang="en" sz="1600" dirty="0" smtClean="0"/>
              <a:t>grant. We combined </a:t>
            </a:r>
            <a:r>
              <a:rPr lang="en" sz="1600" dirty="0"/>
              <a:t>LiDAR, </a:t>
            </a:r>
            <a:r>
              <a:rPr lang="en" sz="1600" dirty="0" smtClean="0"/>
              <a:t>WDPM-based </a:t>
            </a:r>
            <a:r>
              <a:rPr lang="en" sz="1600" dirty="0"/>
              <a:t>modeling of </a:t>
            </a:r>
            <a:r>
              <a:rPr lang="en" sz="1600" dirty="0" smtClean="0"/>
              <a:t>floods and verification of </a:t>
            </a:r>
            <a:r>
              <a:rPr lang="en" sz="1600" dirty="0"/>
              <a:t>flood extent maps </a:t>
            </a:r>
            <a:r>
              <a:rPr lang="en" sz="1600" dirty="0" smtClean="0"/>
              <a:t>by community members with: 1° and 2° health information, vulnerability assessment findings, and community social dynamics into agent-based models designed around community-requested scenarios</a:t>
            </a:r>
            <a:endParaRPr lang="en" sz="1800" dirty="0"/>
          </a:p>
        </p:txBody>
      </p:sp>
      <p:sp>
        <p:nvSpPr>
          <p:cNvPr id="11" name="Google Shape;72;p15"/>
          <p:cNvSpPr txBox="1"/>
          <p:nvPr/>
        </p:nvSpPr>
        <p:spPr>
          <a:xfrm>
            <a:off x="111969" y="2338057"/>
            <a:ext cx="8688231" cy="2186643"/>
          </a:xfrm>
          <a:prstGeom prst="rect">
            <a:avLst/>
          </a:prstGeom>
          <a:solidFill>
            <a:schemeClr val="bg1"/>
          </a:solidFill>
          <a:ln>
            <a:noFill/>
          </a:ln>
        </p:spPr>
        <p:txBody>
          <a:bodyPr spcFirstLastPara="1" wrap="square" lIns="91425" tIns="91425" rIns="91425" bIns="91425" anchor="t" anchorCtr="0">
            <a:noAutofit/>
          </a:bodyPr>
          <a:lstStyle/>
          <a:p>
            <a:pPr marL="139700" lvl="0" algn="ctr">
              <a:buSzPts val="1400"/>
            </a:pPr>
            <a:r>
              <a:rPr lang="en-US" sz="3200" b="1" dirty="0" smtClean="0"/>
              <a:t>We approach this work in the spirit of </a:t>
            </a:r>
          </a:p>
          <a:p>
            <a:pPr marL="139700" lvl="0" algn="ctr">
              <a:buSzPts val="1400"/>
            </a:pPr>
            <a:r>
              <a:rPr lang="en-US" sz="3200" b="1" i="1" dirty="0" smtClean="0"/>
              <a:t>ê-</a:t>
            </a:r>
            <a:r>
              <a:rPr lang="en-US" sz="3200" b="1" i="1" dirty="0" err="1" smtClean="0"/>
              <a:t>miciminitômakahki</a:t>
            </a:r>
            <a:r>
              <a:rPr lang="en-US" sz="3200" b="1" i="1" dirty="0" smtClean="0"/>
              <a:t> </a:t>
            </a:r>
            <a:r>
              <a:rPr lang="en-US" sz="3200" b="1" dirty="0" smtClean="0"/>
              <a:t>– </a:t>
            </a:r>
          </a:p>
          <a:p>
            <a:pPr marL="139700" lvl="0" algn="ctr">
              <a:buSzPts val="1400"/>
            </a:pPr>
            <a:r>
              <a:rPr lang="en-US" sz="3200" b="1" dirty="0" smtClean="0"/>
              <a:t>interconnectedness and togetherness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0" name="Google Shape;80;p16"/>
          <p:cNvSpPr txBox="1"/>
          <p:nvPr/>
        </p:nvSpPr>
        <p:spPr>
          <a:xfrm>
            <a:off x="106750" y="177900"/>
            <a:ext cx="56808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PT Sans Narrow"/>
                <a:ea typeface="PT Sans Narrow"/>
                <a:cs typeface="PT Sans Narrow"/>
                <a:sym typeface="PT Sans Narrow"/>
              </a:rPr>
              <a:t>Transformational Science Highlights</a:t>
            </a:r>
            <a:endParaRPr sz="3000" b="1" dirty="0">
              <a:latin typeface="PT Sans Narrow"/>
              <a:ea typeface="PT Sans Narrow"/>
              <a:cs typeface="PT Sans Narrow"/>
              <a:sym typeface="PT Sans Narrow"/>
            </a:endParaRPr>
          </a:p>
        </p:txBody>
      </p:sp>
      <p:sp>
        <p:nvSpPr>
          <p:cNvPr id="81" name="Google Shape;81;p16"/>
          <p:cNvSpPr txBox="1"/>
          <p:nvPr/>
        </p:nvSpPr>
        <p:spPr>
          <a:xfrm>
            <a:off x="212587" y="736153"/>
            <a:ext cx="8718826" cy="891928"/>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US" sz="2000" dirty="0" smtClean="0">
                <a:solidFill>
                  <a:schemeClr val="dk1"/>
                </a:solidFill>
              </a:rPr>
              <a:t>We made </a:t>
            </a:r>
            <a:r>
              <a:rPr lang="en-US" sz="2000" dirty="0" smtClean="0">
                <a:solidFill>
                  <a:schemeClr val="dk1"/>
                </a:solidFill>
              </a:rPr>
              <a:t>GIS, DEM, </a:t>
            </a:r>
            <a:r>
              <a:rPr lang="en-US" sz="2000" dirty="0" smtClean="0">
                <a:solidFill>
                  <a:schemeClr val="dk1"/>
                </a:solidFill>
              </a:rPr>
              <a:t>WDPM, FN-PIEVC, </a:t>
            </a:r>
            <a:r>
              <a:rPr lang="en-US" sz="2000" dirty="0" smtClean="0">
                <a:solidFill>
                  <a:schemeClr val="dk1"/>
                </a:solidFill>
              </a:rPr>
              <a:t>and </a:t>
            </a:r>
            <a:r>
              <a:rPr lang="en-US" sz="2000" dirty="0" smtClean="0">
                <a:solidFill>
                  <a:schemeClr val="dk1"/>
                </a:solidFill>
              </a:rPr>
              <a:t>ABMs ‘talk’ </a:t>
            </a:r>
            <a:r>
              <a:rPr lang="en-US" sz="2000" dirty="0" smtClean="0">
                <a:solidFill>
                  <a:schemeClr val="dk1"/>
                </a:solidFill>
              </a:rPr>
              <a:t>to each </a:t>
            </a:r>
            <a:r>
              <a:rPr lang="en-US" sz="2000" dirty="0" smtClean="0">
                <a:solidFill>
                  <a:schemeClr val="dk1"/>
                </a:solidFill>
              </a:rPr>
              <a:t>other</a:t>
            </a:r>
            <a:endParaRPr lang="en-US" sz="2000" dirty="0" smtClean="0">
              <a:solidFill>
                <a:schemeClr val="dk1"/>
              </a:solidFill>
            </a:endParaRPr>
          </a:p>
          <a:p>
            <a:pPr marL="457200" lvl="0" indent="-317500" algn="l" rtl="0">
              <a:spcBef>
                <a:spcPts val="0"/>
              </a:spcBef>
              <a:spcAft>
                <a:spcPts val="0"/>
              </a:spcAft>
              <a:buClr>
                <a:schemeClr val="dk1"/>
              </a:buClr>
              <a:buSzPts val="1400"/>
              <a:buChar char="●"/>
            </a:pPr>
            <a:r>
              <a:rPr lang="en-US" sz="2000" dirty="0" smtClean="0">
                <a:solidFill>
                  <a:schemeClr val="dk1"/>
                </a:solidFill>
              </a:rPr>
              <a:t>Outputs include infrastructural, health, social, and cultural effects</a:t>
            </a: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pic>
        <p:nvPicPr>
          <p:cNvPr id="2" name="Picture 1"/>
          <p:cNvPicPr>
            <a:picLocks noChangeAspect="1"/>
          </p:cNvPicPr>
          <p:nvPr/>
        </p:nvPicPr>
        <p:blipFill>
          <a:blip r:embed="rId4"/>
          <a:stretch>
            <a:fillRect/>
          </a:stretch>
        </p:blipFill>
        <p:spPr>
          <a:xfrm>
            <a:off x="4122378" y="1920638"/>
            <a:ext cx="4536636" cy="2580211"/>
          </a:xfrm>
          <a:prstGeom prst="rect">
            <a:avLst/>
          </a:prstGeom>
        </p:spPr>
      </p:pic>
      <p:sp>
        <p:nvSpPr>
          <p:cNvPr id="8" name="Google Shape;81;p16"/>
          <p:cNvSpPr txBox="1"/>
          <p:nvPr/>
        </p:nvSpPr>
        <p:spPr>
          <a:xfrm>
            <a:off x="212586" y="1929838"/>
            <a:ext cx="3626883" cy="2119979"/>
          </a:xfrm>
          <a:prstGeom prst="rect">
            <a:avLst/>
          </a:prstGeom>
          <a:noFill/>
          <a:ln>
            <a:noFill/>
          </a:ln>
        </p:spPr>
        <p:txBody>
          <a:bodyPr spcFirstLastPara="1" wrap="square" lIns="91425" tIns="91425" rIns="91425" bIns="91425" anchor="t" anchorCtr="0">
            <a:noAutofit/>
          </a:bodyPr>
          <a:lstStyle/>
          <a:p>
            <a:pPr marL="457200" lvl="0" indent="-317500">
              <a:buClr>
                <a:schemeClr val="dk1"/>
              </a:buClr>
              <a:buSzPts val="1400"/>
              <a:buChar char="●"/>
            </a:pPr>
            <a:r>
              <a:rPr lang="en-US" sz="2000" dirty="0">
                <a:solidFill>
                  <a:schemeClr val="dk1"/>
                </a:solidFill>
              </a:rPr>
              <a:t>First use of </a:t>
            </a:r>
            <a:r>
              <a:rPr lang="en-US" sz="2000" i="1" dirty="0" err="1">
                <a:solidFill>
                  <a:schemeClr val="dk1"/>
                </a:solidFill>
              </a:rPr>
              <a:t>StoryTeller</a:t>
            </a:r>
            <a:r>
              <a:rPr lang="en-US" sz="2000" dirty="0">
                <a:solidFill>
                  <a:schemeClr val="dk1"/>
                </a:solidFill>
              </a:rPr>
              <a:t> output from </a:t>
            </a:r>
            <a:r>
              <a:rPr lang="en-US" sz="2000" dirty="0" smtClean="0">
                <a:solidFill>
                  <a:schemeClr val="dk1"/>
                </a:solidFill>
              </a:rPr>
              <a:t>ABMs </a:t>
            </a:r>
            <a:r>
              <a:rPr lang="en-US" sz="2000" dirty="0">
                <a:solidFill>
                  <a:schemeClr val="dk1"/>
                </a:solidFill>
              </a:rPr>
              <a:t>in Indigenous </a:t>
            </a:r>
            <a:r>
              <a:rPr lang="en-US" sz="2000" dirty="0" smtClean="0">
                <a:solidFill>
                  <a:schemeClr val="dk1"/>
                </a:solidFill>
              </a:rPr>
              <a:t>communities</a:t>
            </a:r>
            <a:endParaRPr lang="en-US" sz="2000" dirty="0">
              <a:solidFill>
                <a:schemeClr val="dk1"/>
              </a:solidFill>
            </a:endParaRPr>
          </a:p>
          <a:p>
            <a:pPr marL="457200" lvl="0" indent="-317500">
              <a:buClr>
                <a:schemeClr val="dk1"/>
              </a:buClr>
              <a:buSzPts val="1400"/>
              <a:buChar char="●"/>
            </a:pPr>
            <a:r>
              <a:rPr lang="en-US" sz="2000" dirty="0" smtClean="0">
                <a:solidFill>
                  <a:schemeClr val="dk1"/>
                </a:solidFill>
              </a:rPr>
              <a:t>Provides communities with potential outcomes to discuss for emergency management</a:t>
            </a:r>
            <a:endParaRPr lang="en-US" sz="2000" dirty="0">
              <a:solidFill>
                <a:schemeClr val="dk1"/>
              </a:solidFill>
            </a:endParaRPr>
          </a:p>
        </p:txBody>
      </p:sp>
      <p:sp>
        <p:nvSpPr>
          <p:cNvPr id="9" name="Google Shape;74;p15"/>
          <p:cNvSpPr txBox="1"/>
          <p:nvPr/>
        </p:nvSpPr>
        <p:spPr>
          <a:xfrm>
            <a:off x="1624800" y="4555999"/>
            <a:ext cx="7175400" cy="4049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rgbClr val="FFFFFF"/>
                </a:solidFill>
                <a:latin typeface="PT Sans Narrow"/>
                <a:ea typeface="PT Sans Narrow"/>
                <a:cs typeface="PT Sans Narrow"/>
                <a:sym typeface="PT Sans Narrow"/>
              </a:rPr>
              <a:t>ABMS and health effects of flooding – proof of concept</a:t>
            </a:r>
            <a:endParaRPr dirty="0">
              <a:solidFill>
                <a:srgbClr val="FFFFFF"/>
              </a:solidFill>
              <a:latin typeface="PT Sans Narrow"/>
              <a:ea typeface="PT Sans Narrow"/>
              <a:cs typeface="PT Sans Narrow"/>
              <a:sym typeface="PT Sans Narrow"/>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6146" b="46077"/>
          <a:stretch/>
        </p:blipFill>
        <p:spPr>
          <a:xfrm>
            <a:off x="50242" y="0"/>
            <a:ext cx="5774638" cy="277351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5308" b="42050"/>
          <a:stretch/>
        </p:blipFill>
        <p:spPr>
          <a:xfrm>
            <a:off x="1005058" y="646647"/>
            <a:ext cx="5850417" cy="298064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359" y="1303398"/>
            <a:ext cx="5739219" cy="3264181"/>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r="45866"/>
          <a:stretch/>
        </p:blipFill>
        <p:spPr>
          <a:xfrm>
            <a:off x="2131639" y="45468"/>
            <a:ext cx="4895601" cy="5143500"/>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r="65474"/>
          <a:stretch/>
        </p:blipFill>
        <p:spPr>
          <a:xfrm>
            <a:off x="5527009" y="0"/>
            <a:ext cx="3122372" cy="5143500"/>
          </a:xfrm>
          <a:prstGeom prst="rect">
            <a:avLst/>
          </a:prstGeom>
        </p:spPr>
      </p:pic>
    </p:spTree>
    <p:extLst>
      <p:ext uri="{BB962C8B-B14F-4D97-AF65-F5344CB8AC3E}">
        <p14:creationId xmlns:p14="http://schemas.microsoft.com/office/powerpoint/2010/main" val="81605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9" name="Google Shape;89;p17"/>
          <p:cNvSpPr txBox="1"/>
          <p:nvPr/>
        </p:nvSpPr>
        <p:spPr>
          <a:xfrm>
            <a:off x="106750" y="177900"/>
            <a:ext cx="56808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PT Sans Narrow"/>
                <a:ea typeface="PT Sans Narrow"/>
                <a:cs typeface="PT Sans Narrow"/>
                <a:sym typeface="PT Sans Narrow"/>
              </a:rPr>
              <a:t>Project Impact and Aspirations</a:t>
            </a:r>
            <a:endParaRPr sz="3000" b="1" dirty="0">
              <a:latin typeface="PT Sans Narrow"/>
              <a:ea typeface="PT Sans Narrow"/>
              <a:cs typeface="PT Sans Narrow"/>
              <a:sym typeface="PT Sans Narrow"/>
            </a:endParaRPr>
          </a:p>
        </p:txBody>
      </p:sp>
      <p:sp>
        <p:nvSpPr>
          <p:cNvPr id="90" name="Google Shape;90;p17"/>
          <p:cNvSpPr txBox="1"/>
          <p:nvPr/>
        </p:nvSpPr>
        <p:spPr>
          <a:xfrm>
            <a:off x="152401" y="707178"/>
            <a:ext cx="8941080" cy="3071700"/>
          </a:xfrm>
          <a:prstGeom prst="rect">
            <a:avLst/>
          </a:prstGeom>
          <a:noFill/>
          <a:ln>
            <a:noFill/>
          </a:ln>
        </p:spPr>
        <p:txBody>
          <a:bodyPr spcFirstLastPara="1" wrap="square" lIns="91425" tIns="91425" rIns="91425" bIns="91425" anchor="t" anchorCtr="0">
            <a:noAutofit/>
          </a:bodyPr>
          <a:lstStyle/>
          <a:p>
            <a:pPr marL="457200" lvl="0" indent="-317500">
              <a:buSzPts val="1400"/>
              <a:buChar char="●"/>
            </a:pPr>
            <a:r>
              <a:rPr lang="en-US" sz="1800" dirty="0" smtClean="0">
                <a:solidFill>
                  <a:schemeClr val="dk1"/>
                </a:solidFill>
              </a:rPr>
              <a:t>Data gathering </a:t>
            </a:r>
            <a:r>
              <a:rPr lang="en-US" sz="1800" dirty="0">
                <a:solidFill>
                  <a:schemeClr val="dk1"/>
                </a:solidFill>
              </a:rPr>
              <a:t>is </a:t>
            </a:r>
            <a:r>
              <a:rPr lang="en-US" sz="1800" dirty="0" smtClean="0">
                <a:solidFill>
                  <a:schemeClr val="dk1"/>
                </a:solidFill>
              </a:rPr>
              <a:t>complete – OCAP principles in place for management</a:t>
            </a:r>
            <a:endParaRPr lang="en-US" sz="1800" dirty="0">
              <a:solidFill>
                <a:schemeClr val="dk1"/>
              </a:solidFill>
            </a:endParaRPr>
          </a:p>
          <a:p>
            <a:pPr marL="457200" lvl="0" indent="-317500">
              <a:buSzPts val="1400"/>
              <a:buChar char="●"/>
            </a:pPr>
            <a:r>
              <a:rPr lang="en-US" sz="1800" dirty="0" smtClean="0">
                <a:solidFill>
                  <a:schemeClr val="dk1"/>
                </a:solidFill>
              </a:rPr>
              <a:t>1</a:t>
            </a:r>
            <a:r>
              <a:rPr lang="en-US" sz="1800" baseline="30000" dirty="0" smtClean="0">
                <a:solidFill>
                  <a:schemeClr val="dk1"/>
                </a:solidFill>
              </a:rPr>
              <a:t>st</a:t>
            </a:r>
            <a:r>
              <a:rPr lang="en-US" sz="1800" dirty="0" smtClean="0">
                <a:solidFill>
                  <a:schemeClr val="dk1"/>
                </a:solidFill>
              </a:rPr>
              <a:t> </a:t>
            </a:r>
            <a:r>
              <a:rPr lang="en-US" sz="1800" dirty="0">
                <a:solidFill>
                  <a:schemeClr val="dk1"/>
                </a:solidFill>
              </a:rPr>
              <a:t>working ABM b</a:t>
            </a:r>
            <a:r>
              <a:rPr lang="en-US" sz="1800" dirty="0" smtClean="0">
                <a:solidFill>
                  <a:schemeClr val="dk1"/>
                </a:solidFill>
              </a:rPr>
              <a:t>eing used </a:t>
            </a:r>
            <a:r>
              <a:rPr lang="en-US" sz="1800" dirty="0">
                <a:solidFill>
                  <a:schemeClr val="dk1"/>
                </a:solidFill>
              </a:rPr>
              <a:t>to examine community-specified </a:t>
            </a:r>
            <a:r>
              <a:rPr lang="en-US" sz="1800" dirty="0" smtClean="0">
                <a:solidFill>
                  <a:schemeClr val="dk1"/>
                </a:solidFill>
              </a:rPr>
              <a:t>scenarios</a:t>
            </a:r>
          </a:p>
          <a:p>
            <a:pPr marL="457200" lvl="0" indent="-317500">
              <a:buSzPts val="1400"/>
              <a:buChar char="●"/>
            </a:pPr>
            <a:r>
              <a:rPr lang="en-US" sz="1800" dirty="0" smtClean="0">
                <a:solidFill>
                  <a:schemeClr val="dk1"/>
                </a:solidFill>
              </a:rPr>
              <a:t>2</a:t>
            </a:r>
            <a:r>
              <a:rPr lang="en-US" sz="1800" baseline="30000" dirty="0" smtClean="0">
                <a:solidFill>
                  <a:schemeClr val="dk1"/>
                </a:solidFill>
              </a:rPr>
              <a:t>nd</a:t>
            </a:r>
            <a:r>
              <a:rPr lang="en-US" sz="1800" dirty="0" smtClean="0">
                <a:solidFill>
                  <a:schemeClr val="dk1"/>
                </a:solidFill>
              </a:rPr>
              <a:t> model </a:t>
            </a:r>
            <a:r>
              <a:rPr lang="en-US" sz="1800" dirty="0">
                <a:solidFill>
                  <a:schemeClr val="dk1"/>
                </a:solidFill>
              </a:rPr>
              <a:t>configured – </a:t>
            </a:r>
            <a:r>
              <a:rPr lang="en-US" sz="1800" dirty="0" smtClean="0">
                <a:solidFill>
                  <a:schemeClr val="dk1"/>
                </a:solidFill>
              </a:rPr>
              <a:t>awaiting </a:t>
            </a:r>
            <a:r>
              <a:rPr lang="en-US" sz="1800" dirty="0">
                <a:solidFill>
                  <a:schemeClr val="dk1"/>
                </a:solidFill>
              </a:rPr>
              <a:t>community input on desired scenarios</a:t>
            </a:r>
          </a:p>
          <a:p>
            <a:pPr marL="457200" lvl="0" indent="-317500">
              <a:buSzPts val="1400"/>
              <a:buChar char="●"/>
            </a:pPr>
            <a:r>
              <a:rPr lang="en-US" sz="1800" dirty="0" smtClean="0">
                <a:solidFill>
                  <a:schemeClr val="dk1"/>
                </a:solidFill>
              </a:rPr>
              <a:t>Communities are working with </a:t>
            </a:r>
            <a:r>
              <a:rPr lang="en-US" sz="1800" dirty="0">
                <a:solidFill>
                  <a:schemeClr val="dk1"/>
                </a:solidFill>
              </a:rPr>
              <a:t>model outputs to support applications to ISC for operational, infrastructural, and service-related </a:t>
            </a:r>
            <a:r>
              <a:rPr lang="en-US" sz="1800" dirty="0" smtClean="0">
                <a:solidFill>
                  <a:schemeClr val="dk1"/>
                </a:solidFill>
              </a:rPr>
              <a:t>enhancements and improve emergency management planning</a:t>
            </a:r>
            <a:endParaRPr lang="en-US" sz="1800" dirty="0">
              <a:solidFill>
                <a:schemeClr val="dk1"/>
              </a:solidFill>
            </a:endParaRPr>
          </a:p>
        </p:txBody>
      </p:sp>
      <p:pic>
        <p:nvPicPr>
          <p:cNvPr id="91" name="Google Shape;91;p17"/>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7" name="Google Shape;74;p15"/>
          <p:cNvSpPr txBox="1"/>
          <p:nvPr/>
        </p:nvSpPr>
        <p:spPr>
          <a:xfrm>
            <a:off x="1624800" y="4555999"/>
            <a:ext cx="7175400" cy="4049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rgbClr val="FFFFFF"/>
                </a:solidFill>
                <a:latin typeface="PT Sans Narrow"/>
                <a:ea typeface="PT Sans Narrow"/>
                <a:cs typeface="PT Sans Narrow"/>
                <a:sym typeface="PT Sans Narrow"/>
              </a:rPr>
              <a:t>ABMS and health effects of flooding – proof of concept</a:t>
            </a:r>
            <a:endParaRPr dirty="0">
              <a:solidFill>
                <a:srgbClr val="FFFFFF"/>
              </a:solidFill>
              <a:latin typeface="PT Sans Narrow"/>
              <a:ea typeface="PT Sans Narrow"/>
              <a:cs typeface="PT Sans Narrow"/>
              <a:sym typeface="PT Sans Narrow"/>
            </a:endParaRPr>
          </a:p>
        </p:txBody>
      </p:sp>
      <p:pic>
        <p:nvPicPr>
          <p:cNvPr id="2" name="Picture 1"/>
          <p:cNvPicPr>
            <a:picLocks noChangeAspect="1"/>
          </p:cNvPicPr>
          <p:nvPr/>
        </p:nvPicPr>
        <p:blipFill rotWithShape="1">
          <a:blip r:embed="rId4"/>
          <a:srcRect t="13135" b="26359"/>
          <a:stretch/>
        </p:blipFill>
        <p:spPr>
          <a:xfrm>
            <a:off x="1536163" y="2738460"/>
            <a:ext cx="6071674" cy="1785842"/>
          </a:xfrm>
          <a:prstGeom prst="rect">
            <a:avLst/>
          </a:prstGeom>
        </p:spPr>
      </p:pic>
      <p:sp>
        <p:nvSpPr>
          <p:cNvPr id="3" name="TextBox 2"/>
          <p:cNvSpPr txBox="1"/>
          <p:nvPr/>
        </p:nvSpPr>
        <p:spPr>
          <a:xfrm>
            <a:off x="7761583" y="3697145"/>
            <a:ext cx="1076270" cy="461665"/>
          </a:xfrm>
          <a:prstGeom prst="rect">
            <a:avLst/>
          </a:prstGeom>
          <a:noFill/>
        </p:spPr>
        <p:txBody>
          <a:bodyPr wrap="square" rtlCol="0">
            <a:spAutoFit/>
          </a:bodyPr>
          <a:lstStyle/>
          <a:p>
            <a:r>
              <a:rPr lang="en-US" sz="1200" dirty="0" smtClean="0"/>
              <a:t>Photo: </a:t>
            </a:r>
            <a:r>
              <a:rPr lang="en-US" sz="1200" dirty="0" err="1"/>
              <a:t>A</a:t>
            </a:r>
            <a:r>
              <a:rPr lang="en-US" sz="1200" dirty="0" err="1" smtClean="0"/>
              <a:t>nuja</a:t>
            </a:r>
            <a:r>
              <a:rPr lang="en-US" sz="1200" dirty="0" smtClean="0"/>
              <a:t> </a:t>
            </a:r>
            <a:r>
              <a:rPr lang="en-US" sz="1200" dirty="0" err="1" smtClean="0"/>
              <a:t>Thapa</a:t>
            </a:r>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98" name="Google Shape;98;p18"/>
          <p:cNvSpPr txBox="1"/>
          <p:nvPr/>
        </p:nvSpPr>
        <p:spPr>
          <a:xfrm>
            <a:off x="106750" y="177900"/>
            <a:ext cx="84204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solidFill>
                  <a:schemeClr val="dk1"/>
                </a:solidFill>
                <a:latin typeface="PT Sans Narrow"/>
                <a:ea typeface="PT Sans Narrow"/>
                <a:cs typeface="PT Sans Narrow"/>
                <a:sym typeface="PT Sans Narrow"/>
              </a:rPr>
              <a:t>Challenges and Cross-project Collaboration Opportunities</a:t>
            </a:r>
            <a:endParaRPr sz="3000" b="1" dirty="0">
              <a:solidFill>
                <a:schemeClr val="dk1"/>
              </a:solidFill>
              <a:latin typeface="PT Sans Narrow"/>
              <a:ea typeface="PT Sans Narrow"/>
              <a:cs typeface="PT Sans Narrow"/>
              <a:sym typeface="PT Sans Narrow"/>
            </a:endParaRPr>
          </a:p>
          <a:p>
            <a:pPr marL="0" lvl="0" indent="0" algn="l" rtl="0">
              <a:spcBef>
                <a:spcPts val="0"/>
              </a:spcBef>
              <a:spcAft>
                <a:spcPts val="0"/>
              </a:spcAft>
              <a:buClr>
                <a:schemeClr val="dk1"/>
              </a:buClr>
              <a:buSzPts val="1100"/>
              <a:buFont typeface="Arial"/>
              <a:buNone/>
            </a:pPr>
            <a:endParaRPr sz="3000" dirty="0">
              <a:solidFill>
                <a:schemeClr val="dk1"/>
              </a:solidFill>
              <a:latin typeface="PT Sans Narrow"/>
              <a:ea typeface="PT Sans Narrow"/>
              <a:cs typeface="PT Sans Narrow"/>
              <a:sym typeface="PT Sans Narrow"/>
            </a:endParaRPr>
          </a:p>
        </p:txBody>
      </p:sp>
      <p:sp>
        <p:nvSpPr>
          <p:cNvPr id="99" name="Google Shape;99;p18"/>
          <p:cNvSpPr txBox="1"/>
          <p:nvPr/>
        </p:nvSpPr>
        <p:spPr>
          <a:xfrm>
            <a:off x="328346" y="1030501"/>
            <a:ext cx="8254375" cy="3071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US" sz="1600" b="1" dirty="0" smtClean="0"/>
              <a:t>Much of the work </a:t>
            </a:r>
            <a:r>
              <a:rPr lang="en-US" sz="1600" b="1" dirty="0" smtClean="0"/>
              <a:t>emerged from </a:t>
            </a:r>
            <a:r>
              <a:rPr lang="en-US" sz="1600" b="1" i="1" dirty="0" err="1" smtClean="0"/>
              <a:t>miyo-wicêhtowin</a:t>
            </a:r>
            <a:r>
              <a:rPr lang="en-US" sz="1600" b="1" i="1" dirty="0" smtClean="0"/>
              <a:t> </a:t>
            </a:r>
            <a:r>
              <a:rPr lang="en-US" sz="1600" b="1" dirty="0" smtClean="0"/>
              <a:t>(good relationships)</a:t>
            </a:r>
            <a:endParaRPr sz="1600" b="1" i="1" dirty="0"/>
          </a:p>
          <a:p>
            <a:pPr marL="457200" lvl="0" indent="0" algn="l" rtl="0">
              <a:spcBef>
                <a:spcPts val="0"/>
              </a:spcBef>
              <a:spcAft>
                <a:spcPts val="0"/>
              </a:spcAft>
              <a:buNone/>
            </a:pPr>
            <a:endParaRPr sz="1600" b="1" dirty="0"/>
          </a:p>
          <a:p>
            <a:pPr marL="457200" lvl="0" indent="-317500" algn="l" rtl="0">
              <a:spcBef>
                <a:spcPts val="0"/>
              </a:spcBef>
              <a:spcAft>
                <a:spcPts val="0"/>
              </a:spcAft>
              <a:buSzPts val="1400"/>
              <a:buChar char="●"/>
            </a:pPr>
            <a:r>
              <a:rPr lang="en-US" sz="1600" b="1" dirty="0" smtClean="0"/>
              <a:t>We would like to collaborate with others to include other water challenges (i.e., nutrients, groundwater) and we would like to share results with other Indigenous communities</a:t>
            </a:r>
            <a:endParaRPr sz="1600" b="1" dirty="0"/>
          </a:p>
          <a:p>
            <a:pPr marL="457200" lvl="0" indent="0" algn="l" rtl="0">
              <a:spcBef>
                <a:spcPts val="0"/>
              </a:spcBef>
              <a:spcAft>
                <a:spcPts val="0"/>
              </a:spcAft>
              <a:buNone/>
            </a:pPr>
            <a:endParaRPr sz="1600" b="1" dirty="0"/>
          </a:p>
          <a:p>
            <a:pPr marL="457200" lvl="0" indent="-317500" algn="l" rtl="0">
              <a:spcBef>
                <a:spcPts val="0"/>
              </a:spcBef>
              <a:spcAft>
                <a:spcPts val="0"/>
              </a:spcAft>
              <a:buSzPts val="1400"/>
              <a:buChar char="●"/>
            </a:pPr>
            <a:r>
              <a:rPr lang="en-US" sz="1600" b="1" dirty="0" smtClean="0"/>
              <a:t>GWF Core modeling group and agent based modelers have been supportive of this work and have been appreciative of community feedback on outputs</a:t>
            </a:r>
          </a:p>
          <a:p>
            <a:pPr marL="457200" lvl="0" indent="-317500" algn="l" rtl="0">
              <a:spcBef>
                <a:spcPts val="0"/>
              </a:spcBef>
              <a:spcAft>
                <a:spcPts val="0"/>
              </a:spcAft>
              <a:buSzPts val="1400"/>
              <a:buChar char="●"/>
            </a:pPr>
            <a:endParaRPr lang="en-US" sz="1600" b="1" dirty="0"/>
          </a:p>
          <a:p>
            <a:pPr marL="457200" lvl="0" indent="-317500" algn="l" rtl="0">
              <a:spcBef>
                <a:spcPts val="0"/>
              </a:spcBef>
              <a:spcAft>
                <a:spcPts val="0"/>
              </a:spcAft>
              <a:buSzPts val="1400"/>
              <a:buChar char="●"/>
            </a:pPr>
            <a:r>
              <a:rPr lang="en-US" sz="1600" b="1" dirty="0" smtClean="0"/>
              <a:t>Participatory modeling can promote </a:t>
            </a:r>
            <a:r>
              <a:rPr lang="en-US" sz="1600" b="1" i="1" dirty="0" err="1" smtClean="0"/>
              <a:t>nisitohtamowin</a:t>
            </a:r>
            <a:r>
              <a:rPr lang="en-US" sz="1600" b="1" dirty="0" smtClean="0"/>
              <a:t> (understanding) </a:t>
            </a:r>
            <a:r>
              <a:rPr lang="en-US" sz="1600" b="1" dirty="0" smtClean="0"/>
              <a:t>among researchers and Indigenous communities and contribute to reconciliation</a:t>
            </a:r>
            <a:endParaRPr sz="1600" b="1" dirty="0"/>
          </a:p>
          <a:p>
            <a:pPr marL="0" lvl="0" indent="0" algn="l" rtl="0">
              <a:spcBef>
                <a:spcPts val="0"/>
              </a:spcBef>
              <a:spcAft>
                <a:spcPts val="0"/>
              </a:spcAft>
              <a:buNone/>
            </a:pPr>
            <a:endParaRPr sz="1600" b="1" dirty="0"/>
          </a:p>
        </p:txBody>
      </p:sp>
      <p:pic>
        <p:nvPicPr>
          <p:cNvPr id="100" name="Google Shape;100;p18"/>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7" name="Google Shape;74;p15"/>
          <p:cNvSpPr txBox="1"/>
          <p:nvPr/>
        </p:nvSpPr>
        <p:spPr>
          <a:xfrm>
            <a:off x="1624800" y="4555999"/>
            <a:ext cx="7175400" cy="4049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rgbClr val="FFFFFF"/>
                </a:solidFill>
                <a:latin typeface="PT Sans Narrow"/>
                <a:ea typeface="PT Sans Narrow"/>
                <a:cs typeface="PT Sans Narrow"/>
                <a:sym typeface="PT Sans Narrow"/>
              </a:rPr>
              <a:t>ABMS and health effects of flooding – proof of concept</a:t>
            </a:r>
            <a:endParaRPr dirty="0">
              <a:solidFill>
                <a:srgbClr val="FFFFFF"/>
              </a:solidFill>
              <a:latin typeface="PT Sans Narrow"/>
              <a:ea typeface="PT Sans Narrow"/>
              <a:cs typeface="PT Sans Narrow"/>
              <a:sym typeface="PT Sans Narrow"/>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839</TotalTime>
  <Words>721</Words>
  <Application>Microsoft Office PowerPoint</Application>
  <PresentationFormat>On-screen Show (16:9)</PresentationFormat>
  <Paragraphs>45</Paragraphs>
  <Slides>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PT Sans Narrow</vt: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DeBeer, Chris</dc:creator>
  <cp:lastModifiedBy>Bradford, L</cp:lastModifiedBy>
  <cp:revision>42</cp:revision>
  <dcterms:modified xsi:type="dcterms:W3CDTF">2019-11-19T12:41:33Z</dcterms:modified>
</cp:coreProperties>
</file>