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8"/>
  </p:notesMasterIdLst>
  <p:sldIdLst>
    <p:sldId id="261" r:id="rId2"/>
    <p:sldId id="257" r:id="rId3"/>
    <p:sldId id="258" r:id="rId4"/>
    <p:sldId id="262"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PT Sans Narrow" panose="020B0604020202020204" charset="0"/>
      <p:regular r:id="rId13"/>
      <p:bold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E33B5F-6503-44E0-96B9-E5463363C931}" v="86" dt="2019-11-19T17:33:12.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4" autoAdjust="0"/>
    <p:restoredTop sz="75022" autoAdjust="0"/>
  </p:normalViewPr>
  <p:slideViewPr>
    <p:cSldViewPr snapToGrid="0">
      <p:cViewPr>
        <p:scale>
          <a:sx n="83" d="100"/>
          <a:sy n="83" d="100"/>
        </p:scale>
        <p:origin x="246" y="3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De lannoy" userId="4bd754c9-b5c2-43dd-bb7c-1ae5e3f32703" providerId="ADAL" clId="{CDE33B5F-6503-44E0-96B9-E5463363C931}"/>
    <pc:docChg chg="undo custSel addSld delSld modSld">
      <pc:chgData name="C. De lannoy" userId="4bd754c9-b5c2-43dd-bb7c-1ae5e3f32703" providerId="ADAL" clId="{CDE33B5F-6503-44E0-96B9-E5463363C931}" dt="2019-11-19T17:34:13.184" v="1753"/>
      <pc:docMkLst>
        <pc:docMk/>
      </pc:docMkLst>
      <pc:sldChg chg="addSp delSp modSp modAnim">
        <pc:chgData name="C. De lannoy" userId="4bd754c9-b5c2-43dd-bb7c-1ae5e3f32703" providerId="ADAL" clId="{CDE33B5F-6503-44E0-96B9-E5463363C931}" dt="2019-11-19T17:29:52.312" v="1665"/>
        <pc:sldMkLst>
          <pc:docMk/>
          <pc:sldMk cId="0" sldId="257"/>
        </pc:sldMkLst>
        <pc:spChg chg="mod">
          <ac:chgData name="C. De lannoy" userId="4bd754c9-b5c2-43dd-bb7c-1ae5e3f32703" providerId="ADAL" clId="{CDE33B5F-6503-44E0-96B9-E5463363C931}" dt="2019-11-19T15:46:44.732" v="193" actId="113"/>
          <ac:spMkLst>
            <pc:docMk/>
            <pc:sldMk cId="0" sldId="257"/>
            <ac:spMk id="3" creationId="{D5F03E19-7B08-EF48-B193-EC0829DC465C}"/>
          </ac:spMkLst>
        </pc:spChg>
        <pc:spChg chg="add del mod">
          <ac:chgData name="C. De lannoy" userId="4bd754c9-b5c2-43dd-bb7c-1ae5e3f32703" providerId="ADAL" clId="{CDE33B5F-6503-44E0-96B9-E5463363C931}" dt="2019-11-19T15:53:08.483" v="605"/>
          <ac:spMkLst>
            <pc:docMk/>
            <pc:sldMk cId="0" sldId="257"/>
            <ac:spMk id="4" creationId="{6CC64D7A-BE3C-46A3-BCBB-0E00EA097431}"/>
          </ac:spMkLst>
        </pc:spChg>
        <pc:spChg chg="add del mod">
          <ac:chgData name="C. De lannoy" userId="4bd754c9-b5c2-43dd-bb7c-1ae5e3f32703" providerId="ADAL" clId="{CDE33B5F-6503-44E0-96B9-E5463363C931}" dt="2019-11-19T15:52:56.252" v="601"/>
          <ac:spMkLst>
            <pc:docMk/>
            <pc:sldMk cId="0" sldId="257"/>
            <ac:spMk id="10" creationId="{6C2A5B78-4D34-4AF7-B832-2E4022E93A17}"/>
          </ac:spMkLst>
        </pc:spChg>
        <pc:spChg chg="add del mod">
          <ac:chgData name="C. De lannoy" userId="4bd754c9-b5c2-43dd-bb7c-1ae5e3f32703" providerId="ADAL" clId="{CDE33B5F-6503-44E0-96B9-E5463363C931}" dt="2019-11-19T15:53:03.008" v="603"/>
          <ac:spMkLst>
            <pc:docMk/>
            <pc:sldMk cId="0" sldId="257"/>
            <ac:spMk id="11" creationId="{9C0A6E4D-443E-4C4A-8FAE-51861E24F417}"/>
          </ac:spMkLst>
        </pc:spChg>
        <pc:spChg chg="mod">
          <ac:chgData name="C. De lannoy" userId="4bd754c9-b5c2-43dd-bb7c-1ae5e3f32703" providerId="ADAL" clId="{CDE33B5F-6503-44E0-96B9-E5463363C931}" dt="2019-11-19T14:35:40.677" v="43" actId="14100"/>
          <ac:spMkLst>
            <pc:docMk/>
            <pc:sldMk cId="0" sldId="257"/>
            <ac:spMk id="71" creationId="{00000000-0000-0000-0000-000000000000}"/>
          </ac:spMkLst>
        </pc:spChg>
        <pc:spChg chg="mod">
          <ac:chgData name="C. De lannoy" userId="4bd754c9-b5c2-43dd-bb7c-1ae5e3f32703" providerId="ADAL" clId="{CDE33B5F-6503-44E0-96B9-E5463363C931}" dt="2019-11-19T16:16:20.938" v="1129" actId="14100"/>
          <ac:spMkLst>
            <pc:docMk/>
            <pc:sldMk cId="0" sldId="257"/>
            <ac:spMk id="72" creationId="{00000000-0000-0000-0000-000000000000}"/>
          </ac:spMkLst>
        </pc:spChg>
        <pc:picChg chg="mod">
          <ac:chgData name="C. De lannoy" userId="4bd754c9-b5c2-43dd-bb7c-1ae5e3f32703" providerId="ADAL" clId="{CDE33B5F-6503-44E0-96B9-E5463363C931}" dt="2019-11-19T14:35:50.340" v="50" actId="1035"/>
          <ac:picMkLst>
            <pc:docMk/>
            <pc:sldMk cId="0" sldId="257"/>
            <ac:picMk id="2" creationId="{882CA593-3785-D64B-93F8-83FD6A490C7C}"/>
          </ac:picMkLst>
        </pc:picChg>
      </pc:sldChg>
      <pc:sldChg chg="addSp delSp modSp">
        <pc:chgData name="C. De lannoy" userId="4bd754c9-b5c2-43dd-bb7c-1ae5e3f32703" providerId="ADAL" clId="{CDE33B5F-6503-44E0-96B9-E5463363C931}" dt="2019-11-19T16:42:07.443" v="1574" actId="1076"/>
        <pc:sldMkLst>
          <pc:docMk/>
          <pc:sldMk cId="0" sldId="258"/>
        </pc:sldMkLst>
        <pc:spChg chg="add del mod">
          <ac:chgData name="C. De lannoy" userId="4bd754c9-b5c2-43dd-bb7c-1ae5e3f32703" providerId="ADAL" clId="{CDE33B5F-6503-44E0-96B9-E5463363C931}" dt="2019-11-19T16:38:58.570" v="1480"/>
          <ac:spMkLst>
            <pc:docMk/>
            <pc:sldMk cId="0" sldId="258"/>
            <ac:spMk id="3" creationId="{7727DB51-67D0-8744-A1C3-ED9DDDC0AF47}"/>
          </ac:spMkLst>
        </pc:spChg>
        <pc:spChg chg="add mod">
          <ac:chgData name="C. De lannoy" userId="4bd754c9-b5c2-43dd-bb7c-1ae5e3f32703" providerId="ADAL" clId="{CDE33B5F-6503-44E0-96B9-E5463363C931}" dt="2019-11-19T16:37:41.043" v="1456" actId="20577"/>
          <ac:spMkLst>
            <pc:docMk/>
            <pc:sldMk cId="0" sldId="258"/>
            <ac:spMk id="6" creationId="{88B6C39D-AB24-40EF-BFD2-9E5FDFEB8885}"/>
          </ac:spMkLst>
        </pc:spChg>
        <pc:spChg chg="add del mod">
          <ac:chgData name="C. De lannoy" userId="4bd754c9-b5c2-43dd-bb7c-1ae5e3f32703" providerId="ADAL" clId="{CDE33B5F-6503-44E0-96B9-E5463363C931}" dt="2019-11-19T16:36:16.046" v="1406"/>
          <ac:spMkLst>
            <pc:docMk/>
            <pc:sldMk cId="0" sldId="258"/>
            <ac:spMk id="7" creationId="{D287176A-E0D9-4008-95C4-2A92A438712D}"/>
          </ac:spMkLst>
        </pc:spChg>
        <pc:spChg chg="add del mod">
          <ac:chgData name="C. De lannoy" userId="4bd754c9-b5c2-43dd-bb7c-1ae5e3f32703" providerId="ADAL" clId="{CDE33B5F-6503-44E0-96B9-E5463363C931}" dt="2019-11-19T16:36:16.046" v="1406"/>
          <ac:spMkLst>
            <pc:docMk/>
            <pc:sldMk cId="0" sldId="258"/>
            <ac:spMk id="8" creationId="{BD569A39-27A2-477F-95BD-272BA55446F4}"/>
          </ac:spMkLst>
        </pc:spChg>
        <pc:spChg chg="del mod">
          <ac:chgData name="C. De lannoy" userId="4bd754c9-b5c2-43dd-bb7c-1ae5e3f32703" providerId="ADAL" clId="{CDE33B5F-6503-44E0-96B9-E5463363C931}" dt="2019-11-19T16:36:16.046" v="1406"/>
          <ac:spMkLst>
            <pc:docMk/>
            <pc:sldMk cId="0" sldId="258"/>
            <ac:spMk id="10" creationId="{72661A88-CFF6-1C4F-B938-EB6A6130CBDD}"/>
          </ac:spMkLst>
        </pc:spChg>
        <pc:spChg chg="add del mod">
          <ac:chgData name="C. De lannoy" userId="4bd754c9-b5c2-43dd-bb7c-1ae5e3f32703" providerId="ADAL" clId="{CDE33B5F-6503-44E0-96B9-E5463363C931}" dt="2019-11-19T16:36:16.046" v="1406"/>
          <ac:spMkLst>
            <pc:docMk/>
            <pc:sldMk cId="0" sldId="258"/>
            <ac:spMk id="11" creationId="{6E58C27C-E4B5-432C-A351-BD53FA7CFF63}"/>
          </ac:spMkLst>
        </pc:spChg>
        <pc:spChg chg="add del mod">
          <ac:chgData name="C. De lannoy" userId="4bd754c9-b5c2-43dd-bb7c-1ae5e3f32703" providerId="ADAL" clId="{CDE33B5F-6503-44E0-96B9-E5463363C931}" dt="2019-11-19T16:32:22.747" v="1335" actId="478"/>
          <ac:spMkLst>
            <pc:docMk/>
            <pc:sldMk cId="0" sldId="258"/>
            <ac:spMk id="12" creationId="{887D55DE-2770-4DEF-9648-F91E9B08E50C}"/>
          </ac:spMkLst>
        </pc:spChg>
        <pc:spChg chg="add mod">
          <ac:chgData name="C. De lannoy" userId="4bd754c9-b5c2-43dd-bb7c-1ae5e3f32703" providerId="ADAL" clId="{CDE33B5F-6503-44E0-96B9-E5463363C931}" dt="2019-11-19T16:36:53.954" v="1417" actId="1076"/>
          <ac:spMkLst>
            <pc:docMk/>
            <pc:sldMk cId="0" sldId="258"/>
            <ac:spMk id="18" creationId="{F560AFDC-B590-41D7-87DD-F45623A66300}"/>
          </ac:spMkLst>
        </pc:spChg>
        <pc:spChg chg="mod">
          <ac:chgData name="C. De lannoy" userId="4bd754c9-b5c2-43dd-bb7c-1ae5e3f32703" providerId="ADAL" clId="{CDE33B5F-6503-44E0-96B9-E5463363C931}" dt="2019-11-19T16:40:12.494" v="1560" actId="1076"/>
          <ac:spMkLst>
            <pc:docMk/>
            <pc:sldMk cId="0" sldId="258"/>
            <ac:spMk id="80" creationId="{00000000-0000-0000-0000-000000000000}"/>
          </ac:spMkLst>
        </pc:spChg>
        <pc:spChg chg="mod">
          <ac:chgData name="C. De lannoy" userId="4bd754c9-b5c2-43dd-bb7c-1ae5e3f32703" providerId="ADAL" clId="{CDE33B5F-6503-44E0-96B9-E5463363C931}" dt="2019-11-19T16:41:59.646" v="1572" actId="1076"/>
          <ac:spMkLst>
            <pc:docMk/>
            <pc:sldMk cId="0" sldId="258"/>
            <ac:spMk id="81" creationId="{00000000-0000-0000-0000-000000000000}"/>
          </ac:spMkLst>
        </pc:spChg>
        <pc:picChg chg="add del mod ord">
          <ac:chgData name="C. De lannoy" userId="4bd754c9-b5c2-43dd-bb7c-1ae5e3f32703" providerId="ADAL" clId="{CDE33B5F-6503-44E0-96B9-E5463363C931}" dt="2019-11-19T16:38:58.570" v="1480"/>
          <ac:picMkLst>
            <pc:docMk/>
            <pc:sldMk cId="0" sldId="258"/>
            <ac:picMk id="2" creationId="{94EE2220-A0E7-8F4B-A22C-C06B75E3DE40}"/>
          </ac:picMkLst>
        </pc:picChg>
        <pc:picChg chg="add mod modCrop">
          <ac:chgData name="C. De lannoy" userId="4bd754c9-b5c2-43dd-bb7c-1ae5e3f32703" providerId="ADAL" clId="{CDE33B5F-6503-44E0-96B9-E5463363C931}" dt="2019-11-19T16:40:08.970" v="1559" actId="1076"/>
          <ac:picMkLst>
            <pc:docMk/>
            <pc:sldMk cId="0" sldId="258"/>
            <ac:picMk id="5" creationId="{D7F298A4-9234-467D-B5BD-C17A76AC06EE}"/>
          </ac:picMkLst>
        </pc:picChg>
        <pc:picChg chg="del mod">
          <ac:chgData name="C. De lannoy" userId="4bd754c9-b5c2-43dd-bb7c-1ae5e3f32703" providerId="ADAL" clId="{CDE33B5F-6503-44E0-96B9-E5463363C931}" dt="2019-11-19T16:36:16.046" v="1406"/>
          <ac:picMkLst>
            <pc:docMk/>
            <pc:sldMk cId="0" sldId="258"/>
            <ac:picMk id="9" creationId="{0D04DBB1-D15F-AC47-9977-6ECDD5B02C1E}"/>
          </ac:picMkLst>
        </pc:picChg>
        <pc:picChg chg="add mod">
          <ac:chgData name="C. De lannoy" userId="4bd754c9-b5c2-43dd-bb7c-1ae5e3f32703" providerId="ADAL" clId="{CDE33B5F-6503-44E0-96B9-E5463363C931}" dt="2019-11-19T16:42:07.443" v="1574" actId="1076"/>
          <ac:picMkLst>
            <pc:docMk/>
            <pc:sldMk cId="0" sldId="258"/>
            <ac:picMk id="14" creationId="{DAB1F4EB-537E-44E0-A936-704F44034CEC}"/>
          </ac:picMkLst>
        </pc:picChg>
        <pc:picChg chg="mod">
          <ac:chgData name="C. De lannoy" userId="4bd754c9-b5c2-43dd-bb7c-1ae5e3f32703" providerId="ADAL" clId="{CDE33B5F-6503-44E0-96B9-E5463363C931}" dt="2019-11-19T16:41:51.245" v="1569" actId="1076"/>
          <ac:picMkLst>
            <pc:docMk/>
            <pc:sldMk cId="0" sldId="258"/>
            <ac:picMk id="82" creationId="{00000000-0000-0000-0000-000000000000}"/>
          </ac:picMkLst>
        </pc:picChg>
      </pc:sldChg>
      <pc:sldChg chg="addSp delSp modSp modAnim modNotesTx">
        <pc:chgData name="C. De lannoy" userId="4bd754c9-b5c2-43dd-bb7c-1ae5e3f32703" providerId="ADAL" clId="{CDE33B5F-6503-44E0-96B9-E5463363C931}" dt="2019-11-19T17:33:51.312" v="1737"/>
        <pc:sldMkLst>
          <pc:docMk/>
          <pc:sldMk cId="0" sldId="259"/>
        </pc:sldMkLst>
        <pc:spChg chg="add del mod">
          <ac:chgData name="C. De lannoy" userId="4bd754c9-b5c2-43dd-bb7c-1ae5e3f32703" providerId="ADAL" clId="{CDE33B5F-6503-44E0-96B9-E5463363C931}" dt="2019-11-19T17:31:01.366" v="1676" actId="478"/>
          <ac:spMkLst>
            <pc:docMk/>
            <pc:sldMk cId="0" sldId="259"/>
            <ac:spMk id="3" creationId="{5A4B6E54-CC9B-4827-849E-AC0627C2108D}"/>
          </ac:spMkLst>
        </pc:spChg>
        <pc:spChg chg="add mod">
          <ac:chgData name="C. De lannoy" userId="4bd754c9-b5c2-43dd-bb7c-1ae5e3f32703" providerId="ADAL" clId="{CDE33B5F-6503-44E0-96B9-E5463363C931}" dt="2019-11-19T17:32:21.401" v="1708" actId="14100"/>
          <ac:spMkLst>
            <pc:docMk/>
            <pc:sldMk cId="0" sldId="259"/>
            <ac:spMk id="4" creationId="{12FD0BD2-4760-4E16-BF48-D6BEFE3E2D1A}"/>
          </ac:spMkLst>
        </pc:spChg>
        <pc:spChg chg="add mod">
          <ac:chgData name="C. De lannoy" userId="4bd754c9-b5c2-43dd-bb7c-1ae5e3f32703" providerId="ADAL" clId="{CDE33B5F-6503-44E0-96B9-E5463363C931}" dt="2019-11-19T17:33:33.326" v="1732" actId="20577"/>
          <ac:spMkLst>
            <pc:docMk/>
            <pc:sldMk cId="0" sldId="259"/>
            <ac:spMk id="5" creationId="{B2850C9E-E10E-40FB-A823-18E14B6F2A19}"/>
          </ac:spMkLst>
        </pc:spChg>
        <pc:spChg chg="add mod">
          <ac:chgData name="C. De lannoy" userId="4bd754c9-b5c2-43dd-bb7c-1ae5e3f32703" providerId="ADAL" clId="{CDE33B5F-6503-44E0-96B9-E5463363C931}" dt="2019-11-19T17:33:39.494" v="1733" actId="1076"/>
          <ac:spMkLst>
            <pc:docMk/>
            <pc:sldMk cId="0" sldId="259"/>
            <ac:spMk id="6" creationId="{8B8BFD34-9831-4458-BC34-19B6072BA5E0}"/>
          </ac:spMkLst>
        </pc:spChg>
        <pc:spChg chg="add del mod">
          <ac:chgData name="C. De lannoy" userId="4bd754c9-b5c2-43dd-bb7c-1ae5e3f32703" providerId="ADAL" clId="{CDE33B5F-6503-44E0-96B9-E5463363C931}" dt="2019-11-19T17:33:21.629" v="1729" actId="478"/>
          <ac:spMkLst>
            <pc:docMk/>
            <pc:sldMk cId="0" sldId="259"/>
            <ac:spMk id="8" creationId="{C233BB3B-2B69-46B8-BDB4-8E4331D996D7}"/>
          </ac:spMkLst>
        </pc:spChg>
        <pc:spChg chg="del mod">
          <ac:chgData name="C. De lannoy" userId="4bd754c9-b5c2-43dd-bb7c-1ae5e3f32703" providerId="ADAL" clId="{CDE33B5F-6503-44E0-96B9-E5463363C931}" dt="2019-11-19T17:31:53.237" v="1698" actId="478"/>
          <ac:spMkLst>
            <pc:docMk/>
            <pc:sldMk cId="0" sldId="259"/>
            <ac:spMk id="90" creationId="{00000000-0000-0000-0000-000000000000}"/>
          </ac:spMkLst>
        </pc:spChg>
      </pc:sldChg>
      <pc:sldChg chg="addSp modSp modAnim modNotesTx">
        <pc:chgData name="C. De lannoy" userId="4bd754c9-b5c2-43dd-bb7c-1ae5e3f32703" providerId="ADAL" clId="{CDE33B5F-6503-44E0-96B9-E5463363C931}" dt="2019-11-19T17:34:13.184" v="1753"/>
        <pc:sldMkLst>
          <pc:docMk/>
          <pc:sldMk cId="0" sldId="260"/>
        </pc:sldMkLst>
        <pc:spChg chg="add mod">
          <ac:chgData name="C. De lannoy" userId="4bd754c9-b5c2-43dd-bb7c-1ae5e3f32703" providerId="ADAL" clId="{CDE33B5F-6503-44E0-96B9-E5463363C931}" dt="2019-11-19T17:34:05.950" v="1739" actId="1076"/>
          <ac:spMkLst>
            <pc:docMk/>
            <pc:sldMk cId="0" sldId="260"/>
            <ac:spMk id="2" creationId="{198A2233-1BB8-49F6-82F5-1E7C070248E3}"/>
          </ac:spMkLst>
        </pc:spChg>
        <pc:spChg chg="mod">
          <ac:chgData name="C. De lannoy" userId="4bd754c9-b5c2-43dd-bb7c-1ae5e3f32703" providerId="ADAL" clId="{CDE33B5F-6503-44E0-96B9-E5463363C931}" dt="2019-11-19T17:33:59.737" v="1738" actId="1076"/>
          <ac:spMkLst>
            <pc:docMk/>
            <pc:sldMk cId="0" sldId="260"/>
            <ac:spMk id="99" creationId="{00000000-0000-0000-0000-000000000000}"/>
          </ac:spMkLst>
        </pc:spChg>
        <pc:picChg chg="mod">
          <ac:chgData name="C. De lannoy" userId="4bd754c9-b5c2-43dd-bb7c-1ae5e3f32703" providerId="ADAL" clId="{CDE33B5F-6503-44E0-96B9-E5463363C931}" dt="2019-11-19T17:34:08.862" v="1751" actId="1038"/>
          <ac:picMkLst>
            <pc:docMk/>
            <pc:sldMk cId="0" sldId="260"/>
            <ac:picMk id="10" creationId="{A2B57988-DBB6-7D4F-AC5A-179077B308CF}"/>
          </ac:picMkLst>
        </pc:picChg>
      </pc:sldChg>
      <pc:sldChg chg="addSp delSp modSp add">
        <pc:chgData name="C. De lannoy" userId="4bd754c9-b5c2-43dd-bb7c-1ae5e3f32703" providerId="ADAL" clId="{CDE33B5F-6503-44E0-96B9-E5463363C931}" dt="2019-11-19T16:45:25.159" v="1648" actId="20577"/>
        <pc:sldMkLst>
          <pc:docMk/>
          <pc:sldMk cId="3229035453" sldId="261"/>
        </pc:sldMkLst>
        <pc:spChg chg="del">
          <ac:chgData name="C. De lannoy" userId="4bd754c9-b5c2-43dd-bb7c-1ae5e3f32703" providerId="ADAL" clId="{CDE33B5F-6503-44E0-96B9-E5463363C931}" dt="2019-11-19T16:04:59.767" v="608"/>
          <ac:spMkLst>
            <pc:docMk/>
            <pc:sldMk cId="3229035453" sldId="261"/>
            <ac:spMk id="2" creationId="{69E03866-8FD0-4613-88C6-E67DEA722609}"/>
          </ac:spMkLst>
        </pc:spChg>
        <pc:spChg chg="del">
          <ac:chgData name="C. De lannoy" userId="4bd754c9-b5c2-43dd-bb7c-1ae5e3f32703" providerId="ADAL" clId="{CDE33B5F-6503-44E0-96B9-E5463363C931}" dt="2019-11-19T16:04:59.767" v="608"/>
          <ac:spMkLst>
            <pc:docMk/>
            <pc:sldMk cId="3229035453" sldId="261"/>
            <ac:spMk id="3" creationId="{4B0221F9-0ADD-4277-8479-117DDE8C05D5}"/>
          </ac:spMkLst>
        </pc:spChg>
        <pc:spChg chg="add del mod">
          <ac:chgData name="C. De lannoy" userId="4bd754c9-b5c2-43dd-bb7c-1ae5e3f32703" providerId="ADAL" clId="{CDE33B5F-6503-44E0-96B9-E5463363C931}" dt="2019-11-19T16:07:20.073" v="718"/>
          <ac:spMkLst>
            <pc:docMk/>
            <pc:sldMk cId="3229035453" sldId="261"/>
            <ac:spMk id="4" creationId="{052808C8-38CC-45ED-B07D-C8C197691FD4}"/>
          </ac:spMkLst>
        </pc:spChg>
        <pc:spChg chg="add mod">
          <ac:chgData name="C. De lannoy" userId="4bd754c9-b5c2-43dd-bb7c-1ae5e3f32703" providerId="ADAL" clId="{CDE33B5F-6503-44E0-96B9-E5463363C931}" dt="2019-11-19T16:45:01.947" v="1645" actId="20577"/>
          <ac:spMkLst>
            <pc:docMk/>
            <pc:sldMk cId="3229035453" sldId="261"/>
            <ac:spMk id="5" creationId="{4A75E751-0D18-4282-A1F6-7996DB6F411B}"/>
          </ac:spMkLst>
        </pc:spChg>
        <pc:spChg chg="add del mod">
          <ac:chgData name="C. De lannoy" userId="4bd754c9-b5c2-43dd-bb7c-1ae5e3f32703" providerId="ADAL" clId="{CDE33B5F-6503-44E0-96B9-E5463363C931}" dt="2019-11-19T16:07:20.070" v="716" actId="478"/>
          <ac:spMkLst>
            <pc:docMk/>
            <pc:sldMk cId="3229035453" sldId="261"/>
            <ac:spMk id="6" creationId="{6BB2AD79-543C-48FE-B868-46AD6727457F}"/>
          </ac:spMkLst>
        </pc:spChg>
        <pc:spChg chg="add del mod">
          <ac:chgData name="C. De lannoy" userId="4bd754c9-b5c2-43dd-bb7c-1ae5e3f32703" providerId="ADAL" clId="{CDE33B5F-6503-44E0-96B9-E5463363C931}" dt="2019-11-19T16:14:33.359" v="1042" actId="478"/>
          <ac:spMkLst>
            <pc:docMk/>
            <pc:sldMk cId="3229035453" sldId="261"/>
            <ac:spMk id="7" creationId="{E47A56D7-072D-4938-9B6D-A2C1C9098065}"/>
          </ac:spMkLst>
        </pc:spChg>
        <pc:spChg chg="add">
          <ac:chgData name="C. De lannoy" userId="4bd754c9-b5c2-43dd-bb7c-1ae5e3f32703" providerId="ADAL" clId="{CDE33B5F-6503-44E0-96B9-E5463363C931}" dt="2019-11-19T16:05:00.881" v="609"/>
          <ac:spMkLst>
            <pc:docMk/>
            <pc:sldMk cId="3229035453" sldId="261"/>
            <ac:spMk id="8" creationId="{35435DC0-6924-400E-96CB-461167E6718A}"/>
          </ac:spMkLst>
        </pc:spChg>
        <pc:spChg chg="add">
          <ac:chgData name="C. De lannoy" userId="4bd754c9-b5c2-43dd-bb7c-1ae5e3f32703" providerId="ADAL" clId="{CDE33B5F-6503-44E0-96B9-E5463363C931}" dt="2019-11-19T16:05:00.881" v="609"/>
          <ac:spMkLst>
            <pc:docMk/>
            <pc:sldMk cId="3229035453" sldId="261"/>
            <ac:spMk id="10" creationId="{630CD2C7-8687-4815-8206-BEFEEF717EFF}"/>
          </ac:spMkLst>
        </pc:spChg>
        <pc:spChg chg="add del mod">
          <ac:chgData name="C. De lannoy" userId="4bd754c9-b5c2-43dd-bb7c-1ae5e3f32703" providerId="ADAL" clId="{CDE33B5F-6503-44E0-96B9-E5463363C931}" dt="2019-11-19T16:14:34.746" v="1043" actId="478"/>
          <ac:spMkLst>
            <pc:docMk/>
            <pc:sldMk cId="3229035453" sldId="261"/>
            <ac:spMk id="16" creationId="{6B7AB7FB-8005-4F9B-8A7E-4D008867587A}"/>
          </ac:spMkLst>
        </pc:spChg>
        <pc:spChg chg="add mod">
          <ac:chgData name="C. De lannoy" userId="4bd754c9-b5c2-43dd-bb7c-1ae5e3f32703" providerId="ADAL" clId="{CDE33B5F-6503-44E0-96B9-E5463363C931}" dt="2019-11-19T16:45:25.159" v="1648" actId="20577"/>
          <ac:spMkLst>
            <pc:docMk/>
            <pc:sldMk cId="3229035453" sldId="261"/>
            <ac:spMk id="19" creationId="{A012A299-FA56-4F19-BB44-2A65E03DA3A7}"/>
          </ac:spMkLst>
        </pc:spChg>
        <pc:graphicFrameChg chg="add del mod">
          <ac:chgData name="C. De lannoy" userId="4bd754c9-b5c2-43dd-bb7c-1ae5e3f32703" providerId="ADAL" clId="{CDE33B5F-6503-44E0-96B9-E5463363C931}" dt="2019-11-19T16:13:52.162" v="1035" actId="478"/>
          <ac:graphicFrameMkLst>
            <pc:docMk/>
            <pc:sldMk cId="3229035453" sldId="261"/>
            <ac:graphicFrameMk id="11" creationId="{22CF6489-446C-45A4-98AC-F062BAA544A2}"/>
          </ac:graphicFrameMkLst>
        </pc:graphicFrameChg>
        <pc:graphicFrameChg chg="add del mod">
          <ac:chgData name="C. De lannoy" userId="4bd754c9-b5c2-43dd-bb7c-1ae5e3f32703" providerId="ADAL" clId="{CDE33B5F-6503-44E0-96B9-E5463363C931}" dt="2019-11-19T16:14:03.034" v="1037" actId="478"/>
          <ac:graphicFrameMkLst>
            <pc:docMk/>
            <pc:sldMk cId="3229035453" sldId="261"/>
            <ac:graphicFrameMk id="12" creationId="{1524414B-1E6B-43B9-BE0D-EC95231EB318}"/>
          </ac:graphicFrameMkLst>
        </pc:graphicFrameChg>
        <pc:picChg chg="add">
          <ac:chgData name="C. De lannoy" userId="4bd754c9-b5c2-43dd-bb7c-1ae5e3f32703" providerId="ADAL" clId="{CDE33B5F-6503-44E0-96B9-E5463363C931}" dt="2019-11-19T16:05:00.881" v="609"/>
          <ac:picMkLst>
            <pc:docMk/>
            <pc:sldMk cId="3229035453" sldId="261"/>
            <ac:picMk id="9" creationId="{D13937B3-136C-4CE9-AF2C-94650E25224A}"/>
          </ac:picMkLst>
        </pc:picChg>
        <pc:picChg chg="add mod modCrop">
          <ac:chgData name="C. De lannoy" userId="4bd754c9-b5c2-43dd-bb7c-1ae5e3f32703" providerId="ADAL" clId="{CDE33B5F-6503-44E0-96B9-E5463363C931}" dt="2019-11-19T16:44:26.105" v="1604" actId="1076"/>
          <ac:picMkLst>
            <pc:docMk/>
            <pc:sldMk cId="3229035453" sldId="261"/>
            <ac:picMk id="14" creationId="{D2393A3D-95D1-4C2F-92BA-6F9F17282009}"/>
          </ac:picMkLst>
        </pc:picChg>
        <pc:picChg chg="add mod ord">
          <ac:chgData name="C. De lannoy" userId="4bd754c9-b5c2-43dd-bb7c-1ae5e3f32703" providerId="ADAL" clId="{CDE33B5F-6503-44E0-96B9-E5463363C931}" dt="2019-11-19T16:44:22.830" v="1603" actId="1076"/>
          <ac:picMkLst>
            <pc:docMk/>
            <pc:sldMk cId="3229035453" sldId="261"/>
            <ac:picMk id="18" creationId="{C782D090-6BD9-4D2A-98BD-5A34737EF9AD}"/>
          </ac:picMkLst>
        </pc:picChg>
      </pc:sldChg>
      <pc:sldChg chg="addSp delSp modSp add modNotesTx">
        <pc:chgData name="C. De lannoy" userId="4bd754c9-b5c2-43dd-bb7c-1ae5e3f32703" providerId="ADAL" clId="{CDE33B5F-6503-44E0-96B9-E5463363C931}" dt="2019-11-19T17:28:28.987" v="1650" actId="20577"/>
        <pc:sldMkLst>
          <pc:docMk/>
          <pc:sldMk cId="1262788357" sldId="262"/>
        </pc:sldMkLst>
        <pc:spChg chg="del">
          <ac:chgData name="C. De lannoy" userId="4bd754c9-b5c2-43dd-bb7c-1ae5e3f32703" providerId="ADAL" clId="{CDE33B5F-6503-44E0-96B9-E5463363C931}" dt="2019-11-19T16:35:40.587" v="1403"/>
          <ac:spMkLst>
            <pc:docMk/>
            <pc:sldMk cId="1262788357" sldId="262"/>
            <ac:spMk id="2" creationId="{7DA97719-34A8-4684-9A17-DA1BFAE183C7}"/>
          </ac:spMkLst>
        </pc:spChg>
        <pc:spChg chg="del">
          <ac:chgData name="C. De lannoy" userId="4bd754c9-b5c2-43dd-bb7c-1ae5e3f32703" providerId="ADAL" clId="{CDE33B5F-6503-44E0-96B9-E5463363C931}" dt="2019-11-19T16:35:40.587" v="1403"/>
          <ac:spMkLst>
            <pc:docMk/>
            <pc:sldMk cId="1262788357" sldId="262"/>
            <ac:spMk id="3" creationId="{6D245045-4475-4E18-80AA-3C07DC8D334A}"/>
          </ac:spMkLst>
        </pc:spChg>
        <pc:spChg chg="add mod">
          <ac:chgData name="C. De lannoy" userId="4bd754c9-b5c2-43dd-bb7c-1ae5e3f32703" providerId="ADAL" clId="{CDE33B5F-6503-44E0-96B9-E5463363C931}" dt="2019-11-19T16:35:56.775" v="1405"/>
          <ac:spMkLst>
            <pc:docMk/>
            <pc:sldMk cId="1262788357" sldId="262"/>
            <ac:spMk id="4" creationId="{6E7EFB48-2F42-43C3-A93F-CCDF59AA4DCD}"/>
          </ac:spMkLst>
        </pc:spChg>
        <pc:spChg chg="add">
          <ac:chgData name="C. De lannoy" userId="4bd754c9-b5c2-43dd-bb7c-1ae5e3f32703" providerId="ADAL" clId="{CDE33B5F-6503-44E0-96B9-E5463363C931}" dt="2019-11-19T16:35:50.466" v="1404"/>
          <ac:spMkLst>
            <pc:docMk/>
            <pc:sldMk cId="1262788357" sldId="262"/>
            <ac:spMk id="5" creationId="{9EB0A54B-7100-4E00-A6FF-F5506653B7EC}"/>
          </ac:spMkLst>
        </pc:spChg>
        <pc:spChg chg="add">
          <ac:chgData name="C. De lannoy" userId="4bd754c9-b5c2-43dd-bb7c-1ae5e3f32703" providerId="ADAL" clId="{CDE33B5F-6503-44E0-96B9-E5463363C931}" dt="2019-11-19T16:35:50.466" v="1404"/>
          <ac:spMkLst>
            <pc:docMk/>
            <pc:sldMk cId="1262788357" sldId="262"/>
            <ac:spMk id="7" creationId="{B9B4591F-93B0-4A04-A498-13EFD67CF85C}"/>
          </ac:spMkLst>
        </pc:spChg>
        <pc:spChg chg="add mod">
          <ac:chgData name="C. De lannoy" userId="4bd754c9-b5c2-43dd-bb7c-1ae5e3f32703" providerId="ADAL" clId="{CDE33B5F-6503-44E0-96B9-E5463363C931}" dt="2019-11-19T16:39:18.982" v="1484" actId="164"/>
          <ac:spMkLst>
            <pc:docMk/>
            <pc:sldMk cId="1262788357" sldId="262"/>
            <ac:spMk id="9" creationId="{BF523D85-E1BC-42A7-A7FD-B307BE9F01F3}"/>
          </ac:spMkLst>
        </pc:spChg>
        <pc:spChg chg="add mod">
          <ac:chgData name="C. De lannoy" userId="4bd754c9-b5c2-43dd-bb7c-1ae5e3f32703" providerId="ADAL" clId="{CDE33B5F-6503-44E0-96B9-E5463363C931}" dt="2019-11-19T16:38:29.607" v="1473" actId="14100"/>
          <ac:spMkLst>
            <pc:docMk/>
            <pc:sldMk cId="1262788357" sldId="262"/>
            <ac:spMk id="10" creationId="{6205444D-CA71-4E14-82E3-966C44EA7CC0}"/>
          </ac:spMkLst>
        </pc:spChg>
        <pc:spChg chg="add del">
          <ac:chgData name="C. De lannoy" userId="4bd754c9-b5c2-43dd-bb7c-1ae5e3f32703" providerId="ADAL" clId="{CDE33B5F-6503-44E0-96B9-E5463363C931}" dt="2019-11-19T16:36:26.325" v="1408"/>
          <ac:spMkLst>
            <pc:docMk/>
            <pc:sldMk cId="1262788357" sldId="262"/>
            <ac:spMk id="11" creationId="{CFBD485E-AF55-4DBF-90B5-082FC5645A65}"/>
          </ac:spMkLst>
        </pc:spChg>
        <pc:spChg chg="add mod">
          <ac:chgData name="C. De lannoy" userId="4bd754c9-b5c2-43dd-bb7c-1ae5e3f32703" providerId="ADAL" clId="{CDE33B5F-6503-44E0-96B9-E5463363C931}" dt="2019-11-19T16:39:47.896" v="1555" actId="20577"/>
          <ac:spMkLst>
            <pc:docMk/>
            <pc:sldMk cId="1262788357" sldId="262"/>
            <ac:spMk id="12" creationId="{6B32E837-D137-416C-AD77-0AB3A00E6344}"/>
          </ac:spMkLst>
        </pc:spChg>
        <pc:spChg chg="add mod">
          <ac:chgData name="C. De lannoy" userId="4bd754c9-b5c2-43dd-bb7c-1ae5e3f32703" providerId="ADAL" clId="{CDE33B5F-6503-44E0-96B9-E5463363C931}" dt="2019-11-19T16:39:11.715" v="1483" actId="164"/>
          <ac:spMkLst>
            <pc:docMk/>
            <pc:sldMk cId="1262788357" sldId="262"/>
            <ac:spMk id="14" creationId="{4066E8A6-2293-4BC3-A738-DE4209AD8CC9}"/>
          </ac:spMkLst>
        </pc:spChg>
        <pc:grpChg chg="add mod">
          <ac:chgData name="C. De lannoy" userId="4bd754c9-b5c2-43dd-bb7c-1ae5e3f32703" providerId="ADAL" clId="{CDE33B5F-6503-44E0-96B9-E5463363C931}" dt="2019-11-19T16:39:11.715" v="1483" actId="164"/>
          <ac:grpSpMkLst>
            <pc:docMk/>
            <pc:sldMk cId="1262788357" sldId="262"/>
            <ac:grpSpMk id="15" creationId="{9240E3BD-9BB8-44A4-AB6A-437D914DE61D}"/>
          </ac:grpSpMkLst>
        </pc:grpChg>
        <pc:grpChg chg="add mod">
          <ac:chgData name="C. De lannoy" userId="4bd754c9-b5c2-43dd-bb7c-1ae5e3f32703" providerId="ADAL" clId="{CDE33B5F-6503-44E0-96B9-E5463363C931}" dt="2019-11-19T16:39:54.556" v="1556" actId="1076"/>
          <ac:grpSpMkLst>
            <pc:docMk/>
            <pc:sldMk cId="1262788357" sldId="262"/>
            <ac:grpSpMk id="16" creationId="{21DD20BD-63B7-4D0E-88EC-8BC4110E5CE7}"/>
          </ac:grpSpMkLst>
        </pc:grpChg>
        <pc:picChg chg="add">
          <ac:chgData name="C. De lannoy" userId="4bd754c9-b5c2-43dd-bb7c-1ae5e3f32703" providerId="ADAL" clId="{CDE33B5F-6503-44E0-96B9-E5463363C931}" dt="2019-11-19T16:35:50.466" v="1404"/>
          <ac:picMkLst>
            <pc:docMk/>
            <pc:sldMk cId="1262788357" sldId="262"/>
            <ac:picMk id="6" creationId="{442416B3-21F8-473A-9B5A-A2F7E28F225D}"/>
          </ac:picMkLst>
        </pc:picChg>
        <pc:picChg chg="add mod">
          <ac:chgData name="C. De lannoy" userId="4bd754c9-b5c2-43dd-bb7c-1ae5e3f32703" providerId="ADAL" clId="{CDE33B5F-6503-44E0-96B9-E5463363C931}" dt="2019-11-19T16:39:18.982" v="1484" actId="164"/>
          <ac:picMkLst>
            <pc:docMk/>
            <pc:sldMk cId="1262788357" sldId="262"/>
            <ac:picMk id="8" creationId="{0588924B-F5D9-4E5A-BE98-C6BB37F502D8}"/>
          </ac:picMkLst>
        </pc:picChg>
        <pc:picChg chg="add mod">
          <ac:chgData name="C. De lannoy" userId="4bd754c9-b5c2-43dd-bb7c-1ae5e3f32703" providerId="ADAL" clId="{CDE33B5F-6503-44E0-96B9-E5463363C931}" dt="2019-11-19T16:39:11.715" v="1483" actId="164"/>
          <ac:picMkLst>
            <pc:docMk/>
            <pc:sldMk cId="1262788357" sldId="262"/>
            <ac:picMk id="13" creationId="{8F6725A1-4B34-416C-AD00-AD0667F283A8}"/>
          </ac:picMkLst>
        </pc:picChg>
      </pc:sldChg>
      <pc:sldChg chg="add del">
        <pc:chgData name="C. De lannoy" userId="4bd754c9-b5c2-43dd-bb7c-1ae5e3f32703" providerId="ADAL" clId="{CDE33B5F-6503-44E0-96B9-E5463363C931}" dt="2019-11-19T16:38:52.086" v="1478"/>
        <pc:sldMkLst>
          <pc:docMk/>
          <pc:sldMk cId="379836903"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33649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T Sans Narrow"/>
                <a:ea typeface="PT Sans Narrow"/>
                <a:cs typeface="PT Sans Narrow"/>
                <a:sym typeface="PT Sans Narrow"/>
              </a:rPr>
              <a:t>Lot of great work being done with a few key/new findings and their impact on the science and operations </a:t>
            </a:r>
            <a:r>
              <a:rPr lang="en" sz="1200" dirty="0" err="1">
                <a:latin typeface="PT Sans Narrow"/>
                <a:ea typeface="PT Sans Narrow"/>
                <a:cs typeface="PT Sans Narrow"/>
                <a:sym typeface="PT Sans Narrow"/>
              </a:rPr>
              <a:t>summari</a:t>
            </a:r>
            <a:r>
              <a:rPr lang="en-GB" sz="1200" dirty="0">
                <a:latin typeface="PT Sans Narrow"/>
                <a:ea typeface="PT Sans Narrow"/>
                <a:cs typeface="PT Sans Narrow"/>
                <a:sym typeface="PT Sans Narrow"/>
              </a:rPr>
              <a:t>z</a:t>
            </a:r>
            <a:r>
              <a:rPr lang="en" sz="1200" dirty="0" err="1">
                <a:latin typeface="PT Sans Narrow"/>
                <a:ea typeface="PT Sans Narrow"/>
                <a:cs typeface="PT Sans Narrow"/>
                <a:sym typeface="PT Sans Narrow"/>
              </a:rPr>
              <a:t>ed</a:t>
            </a:r>
            <a:r>
              <a:rPr lang="en" sz="1200" dirty="0">
                <a:latin typeface="PT Sans Narrow"/>
                <a:ea typeface="PT Sans Narrow"/>
                <a:cs typeface="PT Sans Narrow"/>
                <a:sym typeface="PT Sans Narrow"/>
              </a:rPr>
              <a:t> here. </a:t>
            </a:r>
          </a:p>
          <a:p>
            <a:pPr marL="228600" lvl="0" indent="-228600" algn="l" rtl="0">
              <a:spcBef>
                <a:spcPts val="0"/>
              </a:spcBef>
              <a:spcAft>
                <a:spcPts val="0"/>
              </a:spcAft>
              <a:buAutoNum type="arabicParenR"/>
            </a:pPr>
            <a:r>
              <a:rPr lang="en" sz="1200" dirty="0">
                <a:latin typeface="PT Sans Narrow"/>
                <a:ea typeface="PT Sans Narrow"/>
                <a:cs typeface="PT Sans Narrow"/>
                <a:sym typeface="PT Sans Narrow"/>
              </a:rPr>
              <a:t>De Beers Victor Mine (Diamond mine) now not operational but the peatlands surrounding it were dewatered (drain</a:t>
            </a:r>
            <a:r>
              <a:rPr lang="en-GB" sz="1200" dirty="0" err="1">
                <a:latin typeface="PT Sans Narrow"/>
                <a:ea typeface="PT Sans Narrow"/>
                <a:cs typeface="PT Sans Narrow"/>
                <a:sym typeface="PT Sans Narrow"/>
              </a:rPr>
              <a:t>ed</a:t>
            </a:r>
            <a:r>
              <a:rPr lang="en" sz="1200" dirty="0">
                <a:latin typeface="PT Sans Narrow"/>
                <a:ea typeface="PT Sans Narrow"/>
                <a:cs typeface="PT Sans Narrow"/>
                <a:sym typeface="PT Sans Narrow"/>
              </a:rPr>
              <a:t>) for &gt; 10 years. Looking at the ecohydrological implications of that. Subsidence is key to quantify for infrastructure, and for impacts on the hydrology of the surrounding systems. </a:t>
            </a:r>
          </a:p>
          <a:p>
            <a:pPr marL="228600" lvl="0" indent="-228600" algn="l" rtl="0">
              <a:spcBef>
                <a:spcPts val="0"/>
              </a:spcBef>
              <a:spcAft>
                <a:spcPts val="0"/>
              </a:spcAft>
              <a:buAutoNum type="arabicParenR"/>
            </a:pPr>
            <a:r>
              <a:rPr lang="en" sz="1200" dirty="0">
                <a:latin typeface="PT Sans Narrow"/>
                <a:ea typeface="PT Sans Narrow"/>
                <a:cs typeface="PT Sans Narrow"/>
                <a:sym typeface="PT Sans Narrow"/>
              </a:rPr>
              <a:t>Oil sands is such a larger areal disturbance in the boreal, first time measurements are key to advance the understanding of the impacts on hydrology and associated ecosystem services. </a:t>
            </a:r>
            <a:r>
              <a:rPr lang="en-GB" sz="1200" dirty="0"/>
              <a:t>Closure plans for oil sands mines are being based on this work, with millions of dollars in impact. Water resource managers in Yukon interested in impact of vegetation change on territory-wide hydrology.</a:t>
            </a:r>
          </a:p>
          <a:p>
            <a:endParaRPr lang="en-US" sz="1200" dirty="0"/>
          </a:p>
          <a:p>
            <a:pPr marL="228600" lvl="0" indent="-228600" algn="l" rtl="0">
              <a:spcBef>
                <a:spcPts val="0"/>
              </a:spcBef>
              <a:spcAft>
                <a:spcPts val="0"/>
              </a:spcAft>
              <a:buAutoNum type="arabicParenR"/>
            </a:pPr>
            <a:endParaRPr lang="en" sz="1200" dirty="0">
              <a:latin typeface="PT Sans Narrow"/>
              <a:ea typeface="PT Sans Narrow"/>
              <a:cs typeface="PT Sans Narrow"/>
              <a:sym typeface="PT Sans Narrow"/>
            </a:endParaRPr>
          </a:p>
          <a:p>
            <a:pPr marL="228600" lvl="0" indent="-228600" algn="l" rtl="0">
              <a:spcBef>
                <a:spcPts val="0"/>
              </a:spcBef>
              <a:spcAft>
                <a:spcPts val="0"/>
              </a:spcAft>
              <a:buAutoNum type="arabicParenR"/>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endParaRPr lang="en" sz="1200" dirty="0">
              <a:latin typeface="PT Sans Narrow"/>
              <a:ea typeface="PT Sans Narrow"/>
              <a:cs typeface="PT Sans Narrow"/>
              <a:sym typeface="PT Sans Narrow"/>
            </a:endParaRPr>
          </a:p>
          <a:p>
            <a:pPr marL="0" lvl="0" indent="0" algn="l" rtl="0">
              <a:spcBef>
                <a:spcPts val="0"/>
              </a:spcBef>
              <a:spcAft>
                <a:spcPts val="0"/>
              </a:spcAft>
              <a:buNone/>
            </a:pPr>
            <a:r>
              <a:rPr lang="en" sz="1200" dirty="0">
                <a:latin typeface="PT Sans Narrow"/>
                <a:ea typeface="PT Sans Narrow"/>
                <a:cs typeface="PT Sans Narrow"/>
                <a:sym typeface="PT Sans Narrow"/>
              </a:rPr>
              <a:t>These accomplishments slides will be also be used to build slide bank for use in GWF presentations </a:t>
            </a:r>
            <a:endParaRPr sz="1200" dirty="0">
              <a:latin typeface="PT Sans Narrow"/>
              <a:ea typeface="PT Sans Narrow"/>
              <a:cs typeface="PT Sans Narrow"/>
              <a:sym typeface="PT Sans Narrow"/>
            </a:endParaRPr>
          </a:p>
          <a:p>
            <a:pPr marL="0" lvl="0" indent="0" algn="l" rtl="0">
              <a:spcBef>
                <a:spcPts val="0"/>
              </a:spcBef>
              <a:spcAft>
                <a:spcPts val="0"/>
              </a:spcAft>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key to advancing the science</a:t>
            </a:r>
            <a:endParaRPr sz="1200" dirty="0">
              <a:latin typeface="PT Sans Narrow"/>
              <a:ea typeface="PT Sans Narrow"/>
              <a:cs typeface="PT Sans Narrow"/>
              <a:sym typeface="PT Sans Narrow"/>
            </a:endParaRPr>
          </a:p>
          <a:p>
            <a:pPr marL="457200" lvl="0" indent="0" algn="l" rtl="0">
              <a:spcBef>
                <a:spcPts val="0"/>
              </a:spcBef>
              <a:spcAft>
                <a:spcPts val="0"/>
              </a:spcAft>
              <a:buClr>
                <a:schemeClr val="dk1"/>
              </a:buClr>
              <a:buSzPts val="1100"/>
              <a:buFont typeface="Arial"/>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linked to the needs of your partners/users?</a:t>
            </a: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AutoNum type="arabicParenR"/>
            </a:pPr>
            <a:r>
              <a:rPr lang="en" sz="1100" dirty="0">
                <a:latin typeface="PT Sans Narrow"/>
                <a:ea typeface="PT Sans Narrow"/>
                <a:cs typeface="PT Sans Narrow"/>
                <a:sym typeface="PT Sans Narrow"/>
              </a:rPr>
              <a:t>Your work. Has implications for post-fire(eco)hydrology, such as reduced evaporative losses (increased water conservation) in post-fire peatlands, and therefore the boreal water budget.</a:t>
            </a:r>
          </a:p>
          <a:p>
            <a:pPr marL="228600" lvl="0" indent="-228600" algn="l" rtl="0">
              <a:spcBef>
                <a:spcPts val="0"/>
              </a:spcBef>
              <a:spcAft>
                <a:spcPts val="0"/>
              </a:spcAft>
              <a:buAutoNum type="arabicParenR"/>
            </a:pPr>
            <a:r>
              <a:rPr lang="en" sz="1100" dirty="0">
                <a:latin typeface="PT Sans Narrow"/>
                <a:ea typeface="PT Sans Narrow"/>
                <a:cs typeface="PT Sans Narrow"/>
                <a:sym typeface="PT Sans Narrow"/>
              </a:rPr>
              <a:t>Remote sensing (Sentinel 3) fire severity mapping and linking to landscape features, to help assess fire impacts and predict fire impact based on landscape features that can be detected from remote sensing. Advancing science on restoration policies and risk man</a:t>
            </a:r>
            <a:r>
              <a:rPr lang="en-GB" sz="1100" dirty="0">
                <a:latin typeface="PT Sans Narrow"/>
                <a:ea typeface="PT Sans Narrow"/>
                <a:cs typeface="PT Sans Narrow"/>
                <a:sym typeface="PT Sans Narrow"/>
              </a:rPr>
              <a:t>a</a:t>
            </a:r>
            <a:r>
              <a:rPr lang="en" sz="1100" dirty="0">
                <a:latin typeface="PT Sans Narrow"/>
                <a:ea typeface="PT Sans Narrow"/>
                <a:cs typeface="PT Sans Narrow"/>
                <a:sym typeface="PT Sans Narrow"/>
              </a:rPr>
              <a:t>gement.   </a:t>
            </a:r>
          </a:p>
        </p:txBody>
      </p:sp>
    </p:spTree>
    <p:extLst>
      <p:ext uri="{BB962C8B-B14F-4D97-AF65-F5344CB8AC3E}">
        <p14:creationId xmlns:p14="http://schemas.microsoft.com/office/powerpoint/2010/main" val="89838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Modelling Impact: advances in modelling carve the way for future field research and help predict the water challenges in the light of climatic changes. </a:t>
            </a:r>
          </a:p>
          <a:p>
            <a:pPr marL="0" lvl="0" indent="0" algn="l" rtl="0">
              <a:spcBef>
                <a:spcPts val="0"/>
              </a:spcBef>
              <a:spcAft>
                <a:spcPts val="0"/>
              </a:spcAft>
              <a:buNone/>
            </a:pPr>
            <a:endParaRPr lang="en-CA" sz="1100" b="1"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Impact to Society</a:t>
            </a:r>
            <a:endParaRPr lang="en-GB"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There is a vested interest in the global north and conserving the world’s carbon stores. Understanding the response of these systems to the pressure of resource extraction and changes in weather patterns will be important in establishing socially and environmentally responsible mining practices, conservation efforts and risk management plans. </a:t>
            </a:r>
          </a:p>
          <a:p>
            <a:r>
              <a:rPr lang="en-CA" sz="1100" b="0" i="0" u="none" strike="noStrike" cap="none" dirty="0">
                <a:solidFill>
                  <a:srgbClr val="000000"/>
                </a:solidFill>
                <a:effectLst/>
                <a:latin typeface="Arial"/>
                <a:ea typeface="Arial"/>
                <a:cs typeface="Arial"/>
                <a:sym typeface="Arial"/>
              </a:rPr>
              <a:t>Wildfire is becoming an increasingly pressing issue, especially in Canada’s boreal, research rooted in hydrology, chemistry, ecology and the social sciences gives way to a greater understanding of the cross-disciplinary impacts and challenges of this large scale disturbance. </a:t>
            </a: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hillside next to a body of water&#10;&#10;Description automatically generated">
            <a:extLst>
              <a:ext uri="{FF2B5EF4-FFF2-40B4-BE49-F238E27FC236}">
                <a16:creationId xmlns:a16="http://schemas.microsoft.com/office/drawing/2014/main" id="{C782D090-6BD9-4D2A-98BD-5A34737EF9AD}"/>
              </a:ext>
            </a:extLst>
          </p:cNvPr>
          <p:cNvPicPr>
            <a:picLocks noChangeAspect="1"/>
          </p:cNvPicPr>
          <p:nvPr/>
        </p:nvPicPr>
        <p:blipFill>
          <a:blip r:embed="rId3"/>
          <a:stretch>
            <a:fillRect/>
          </a:stretch>
        </p:blipFill>
        <p:spPr>
          <a:xfrm>
            <a:off x="4900940" y="585729"/>
            <a:ext cx="4133792" cy="2583620"/>
          </a:xfrm>
          <a:prstGeom prst="rect">
            <a:avLst/>
          </a:prstGeom>
        </p:spPr>
      </p:pic>
      <p:sp>
        <p:nvSpPr>
          <p:cNvPr id="5" name="TextBox 4">
            <a:extLst>
              <a:ext uri="{FF2B5EF4-FFF2-40B4-BE49-F238E27FC236}">
                <a16:creationId xmlns:a16="http://schemas.microsoft.com/office/drawing/2014/main" id="{4A75E751-0D18-4282-A1F6-7996DB6F411B}"/>
              </a:ext>
            </a:extLst>
          </p:cNvPr>
          <p:cNvSpPr txBox="1"/>
          <p:nvPr/>
        </p:nvSpPr>
        <p:spPr>
          <a:xfrm>
            <a:off x="-123844" y="2279549"/>
            <a:ext cx="5598742" cy="1384995"/>
          </a:xfrm>
          <a:prstGeom prst="rect">
            <a:avLst/>
          </a:prstGeom>
          <a:noFill/>
        </p:spPr>
        <p:txBody>
          <a:bodyPr wrap="square" rtlCol="0">
            <a:spAutoFit/>
          </a:bodyPr>
          <a:lstStyle/>
          <a:p>
            <a:pPr marL="139700" lvl="4" algn="just">
              <a:buSzPts val="1400"/>
            </a:pPr>
            <a:r>
              <a:rPr lang="en-GB" u="sng" dirty="0"/>
              <a:t>PI:</a:t>
            </a:r>
            <a:r>
              <a:rPr lang="en-GB" dirty="0"/>
              <a:t> Mike Waddington</a:t>
            </a:r>
            <a:r>
              <a:rPr lang="en-CA" dirty="0"/>
              <a:t>, </a:t>
            </a:r>
            <a:r>
              <a:rPr lang="en-CA" i="1" dirty="0"/>
              <a:t>Geography/Earth Sciences</a:t>
            </a:r>
            <a:r>
              <a:rPr lang="en-CA" dirty="0"/>
              <a:t>, </a:t>
            </a:r>
            <a:r>
              <a:rPr lang="en-CA" b="1" dirty="0"/>
              <a:t>McMaster</a:t>
            </a:r>
          </a:p>
          <a:p>
            <a:pPr marL="139700" lvl="4" algn="just">
              <a:buSzPts val="1400"/>
            </a:pPr>
            <a:r>
              <a:rPr lang="en-CA" dirty="0"/>
              <a:t>Charles de Lannoy, </a:t>
            </a:r>
            <a:r>
              <a:rPr lang="en-CA" i="1" dirty="0"/>
              <a:t>Chemical Engineering</a:t>
            </a:r>
            <a:r>
              <a:rPr lang="en-CA" dirty="0"/>
              <a:t>, </a:t>
            </a:r>
            <a:r>
              <a:rPr lang="en-CA" b="1" dirty="0"/>
              <a:t>McMaster</a:t>
            </a:r>
          </a:p>
          <a:p>
            <a:pPr marL="139700" lvl="4" algn="just">
              <a:buSzPts val="1400"/>
            </a:pPr>
            <a:r>
              <a:rPr lang="en-CA" dirty="0"/>
              <a:t>Pat Chow Fraser, </a:t>
            </a:r>
            <a:r>
              <a:rPr lang="en-CA" i="1" dirty="0"/>
              <a:t>Biology</a:t>
            </a:r>
            <a:r>
              <a:rPr lang="en-CA" dirty="0"/>
              <a:t>, </a:t>
            </a:r>
            <a:r>
              <a:rPr lang="en-CA" b="1" dirty="0"/>
              <a:t>McMaster</a:t>
            </a:r>
          </a:p>
          <a:p>
            <a:pPr marL="139700" lvl="4" algn="just">
              <a:buSzPts val="1400"/>
            </a:pPr>
            <a:r>
              <a:rPr lang="en-CA" dirty="0"/>
              <a:t>Sean Carey, </a:t>
            </a:r>
            <a:r>
              <a:rPr lang="en-CA" i="1" dirty="0"/>
              <a:t>Geography/Earth Sciences</a:t>
            </a:r>
            <a:r>
              <a:rPr lang="en-CA" dirty="0"/>
              <a:t>, </a:t>
            </a:r>
            <a:r>
              <a:rPr lang="en-CA" b="1" dirty="0"/>
              <a:t>McMaster</a:t>
            </a:r>
            <a:endParaRPr lang="en-CA" dirty="0"/>
          </a:p>
          <a:p>
            <a:pPr marL="139700" lvl="4" algn="just">
              <a:buSzPts val="1400"/>
            </a:pPr>
            <a:r>
              <a:rPr lang="en-CA" dirty="0"/>
              <a:t>Brent McKnight, </a:t>
            </a:r>
            <a:r>
              <a:rPr lang="en-CA" i="1" dirty="0"/>
              <a:t>Strategic Management</a:t>
            </a:r>
            <a:r>
              <a:rPr lang="en-CA" dirty="0"/>
              <a:t>, </a:t>
            </a:r>
            <a:r>
              <a:rPr lang="en-CA" b="1" dirty="0"/>
              <a:t>McMaster</a:t>
            </a:r>
          </a:p>
          <a:p>
            <a:pPr marL="139700" lvl="4" algn="just">
              <a:buSzPts val="1400"/>
            </a:pPr>
            <a:r>
              <a:rPr lang="en-CA" dirty="0"/>
              <a:t>Nancy Doubleday, </a:t>
            </a:r>
            <a:r>
              <a:rPr lang="en-CA" i="1" dirty="0"/>
              <a:t>Philosophy</a:t>
            </a:r>
            <a:r>
              <a:rPr lang="en-CA" dirty="0"/>
              <a:t>,</a:t>
            </a:r>
            <a:r>
              <a:rPr lang="en-CA" b="1" dirty="0"/>
              <a:t> McMaster</a:t>
            </a:r>
          </a:p>
        </p:txBody>
      </p:sp>
      <p:sp>
        <p:nvSpPr>
          <p:cNvPr id="8" name="Google Shape;70;p15">
            <a:extLst>
              <a:ext uri="{FF2B5EF4-FFF2-40B4-BE49-F238E27FC236}">
                <a16:creationId xmlns:a16="http://schemas.microsoft.com/office/drawing/2014/main" id="{35435DC0-6924-400E-96CB-461167E6718A}"/>
              </a:ext>
            </a:extLst>
          </p:cNvPr>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pic>
        <p:nvPicPr>
          <p:cNvPr id="9" name="Google Shape;73;p15">
            <a:extLst>
              <a:ext uri="{FF2B5EF4-FFF2-40B4-BE49-F238E27FC236}">
                <a16:creationId xmlns:a16="http://schemas.microsoft.com/office/drawing/2014/main" id="{D13937B3-136C-4CE9-AF2C-94650E25224A}"/>
              </a:ext>
            </a:extLst>
          </p:cNvPr>
          <p:cNvPicPr preferRelativeResize="0"/>
          <p:nvPr/>
        </p:nvPicPr>
        <p:blipFill>
          <a:blip r:embed="rId4">
            <a:alphaModFix/>
          </a:blip>
          <a:stretch>
            <a:fillRect/>
          </a:stretch>
        </p:blipFill>
        <p:spPr>
          <a:xfrm>
            <a:off x="152400" y="4445700"/>
            <a:ext cx="8839200" cy="612982"/>
          </a:xfrm>
          <a:prstGeom prst="rect">
            <a:avLst/>
          </a:prstGeom>
          <a:noFill/>
          <a:ln>
            <a:noFill/>
          </a:ln>
        </p:spPr>
      </p:pic>
      <p:sp>
        <p:nvSpPr>
          <p:cNvPr id="10" name="Google Shape;74;p15">
            <a:extLst>
              <a:ext uri="{FF2B5EF4-FFF2-40B4-BE49-F238E27FC236}">
                <a16:creationId xmlns:a16="http://schemas.microsoft.com/office/drawing/2014/main" id="{630CD2C7-8687-4815-8206-BEFEEF717EFF}"/>
              </a:ext>
            </a:extLst>
          </p:cNvPr>
          <p:cNvSpPr txBox="1"/>
          <p:nvPr/>
        </p:nvSpPr>
        <p:spPr>
          <a:xfrm>
            <a:off x="1624800" y="4556000"/>
            <a:ext cx="7175400" cy="2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Boreal Water Futures</a:t>
            </a:r>
            <a:endParaRPr dirty="0">
              <a:solidFill>
                <a:srgbClr val="FFFFFF"/>
              </a:solidFill>
              <a:latin typeface="PT Sans Narrow"/>
              <a:ea typeface="PT Sans Narrow"/>
              <a:cs typeface="PT Sans Narrow"/>
              <a:sym typeface="PT Sans Narrow"/>
            </a:endParaRPr>
          </a:p>
        </p:txBody>
      </p:sp>
      <p:pic>
        <p:nvPicPr>
          <p:cNvPr id="14" name="Picture 13" descr="A picture containing airplane&#10;&#10;Description automatically generated">
            <a:extLst>
              <a:ext uri="{FF2B5EF4-FFF2-40B4-BE49-F238E27FC236}">
                <a16:creationId xmlns:a16="http://schemas.microsoft.com/office/drawing/2014/main" id="{D2393A3D-95D1-4C2F-92BA-6F9F17282009}"/>
              </a:ext>
            </a:extLst>
          </p:cNvPr>
          <p:cNvPicPr>
            <a:picLocks noChangeAspect="1"/>
          </p:cNvPicPr>
          <p:nvPr/>
        </p:nvPicPr>
        <p:blipFill rotWithShape="1">
          <a:blip r:embed="rId5"/>
          <a:srcRect t="7006"/>
          <a:stretch/>
        </p:blipFill>
        <p:spPr>
          <a:xfrm>
            <a:off x="1529752" y="84818"/>
            <a:ext cx="2421147" cy="2251513"/>
          </a:xfrm>
          <a:prstGeom prst="rect">
            <a:avLst/>
          </a:prstGeom>
        </p:spPr>
      </p:pic>
      <p:sp>
        <p:nvSpPr>
          <p:cNvPr id="19" name="Rectangle 18">
            <a:extLst>
              <a:ext uri="{FF2B5EF4-FFF2-40B4-BE49-F238E27FC236}">
                <a16:creationId xmlns:a16="http://schemas.microsoft.com/office/drawing/2014/main" id="{A012A299-FA56-4F19-BB44-2A65E03DA3A7}"/>
              </a:ext>
            </a:extLst>
          </p:cNvPr>
          <p:cNvSpPr/>
          <p:nvPr/>
        </p:nvSpPr>
        <p:spPr>
          <a:xfrm>
            <a:off x="3370053" y="3386449"/>
            <a:ext cx="5851585" cy="1169551"/>
          </a:xfrm>
          <a:prstGeom prst="rect">
            <a:avLst/>
          </a:prstGeom>
        </p:spPr>
        <p:txBody>
          <a:bodyPr wrap="square">
            <a:spAutoFit/>
          </a:bodyPr>
          <a:lstStyle/>
          <a:p>
            <a:pPr marL="139700" lvl="4" algn="just">
              <a:buSzPts val="1400"/>
            </a:pPr>
            <a:r>
              <a:rPr lang="en-CA" dirty="0"/>
              <a:t>John Pomeroy, </a:t>
            </a:r>
            <a:r>
              <a:rPr lang="en-CA" i="1" dirty="0"/>
              <a:t>Geography and Planning,</a:t>
            </a:r>
            <a:r>
              <a:rPr lang="en-CA" dirty="0"/>
              <a:t> </a:t>
            </a:r>
            <a:r>
              <a:rPr lang="en-CA" b="1" dirty="0" err="1"/>
              <a:t>USask</a:t>
            </a:r>
            <a:endParaRPr lang="en-CA" b="1" dirty="0"/>
          </a:p>
          <a:p>
            <a:pPr marL="139700" lvl="4" algn="just">
              <a:buSzPts val="1400"/>
            </a:pPr>
            <a:r>
              <a:rPr lang="en-CA" dirty="0"/>
              <a:t>Rich </a:t>
            </a:r>
            <a:r>
              <a:rPr lang="en-CA" dirty="0" err="1"/>
              <a:t>Petrone</a:t>
            </a:r>
            <a:r>
              <a:rPr lang="en-CA" dirty="0"/>
              <a:t>, </a:t>
            </a:r>
            <a:r>
              <a:rPr lang="en-CA" i="1" dirty="0"/>
              <a:t>Geography and Environmental Management</a:t>
            </a:r>
            <a:r>
              <a:rPr lang="en-CA" dirty="0"/>
              <a:t>, </a:t>
            </a:r>
            <a:r>
              <a:rPr lang="en-CA" b="1" dirty="0"/>
              <a:t>Waterloo</a:t>
            </a:r>
          </a:p>
          <a:p>
            <a:pPr marL="139700" lvl="4" algn="just">
              <a:buSzPts val="1400"/>
            </a:pPr>
            <a:r>
              <a:rPr lang="en-CA" dirty="0"/>
              <a:t>Jon Price, </a:t>
            </a:r>
            <a:r>
              <a:rPr lang="en-CA" i="1" dirty="0"/>
              <a:t>Geography and Environmental Management</a:t>
            </a:r>
            <a:r>
              <a:rPr lang="en-CA" dirty="0"/>
              <a:t>, </a:t>
            </a:r>
            <a:r>
              <a:rPr lang="en-CA" b="1" dirty="0"/>
              <a:t>Waterloo</a:t>
            </a:r>
          </a:p>
          <a:p>
            <a:pPr marL="139700" lvl="4" algn="just">
              <a:buSzPts val="1400"/>
            </a:pPr>
            <a:r>
              <a:rPr lang="en-CA" dirty="0"/>
              <a:t>Mike Flannigan, </a:t>
            </a:r>
            <a:r>
              <a:rPr lang="en-CA" i="1" dirty="0"/>
              <a:t>Renewable Resources and Wildland Fire</a:t>
            </a:r>
            <a:r>
              <a:rPr lang="en-CA" dirty="0"/>
              <a:t>, </a:t>
            </a:r>
            <a:r>
              <a:rPr lang="en-CA" b="1" dirty="0"/>
              <a:t>UofA</a:t>
            </a:r>
            <a:r>
              <a:rPr lang="en-CA" dirty="0"/>
              <a:t> </a:t>
            </a:r>
          </a:p>
          <a:p>
            <a:pPr marL="139700" lvl="4" algn="just">
              <a:buSzPts val="1400"/>
            </a:pPr>
            <a:r>
              <a:rPr lang="en-CA" dirty="0"/>
              <a:t>Sylvain Jutras, </a:t>
            </a:r>
            <a:r>
              <a:rPr lang="en-CA" i="1" dirty="0"/>
              <a:t>Sciences du </a:t>
            </a:r>
            <a:r>
              <a:rPr lang="en-CA" i="1" dirty="0" err="1"/>
              <a:t>bois</a:t>
            </a:r>
            <a:r>
              <a:rPr lang="en-CA" i="1" dirty="0"/>
              <a:t> et de la </a:t>
            </a:r>
            <a:r>
              <a:rPr lang="en-CA" i="1" dirty="0" err="1"/>
              <a:t>forêt</a:t>
            </a:r>
            <a:r>
              <a:rPr lang="en-CA" dirty="0"/>
              <a:t>, </a:t>
            </a:r>
            <a:r>
              <a:rPr lang="en-CA" b="1" dirty="0"/>
              <a:t>Laval</a:t>
            </a:r>
          </a:p>
        </p:txBody>
      </p:sp>
    </p:spTree>
    <p:extLst>
      <p:ext uri="{BB962C8B-B14F-4D97-AF65-F5344CB8AC3E}">
        <p14:creationId xmlns:p14="http://schemas.microsoft.com/office/powerpoint/2010/main" val="3229035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1" name="Google Shape;71;p15"/>
          <p:cNvSpPr txBox="1"/>
          <p:nvPr/>
        </p:nvSpPr>
        <p:spPr>
          <a:xfrm>
            <a:off x="106750" y="120750"/>
            <a:ext cx="3927088" cy="7793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Boreal Water Futures</a:t>
            </a:r>
            <a:endParaRPr sz="3000" dirty="0">
              <a:latin typeface="PT Sans Narrow"/>
              <a:ea typeface="PT Sans Narrow"/>
              <a:cs typeface="PT Sans Narrow"/>
              <a:sym typeface="PT Sans Narrow"/>
            </a:endParaRPr>
          </a:p>
        </p:txBody>
      </p:sp>
      <p:sp>
        <p:nvSpPr>
          <p:cNvPr id="72" name="Google Shape;72;p15"/>
          <p:cNvSpPr txBox="1"/>
          <p:nvPr/>
        </p:nvSpPr>
        <p:spPr>
          <a:xfrm>
            <a:off x="-38100" y="2512753"/>
            <a:ext cx="8710512" cy="1949179"/>
          </a:xfrm>
          <a:prstGeom prst="rect">
            <a:avLst/>
          </a:prstGeom>
          <a:noFill/>
          <a:ln>
            <a:noFill/>
          </a:ln>
        </p:spPr>
        <p:txBody>
          <a:bodyPr spcFirstLastPara="1" wrap="square" lIns="91425" tIns="91425" rIns="91425" bIns="91425" anchor="t" anchorCtr="0">
            <a:noAutofit/>
          </a:bodyPr>
          <a:lstStyle/>
          <a:p>
            <a:pPr marL="139700" lvl="4" algn="just">
              <a:buSzPts val="1400"/>
            </a:pPr>
            <a:r>
              <a:rPr lang="en-CA" dirty="0"/>
              <a:t>Objectives: </a:t>
            </a:r>
          </a:p>
          <a:p>
            <a:pPr marL="425450" lvl="4" indent="-285750" algn="just">
              <a:buSzPts val="1400"/>
              <a:buFont typeface="Arial" panose="020B0604020202020204" pitchFamily="34" charset="0"/>
              <a:buChar char="•"/>
            </a:pPr>
            <a:r>
              <a:rPr lang="en-GB" dirty="0"/>
              <a:t>To assess and ensure the </a:t>
            </a:r>
            <a:r>
              <a:rPr lang="en-GB" b="1" dirty="0"/>
              <a:t>resilience of boreal </a:t>
            </a:r>
            <a:r>
              <a:rPr lang="en-GB" dirty="0"/>
              <a:t>Canada's primary hydrological systems</a:t>
            </a:r>
          </a:p>
          <a:p>
            <a:pPr marL="425450" lvl="4" indent="-285750" algn="just">
              <a:buSzPts val="1400"/>
              <a:buFont typeface="Arial" panose="020B0604020202020204" pitchFamily="34" charset="0"/>
              <a:buChar char="•"/>
            </a:pPr>
            <a:r>
              <a:rPr lang="en-GB" dirty="0"/>
              <a:t>To propose </a:t>
            </a:r>
            <a:r>
              <a:rPr lang="en-GB" b="1" dirty="0"/>
              <a:t>strategies to mitigate water risks </a:t>
            </a:r>
            <a:r>
              <a:rPr lang="en-GB" dirty="0"/>
              <a:t>to this region's ecosystems, associated industries and infrastructure, and growing urban population</a:t>
            </a:r>
          </a:p>
          <a:p>
            <a:pPr marL="425450" lvl="4" indent="-285750" algn="just">
              <a:buSzPts val="1400"/>
              <a:buFont typeface="Arial" panose="020B0604020202020204" pitchFamily="34" charset="0"/>
              <a:buChar char="•"/>
            </a:pPr>
            <a:r>
              <a:rPr lang="en-GB" dirty="0"/>
              <a:t>To develop an effective </a:t>
            </a:r>
            <a:r>
              <a:rPr lang="en-GB" b="1" dirty="0"/>
              <a:t>water futures risk assessment (WFRA)</a:t>
            </a:r>
            <a:r>
              <a:rPr lang="en-GB" dirty="0"/>
              <a:t> framework for the boreal region.</a:t>
            </a:r>
          </a:p>
          <a:p>
            <a:pPr marL="139700" lvl="4" algn="just">
              <a:buSzPts val="1400"/>
            </a:pPr>
            <a:endParaRPr lang="en-GB" dirty="0"/>
          </a:p>
          <a:p>
            <a:pPr marL="139700" lvl="4" algn="just">
              <a:buSzPts val="1400"/>
            </a:pPr>
            <a:r>
              <a:rPr lang="en-GB" dirty="0"/>
              <a:t>A transdisciplinary team of academic and government researchers, industry users, NGOs, and key provincial and national stakeholders conducting process-based science. </a:t>
            </a:r>
          </a:p>
        </p:txBody>
      </p:sp>
      <p:pic>
        <p:nvPicPr>
          <p:cNvPr id="73" name="Google Shape;73;p15"/>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2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Boreal Water Futures</a:t>
            </a:r>
            <a:endParaRPr dirty="0">
              <a:solidFill>
                <a:srgbClr val="FFFFFF"/>
              </a:solidFill>
              <a:latin typeface="PT Sans Narrow"/>
              <a:ea typeface="PT Sans Narrow"/>
              <a:cs typeface="PT Sans Narrow"/>
              <a:sym typeface="PT Sans Narrow"/>
            </a:endParaRPr>
          </a:p>
        </p:txBody>
      </p:sp>
      <p:pic>
        <p:nvPicPr>
          <p:cNvPr id="2" name="Picture 1">
            <a:extLst>
              <a:ext uri="{FF2B5EF4-FFF2-40B4-BE49-F238E27FC236}">
                <a16:creationId xmlns:a16="http://schemas.microsoft.com/office/drawing/2014/main" id="{882CA593-3785-D64B-93F8-83FD6A490C7C}"/>
              </a:ext>
            </a:extLst>
          </p:cNvPr>
          <p:cNvPicPr>
            <a:picLocks noChangeAspect="1"/>
          </p:cNvPicPr>
          <p:nvPr/>
        </p:nvPicPr>
        <p:blipFill>
          <a:blip r:embed="rId4"/>
          <a:stretch>
            <a:fillRect/>
          </a:stretch>
        </p:blipFill>
        <p:spPr>
          <a:xfrm>
            <a:off x="4622050" y="56240"/>
            <a:ext cx="3879619" cy="2456514"/>
          </a:xfrm>
          <a:prstGeom prst="rect">
            <a:avLst/>
          </a:prstGeom>
        </p:spPr>
      </p:pic>
      <p:sp>
        <p:nvSpPr>
          <p:cNvPr id="3" name="TextBox 2">
            <a:extLst>
              <a:ext uri="{FF2B5EF4-FFF2-40B4-BE49-F238E27FC236}">
                <a16:creationId xmlns:a16="http://schemas.microsoft.com/office/drawing/2014/main" id="{D5F03E19-7B08-EF48-B193-EC0829DC465C}"/>
              </a:ext>
            </a:extLst>
          </p:cNvPr>
          <p:cNvSpPr txBox="1"/>
          <p:nvPr/>
        </p:nvSpPr>
        <p:spPr>
          <a:xfrm>
            <a:off x="-38100" y="1077677"/>
            <a:ext cx="4172937" cy="954107"/>
          </a:xfrm>
          <a:prstGeom prst="rect">
            <a:avLst/>
          </a:prstGeom>
          <a:noFill/>
        </p:spPr>
        <p:txBody>
          <a:bodyPr wrap="none" rtlCol="0">
            <a:spAutoFit/>
          </a:bodyPr>
          <a:lstStyle/>
          <a:p>
            <a:pPr marL="139700" lvl="0" algn="just">
              <a:buSzPts val="1400"/>
            </a:pPr>
            <a:r>
              <a:rPr lang="en-CA" dirty="0"/>
              <a:t>Canada’s Boreal:</a:t>
            </a:r>
          </a:p>
          <a:p>
            <a:pPr marL="425450" lvl="3" indent="-285750" algn="just">
              <a:buSzPts val="1400"/>
              <a:buFont typeface="Arial" panose="020B0604020202020204" pitchFamily="34" charset="0"/>
              <a:buChar char="•"/>
            </a:pPr>
            <a:r>
              <a:rPr lang="en-CA" dirty="0"/>
              <a:t>The largest contiguous forest </a:t>
            </a:r>
          </a:p>
          <a:p>
            <a:pPr marL="425450" lvl="4" indent="-285750" algn="just">
              <a:buSzPts val="1400"/>
              <a:buFont typeface="Arial" panose="020B0604020202020204" pitchFamily="34" charset="0"/>
              <a:buChar char="•"/>
            </a:pPr>
            <a:r>
              <a:rPr lang="en-CA" dirty="0"/>
              <a:t>National economic significance, </a:t>
            </a:r>
            <a:r>
              <a:rPr lang="en-CA" b="1" dirty="0"/>
              <a:t>~$95B value</a:t>
            </a:r>
          </a:p>
          <a:p>
            <a:pPr marL="425450" lvl="4" indent="-285750" algn="just">
              <a:buSzPts val="1400"/>
              <a:buFont typeface="Arial" panose="020B0604020202020204" pitchFamily="34" charset="0"/>
              <a:buChar char="•"/>
            </a:pPr>
            <a:r>
              <a:rPr lang="en-CA" dirty="0"/>
              <a:t>Home to many different residents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0" y="424166"/>
            <a:ext cx="8433401" cy="7303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Transformational Science Highlights</a:t>
            </a:r>
            <a:endParaRPr sz="3000" dirty="0">
              <a:latin typeface="PT Sans Narrow"/>
              <a:ea typeface="PT Sans Narrow"/>
              <a:cs typeface="PT Sans Narrow"/>
              <a:sym typeface="PT Sans Narrow"/>
            </a:endParaRPr>
          </a:p>
        </p:txBody>
      </p:sp>
      <p:sp>
        <p:nvSpPr>
          <p:cNvPr id="81" name="Google Shape;81;p16"/>
          <p:cNvSpPr txBox="1"/>
          <p:nvPr/>
        </p:nvSpPr>
        <p:spPr>
          <a:xfrm>
            <a:off x="4704984" y="3359666"/>
            <a:ext cx="4190916" cy="1231702"/>
          </a:xfrm>
          <a:prstGeom prst="rect">
            <a:avLst/>
          </a:prstGeom>
          <a:noFill/>
          <a:ln>
            <a:noFill/>
          </a:ln>
        </p:spPr>
        <p:txBody>
          <a:bodyPr spcFirstLastPara="1" wrap="square" lIns="91425" tIns="91425" rIns="91425" bIns="91425" anchor="t" anchorCtr="0">
            <a:noAutofit/>
          </a:bodyPr>
          <a:lstStyle/>
          <a:p>
            <a:pPr marL="425450" lvl="0" indent="-285750" algn="just">
              <a:buSzPts val="1400"/>
              <a:buFont typeface="Arial" panose="020B0604020202020204" pitchFamily="34" charset="0"/>
              <a:buChar char="•"/>
            </a:pPr>
            <a:r>
              <a:rPr lang="en-GB" dirty="0"/>
              <a:t>McMaster, hydrology: First measurement of </a:t>
            </a:r>
            <a:r>
              <a:rPr lang="en-GB" b="1" dirty="0"/>
              <a:t>water fluxes for oil sands end pit lakes</a:t>
            </a:r>
            <a:r>
              <a:rPr lang="en-GB" dirty="0"/>
              <a:t>. First documented eddy flux work within white spruce boreal forest stand (Yukon)</a:t>
            </a: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Boreal Water Futures</a:t>
            </a:r>
            <a:endParaRPr dirty="0">
              <a:solidFill>
                <a:srgbClr val="FFFFFF"/>
              </a:solidFill>
              <a:latin typeface="PT Sans Narrow"/>
              <a:ea typeface="PT Sans Narrow"/>
              <a:cs typeface="PT Sans Narrow"/>
              <a:sym typeface="PT Sans Narrow"/>
            </a:endParaRPr>
          </a:p>
        </p:txBody>
      </p:sp>
      <p:pic>
        <p:nvPicPr>
          <p:cNvPr id="5" name="Picture 4" descr="A close up of a map&#10;&#10;Description automatically generated">
            <a:extLst>
              <a:ext uri="{FF2B5EF4-FFF2-40B4-BE49-F238E27FC236}">
                <a16:creationId xmlns:a16="http://schemas.microsoft.com/office/drawing/2014/main" id="{D7F298A4-9234-467D-B5BD-C17A76AC06EE}"/>
              </a:ext>
            </a:extLst>
          </p:cNvPr>
          <p:cNvPicPr>
            <a:picLocks noChangeAspect="1"/>
          </p:cNvPicPr>
          <p:nvPr/>
        </p:nvPicPr>
        <p:blipFill rotWithShape="1">
          <a:blip r:embed="rId4"/>
          <a:srcRect l="18080"/>
          <a:stretch/>
        </p:blipFill>
        <p:spPr>
          <a:xfrm>
            <a:off x="4953084" y="743753"/>
            <a:ext cx="4190916" cy="2470245"/>
          </a:xfrm>
          <a:prstGeom prst="rect">
            <a:avLst/>
          </a:prstGeom>
        </p:spPr>
      </p:pic>
      <p:sp>
        <p:nvSpPr>
          <p:cNvPr id="6" name="TextBox 5">
            <a:extLst>
              <a:ext uri="{FF2B5EF4-FFF2-40B4-BE49-F238E27FC236}">
                <a16:creationId xmlns:a16="http://schemas.microsoft.com/office/drawing/2014/main" id="{88B6C39D-AB24-40EF-BFD2-9E5FDFEB8885}"/>
              </a:ext>
            </a:extLst>
          </p:cNvPr>
          <p:cNvSpPr txBox="1"/>
          <p:nvPr/>
        </p:nvSpPr>
        <p:spPr>
          <a:xfrm>
            <a:off x="73769" y="1201816"/>
            <a:ext cx="4626634" cy="1169551"/>
          </a:xfrm>
          <a:prstGeom prst="rect">
            <a:avLst/>
          </a:prstGeom>
          <a:noFill/>
        </p:spPr>
        <p:txBody>
          <a:bodyPr wrap="square" rtlCol="0">
            <a:spAutoFit/>
          </a:bodyPr>
          <a:lstStyle/>
          <a:p>
            <a:pPr marL="285750" indent="-285750">
              <a:buFont typeface="Arial" panose="020B0604020202020204" pitchFamily="34" charset="0"/>
              <a:buChar char="•"/>
            </a:pPr>
            <a:r>
              <a:rPr lang="en-CA" dirty="0" err="1">
                <a:solidFill>
                  <a:schemeClr val="dk1"/>
                </a:solidFill>
              </a:rPr>
              <a:t>UoW</a:t>
            </a:r>
            <a:r>
              <a:rPr lang="en-CA" dirty="0">
                <a:solidFill>
                  <a:schemeClr val="dk1"/>
                </a:solidFill>
              </a:rPr>
              <a:t>, Ecohydrology: </a:t>
            </a:r>
            <a:r>
              <a:rPr lang="en-CA" b="1" dirty="0">
                <a:solidFill>
                  <a:schemeClr val="dk1"/>
                </a:solidFill>
              </a:rPr>
              <a:t>Ground level subsidence </a:t>
            </a:r>
            <a:r>
              <a:rPr lang="en-CA" dirty="0">
                <a:solidFill>
                  <a:schemeClr val="dk1"/>
                </a:solidFill>
              </a:rPr>
              <a:t>of up to 0.6m, controlled by the thickness of </a:t>
            </a:r>
            <a:r>
              <a:rPr lang="en-CA" b="1" dirty="0">
                <a:solidFill>
                  <a:schemeClr val="dk1"/>
                </a:solidFill>
              </a:rPr>
              <a:t>underling marine sediment</a:t>
            </a:r>
            <a:r>
              <a:rPr lang="en-CA" dirty="0">
                <a:solidFill>
                  <a:schemeClr val="dk1"/>
                </a:solidFill>
              </a:rPr>
              <a:t>, rather than distance to mining pit (Ontario)</a:t>
            </a:r>
          </a:p>
          <a:p>
            <a:endParaRPr lang="en-CA" dirty="0"/>
          </a:p>
        </p:txBody>
      </p:sp>
      <p:sp>
        <p:nvSpPr>
          <p:cNvPr id="18" name="Rectangle 17">
            <a:extLst>
              <a:ext uri="{FF2B5EF4-FFF2-40B4-BE49-F238E27FC236}">
                <a16:creationId xmlns:a16="http://schemas.microsoft.com/office/drawing/2014/main" id="{F560AFDC-B590-41D7-87DD-F45623A66300}"/>
              </a:ext>
            </a:extLst>
          </p:cNvPr>
          <p:cNvSpPr/>
          <p:nvPr/>
        </p:nvSpPr>
        <p:spPr>
          <a:xfrm>
            <a:off x="5252757" y="2661246"/>
            <a:ext cx="2872902" cy="307777"/>
          </a:xfrm>
          <a:prstGeom prst="rect">
            <a:avLst/>
          </a:prstGeom>
        </p:spPr>
        <p:txBody>
          <a:bodyPr wrap="none">
            <a:spAutoFit/>
          </a:bodyPr>
          <a:lstStyle/>
          <a:p>
            <a:r>
              <a:rPr lang="en-CA" dirty="0">
                <a:solidFill>
                  <a:schemeClr val="dk1"/>
                </a:solidFill>
              </a:rPr>
              <a:t>Victor Mine, James Bay Lowlands</a:t>
            </a:r>
            <a:endParaRPr lang="en-CA" dirty="0"/>
          </a:p>
        </p:txBody>
      </p:sp>
      <p:pic>
        <p:nvPicPr>
          <p:cNvPr id="14" name="Picture 13" descr="A view of a beach&#10;&#10;Description automatically generated">
            <a:extLst>
              <a:ext uri="{FF2B5EF4-FFF2-40B4-BE49-F238E27FC236}">
                <a16:creationId xmlns:a16="http://schemas.microsoft.com/office/drawing/2014/main" id="{DAB1F4EB-537E-44E0-A936-704F44034CEC}"/>
              </a:ext>
            </a:extLst>
          </p:cNvPr>
          <p:cNvPicPr>
            <a:picLocks noChangeAspect="1"/>
          </p:cNvPicPr>
          <p:nvPr/>
        </p:nvPicPr>
        <p:blipFill>
          <a:blip r:embed="rId5"/>
          <a:stretch>
            <a:fillRect/>
          </a:stretch>
        </p:blipFill>
        <p:spPr>
          <a:xfrm>
            <a:off x="178855" y="2489113"/>
            <a:ext cx="4595375" cy="19286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EFB48-2F42-43C3-A93F-CCDF59AA4DCD}"/>
              </a:ext>
            </a:extLst>
          </p:cNvPr>
          <p:cNvSpPr>
            <a:spLocks noGrp="1"/>
          </p:cNvSpPr>
          <p:nvPr>
            <p:ph type="title"/>
          </p:nvPr>
        </p:nvSpPr>
        <p:spPr/>
        <p:txBody>
          <a:bodyPr/>
          <a:lstStyle/>
          <a:p>
            <a:r>
              <a:rPr lang="en-CA" dirty="0">
                <a:latin typeface="PT Sans Narrow"/>
                <a:ea typeface="PT Sans Narrow"/>
                <a:cs typeface="PT Sans Narrow"/>
                <a:sym typeface="PT Sans Narrow"/>
              </a:rPr>
              <a:t>Transformational Science Highlights</a:t>
            </a:r>
            <a:br>
              <a:rPr lang="en-CA" dirty="0">
                <a:latin typeface="PT Sans Narrow"/>
                <a:ea typeface="PT Sans Narrow"/>
                <a:cs typeface="PT Sans Narrow"/>
                <a:sym typeface="PT Sans Narrow"/>
              </a:rPr>
            </a:br>
            <a:endParaRPr lang="en-CA" dirty="0"/>
          </a:p>
        </p:txBody>
      </p:sp>
      <p:sp>
        <p:nvSpPr>
          <p:cNvPr id="5" name="Google Shape;79;p16">
            <a:extLst>
              <a:ext uri="{FF2B5EF4-FFF2-40B4-BE49-F238E27FC236}">
                <a16:creationId xmlns:a16="http://schemas.microsoft.com/office/drawing/2014/main" id="{9EB0A54B-7100-4E00-A6FF-F5506653B7EC}"/>
              </a:ext>
            </a:extLst>
          </p:cNvPr>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pic>
        <p:nvPicPr>
          <p:cNvPr id="6" name="Google Shape;82;p16">
            <a:extLst>
              <a:ext uri="{FF2B5EF4-FFF2-40B4-BE49-F238E27FC236}">
                <a16:creationId xmlns:a16="http://schemas.microsoft.com/office/drawing/2014/main" id="{442416B3-21F8-473A-9B5A-A2F7E28F225D}"/>
              </a:ext>
            </a:extLst>
          </p:cNvPr>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 name="Google Shape;83;p16">
            <a:extLst>
              <a:ext uri="{FF2B5EF4-FFF2-40B4-BE49-F238E27FC236}">
                <a16:creationId xmlns:a16="http://schemas.microsoft.com/office/drawing/2014/main" id="{B9B4591F-93B0-4A04-A498-13EFD67CF85C}"/>
              </a:ext>
            </a:extLst>
          </p:cNvPr>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Boreal Water Futures</a:t>
            </a:r>
            <a:endParaRPr dirty="0">
              <a:solidFill>
                <a:srgbClr val="FFFFFF"/>
              </a:solidFill>
              <a:latin typeface="PT Sans Narrow"/>
              <a:ea typeface="PT Sans Narrow"/>
              <a:cs typeface="PT Sans Narrow"/>
              <a:sym typeface="PT Sans Narrow"/>
            </a:endParaRPr>
          </a:p>
        </p:txBody>
      </p:sp>
      <p:grpSp>
        <p:nvGrpSpPr>
          <p:cNvPr id="16" name="Group 15">
            <a:extLst>
              <a:ext uri="{FF2B5EF4-FFF2-40B4-BE49-F238E27FC236}">
                <a16:creationId xmlns:a16="http://schemas.microsoft.com/office/drawing/2014/main" id="{21DD20BD-63B7-4D0E-88EC-8BC4110E5CE7}"/>
              </a:ext>
            </a:extLst>
          </p:cNvPr>
          <p:cNvGrpSpPr/>
          <p:nvPr/>
        </p:nvGrpSpPr>
        <p:grpSpPr>
          <a:xfrm>
            <a:off x="5971572" y="731375"/>
            <a:ext cx="2828628" cy="2365377"/>
            <a:chOff x="5838043" y="162622"/>
            <a:chExt cx="2828628" cy="2365377"/>
          </a:xfrm>
        </p:grpSpPr>
        <p:pic>
          <p:nvPicPr>
            <p:cNvPr id="8" name="Picture 7" descr="A tree in a forest&#10;&#10;Description automatically generated">
              <a:extLst>
                <a:ext uri="{FF2B5EF4-FFF2-40B4-BE49-F238E27FC236}">
                  <a16:creationId xmlns:a16="http://schemas.microsoft.com/office/drawing/2014/main" id="{0588924B-F5D9-4E5A-BE98-C6BB37F502D8}"/>
                </a:ext>
              </a:extLst>
            </p:cNvPr>
            <p:cNvPicPr/>
            <p:nvPr/>
          </p:nvPicPr>
          <p:blipFill rotWithShape="1">
            <a:blip r:embed="rId4" cstate="print">
              <a:extLst>
                <a:ext uri="{28A0092B-C50C-407E-A947-70E740481C1C}">
                  <a14:useLocalDpi xmlns:a14="http://schemas.microsoft.com/office/drawing/2010/main"/>
                </a:ext>
              </a:extLst>
            </a:blip>
            <a:srcRect t="27222" r="60562"/>
            <a:stretch/>
          </p:blipFill>
          <p:spPr>
            <a:xfrm>
              <a:off x="5838043" y="162622"/>
              <a:ext cx="2791665" cy="2347088"/>
            </a:xfrm>
            <a:prstGeom prst="rect">
              <a:avLst/>
            </a:prstGeom>
          </p:spPr>
        </p:pic>
        <p:sp>
          <p:nvSpPr>
            <p:cNvPr id="9" name="TextBox 8">
              <a:extLst>
                <a:ext uri="{FF2B5EF4-FFF2-40B4-BE49-F238E27FC236}">
                  <a16:creationId xmlns:a16="http://schemas.microsoft.com/office/drawing/2014/main" id="{BF523D85-E1BC-42A7-A7FD-B307BE9F01F3}"/>
                </a:ext>
              </a:extLst>
            </p:cNvPr>
            <p:cNvSpPr txBox="1"/>
            <p:nvPr/>
          </p:nvSpPr>
          <p:spPr>
            <a:xfrm>
              <a:off x="6245589" y="2097112"/>
              <a:ext cx="2421082" cy="430887"/>
            </a:xfrm>
            <a:prstGeom prst="rect">
              <a:avLst/>
            </a:prstGeom>
            <a:noFill/>
          </p:spPr>
          <p:txBody>
            <a:bodyPr wrap="square" rtlCol="0">
              <a:spAutoFit/>
            </a:bodyPr>
            <a:lstStyle/>
            <a:p>
              <a:pPr algn="r"/>
              <a:r>
                <a:rPr lang="en-US" sz="1100" dirty="0">
                  <a:solidFill>
                    <a:schemeClr val="bg1">
                      <a:lumMod val="85000"/>
                    </a:schemeClr>
                  </a:solidFill>
                </a:rPr>
                <a:t>Burned and unburned moss/peat. Source: Ecohydrology Lab</a:t>
              </a:r>
            </a:p>
          </p:txBody>
        </p:sp>
      </p:grpSp>
      <p:sp>
        <p:nvSpPr>
          <p:cNvPr id="10" name="Rectangle 9">
            <a:extLst>
              <a:ext uri="{FF2B5EF4-FFF2-40B4-BE49-F238E27FC236}">
                <a16:creationId xmlns:a16="http://schemas.microsoft.com/office/drawing/2014/main" id="{6205444D-CA71-4E14-82E3-966C44EA7CC0}"/>
              </a:ext>
            </a:extLst>
          </p:cNvPr>
          <p:cNvSpPr/>
          <p:nvPr/>
        </p:nvSpPr>
        <p:spPr>
          <a:xfrm>
            <a:off x="92254" y="1143005"/>
            <a:ext cx="5543197" cy="954107"/>
          </a:xfrm>
          <a:prstGeom prst="rect">
            <a:avLst/>
          </a:prstGeom>
        </p:spPr>
        <p:txBody>
          <a:bodyPr wrap="square">
            <a:spAutoFit/>
          </a:bodyPr>
          <a:lstStyle/>
          <a:p>
            <a:pPr marL="425450" lvl="0" indent="-285750" algn="just">
              <a:buSzPts val="1400"/>
              <a:buFont typeface="Arial" panose="020B0604020202020204" pitchFamily="34" charset="0"/>
              <a:buChar char="•"/>
            </a:pPr>
            <a:r>
              <a:rPr lang="en-CA" dirty="0">
                <a:solidFill>
                  <a:schemeClr val="dk1"/>
                </a:solidFill>
              </a:rPr>
              <a:t>McMaster, </a:t>
            </a:r>
            <a:r>
              <a:rPr lang="en-CA" dirty="0" err="1">
                <a:solidFill>
                  <a:schemeClr val="dk1"/>
                </a:solidFill>
              </a:rPr>
              <a:t>ChemEng</a:t>
            </a:r>
            <a:r>
              <a:rPr lang="en-CA" dirty="0">
                <a:solidFill>
                  <a:schemeClr val="dk1"/>
                </a:solidFill>
              </a:rPr>
              <a:t>: </a:t>
            </a:r>
            <a:r>
              <a:rPr lang="en-GB" dirty="0">
                <a:solidFill>
                  <a:schemeClr val="dk1"/>
                </a:solidFill>
              </a:rPr>
              <a:t>D</a:t>
            </a:r>
            <a:r>
              <a:rPr lang="en-GB" dirty="0"/>
              <a:t>etermined</a:t>
            </a:r>
            <a:r>
              <a:rPr lang="en-GB" dirty="0">
                <a:solidFill>
                  <a:schemeClr val="dk1"/>
                </a:solidFill>
              </a:rPr>
              <a:t> </a:t>
            </a:r>
            <a:r>
              <a:rPr lang="en-GB" dirty="0"/>
              <a:t>chemical signatures that lead to </a:t>
            </a:r>
            <a:r>
              <a:rPr lang="en-GB" b="1" dirty="0"/>
              <a:t>peat hydrophobicity/hydrophilicity</a:t>
            </a:r>
            <a:r>
              <a:rPr lang="en-GB" dirty="0"/>
              <a:t>. Quantified structural/chemical peat soil changes as a function of fire temp (Alberta)</a:t>
            </a:r>
          </a:p>
        </p:txBody>
      </p:sp>
      <p:sp>
        <p:nvSpPr>
          <p:cNvPr id="12" name="Rectangle 11">
            <a:extLst>
              <a:ext uri="{FF2B5EF4-FFF2-40B4-BE49-F238E27FC236}">
                <a16:creationId xmlns:a16="http://schemas.microsoft.com/office/drawing/2014/main" id="{6B32E837-D137-416C-AD77-0AB3A00E6344}"/>
              </a:ext>
            </a:extLst>
          </p:cNvPr>
          <p:cNvSpPr/>
          <p:nvPr/>
        </p:nvSpPr>
        <p:spPr>
          <a:xfrm>
            <a:off x="4409422" y="3193772"/>
            <a:ext cx="4422878" cy="1169551"/>
          </a:xfrm>
          <a:prstGeom prst="rect">
            <a:avLst/>
          </a:prstGeom>
        </p:spPr>
        <p:txBody>
          <a:bodyPr wrap="square">
            <a:spAutoFit/>
          </a:bodyPr>
          <a:lstStyle/>
          <a:p>
            <a:pPr marL="425450" lvl="0" indent="-285750" algn="just">
              <a:buSzPts val="1400"/>
              <a:buFont typeface="Arial" panose="020B0604020202020204" pitchFamily="34" charset="0"/>
              <a:buChar char="•"/>
            </a:pPr>
            <a:r>
              <a:rPr lang="en-GB" dirty="0"/>
              <a:t>McMaster, Biology: Examined how tree species composition and </a:t>
            </a:r>
            <a:r>
              <a:rPr lang="en-GB" b="1" dirty="0"/>
              <a:t>proximity to water affect burn severity </a:t>
            </a:r>
            <a:r>
              <a:rPr lang="en-GB" dirty="0"/>
              <a:t>and forest recovery Produced fire severity map for Parry Sound Fire 2019 (Ontario, Alberta)</a:t>
            </a:r>
          </a:p>
        </p:txBody>
      </p:sp>
      <p:grpSp>
        <p:nvGrpSpPr>
          <p:cNvPr id="15" name="Group 14">
            <a:extLst>
              <a:ext uri="{FF2B5EF4-FFF2-40B4-BE49-F238E27FC236}">
                <a16:creationId xmlns:a16="http://schemas.microsoft.com/office/drawing/2014/main" id="{9240E3BD-9BB8-44A4-AB6A-437D914DE61D}"/>
              </a:ext>
            </a:extLst>
          </p:cNvPr>
          <p:cNvGrpSpPr/>
          <p:nvPr/>
        </p:nvGrpSpPr>
        <p:grpSpPr>
          <a:xfrm>
            <a:off x="1434416" y="2097112"/>
            <a:ext cx="3280911" cy="2284677"/>
            <a:chOff x="1434416" y="2097112"/>
            <a:chExt cx="3280911" cy="2284677"/>
          </a:xfrm>
        </p:grpSpPr>
        <p:pic>
          <p:nvPicPr>
            <p:cNvPr id="13" name="Picture 12">
              <a:extLst>
                <a:ext uri="{FF2B5EF4-FFF2-40B4-BE49-F238E27FC236}">
                  <a16:creationId xmlns:a16="http://schemas.microsoft.com/office/drawing/2014/main" id="{8F6725A1-4B34-416C-AD00-AD0667F283A8}"/>
                </a:ext>
              </a:extLst>
            </p:cNvPr>
            <p:cNvPicPr>
              <a:picLocks noChangeAspect="1"/>
            </p:cNvPicPr>
            <p:nvPr/>
          </p:nvPicPr>
          <p:blipFill>
            <a:blip r:embed="rId5"/>
            <a:stretch>
              <a:fillRect/>
            </a:stretch>
          </p:blipFill>
          <p:spPr>
            <a:xfrm>
              <a:off x="1434416" y="2097112"/>
              <a:ext cx="3045165" cy="2284677"/>
            </a:xfrm>
            <a:prstGeom prst="rect">
              <a:avLst/>
            </a:prstGeom>
          </p:spPr>
        </p:pic>
        <p:sp>
          <p:nvSpPr>
            <p:cNvPr id="14" name="TextBox 13">
              <a:extLst>
                <a:ext uri="{FF2B5EF4-FFF2-40B4-BE49-F238E27FC236}">
                  <a16:creationId xmlns:a16="http://schemas.microsoft.com/office/drawing/2014/main" id="{4066E8A6-2293-4BC3-A738-DE4209AD8CC9}"/>
                </a:ext>
              </a:extLst>
            </p:cNvPr>
            <p:cNvSpPr txBox="1"/>
            <p:nvPr/>
          </p:nvSpPr>
          <p:spPr>
            <a:xfrm>
              <a:off x="2753929" y="3758181"/>
              <a:ext cx="1961398" cy="600164"/>
            </a:xfrm>
            <a:prstGeom prst="rect">
              <a:avLst/>
            </a:prstGeom>
            <a:noFill/>
          </p:spPr>
          <p:txBody>
            <a:bodyPr wrap="square" rtlCol="0">
              <a:spAutoFit/>
            </a:bodyPr>
            <a:lstStyle/>
            <a:p>
              <a:r>
                <a:rPr lang="en-US" sz="1100" dirty="0">
                  <a:solidFill>
                    <a:schemeClr val="bg1">
                      <a:lumMod val="85000"/>
                    </a:schemeClr>
                  </a:solidFill>
                </a:rPr>
                <a:t>New flux tower in NOBEL region. Source: Ecohydrology Lab</a:t>
              </a:r>
            </a:p>
          </p:txBody>
        </p:sp>
      </p:grpSp>
    </p:spTree>
    <p:extLst>
      <p:ext uri="{BB962C8B-B14F-4D97-AF65-F5344CB8AC3E}">
        <p14:creationId xmlns:p14="http://schemas.microsoft.com/office/powerpoint/2010/main" val="126278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9" name="Google Shape;89;p17"/>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Project Impact and Aspirations</a:t>
            </a:r>
            <a:endParaRPr sz="3000" dirty="0">
              <a:latin typeface="PT Sans Narrow"/>
              <a:ea typeface="PT Sans Narrow"/>
              <a:cs typeface="PT Sans Narrow"/>
              <a:sym typeface="PT Sans Narrow"/>
            </a:endParaRPr>
          </a:p>
        </p:txBody>
      </p:sp>
      <p:pic>
        <p:nvPicPr>
          <p:cNvPr id="91" name="Google Shape;91;p17"/>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92" name="Google Shape;92;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Boreal Water Futures</a:t>
            </a:r>
            <a:endParaRPr dirty="0">
              <a:solidFill>
                <a:srgbClr val="FFFFFF"/>
              </a:solidFill>
              <a:latin typeface="PT Sans Narrow"/>
              <a:ea typeface="PT Sans Narrow"/>
              <a:cs typeface="PT Sans Narrow"/>
              <a:sym typeface="PT Sans Narrow"/>
            </a:endParaRPr>
          </a:p>
        </p:txBody>
      </p:sp>
      <p:pic>
        <p:nvPicPr>
          <p:cNvPr id="7" name="Picture 6">
            <a:extLst>
              <a:ext uri="{FF2B5EF4-FFF2-40B4-BE49-F238E27FC236}">
                <a16:creationId xmlns:a16="http://schemas.microsoft.com/office/drawing/2014/main" id="{F4C3B437-DE45-4A49-ACE4-BC79A5A851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4282" y="1039962"/>
            <a:ext cx="3827318" cy="2551545"/>
          </a:xfrm>
          <a:prstGeom prst="rect">
            <a:avLst/>
          </a:prstGeom>
        </p:spPr>
      </p:pic>
      <p:sp>
        <p:nvSpPr>
          <p:cNvPr id="2" name="TextBox 1">
            <a:extLst>
              <a:ext uri="{FF2B5EF4-FFF2-40B4-BE49-F238E27FC236}">
                <a16:creationId xmlns:a16="http://schemas.microsoft.com/office/drawing/2014/main" id="{BAE6DF68-C1A9-A146-AD95-822E70B43A54}"/>
              </a:ext>
            </a:extLst>
          </p:cNvPr>
          <p:cNvSpPr txBox="1"/>
          <p:nvPr/>
        </p:nvSpPr>
        <p:spPr>
          <a:xfrm>
            <a:off x="5164282" y="3621129"/>
            <a:ext cx="3827318" cy="430887"/>
          </a:xfrm>
          <a:prstGeom prst="rect">
            <a:avLst/>
          </a:prstGeom>
          <a:noFill/>
        </p:spPr>
        <p:txBody>
          <a:bodyPr wrap="square" rtlCol="0">
            <a:spAutoFit/>
          </a:bodyPr>
          <a:lstStyle/>
          <a:p>
            <a:r>
              <a:rPr lang="en-US" sz="1100" dirty="0"/>
              <a:t>Wildfire fighters working to suppress the Fort McMurray wildfire (2016). Source: Leyland </a:t>
            </a:r>
            <a:r>
              <a:rPr lang="en-US" sz="1100" dirty="0" err="1"/>
              <a:t>Cecco</a:t>
            </a:r>
            <a:endParaRPr lang="en-US" sz="1100" dirty="0"/>
          </a:p>
        </p:txBody>
      </p:sp>
      <p:sp>
        <p:nvSpPr>
          <p:cNvPr id="4" name="TextBox 3">
            <a:extLst>
              <a:ext uri="{FF2B5EF4-FFF2-40B4-BE49-F238E27FC236}">
                <a16:creationId xmlns:a16="http://schemas.microsoft.com/office/drawing/2014/main" id="{12FD0BD2-4760-4E16-BF48-D6BEFE3E2D1A}"/>
              </a:ext>
            </a:extLst>
          </p:cNvPr>
          <p:cNvSpPr txBox="1"/>
          <p:nvPr/>
        </p:nvSpPr>
        <p:spPr>
          <a:xfrm>
            <a:off x="172687" y="891646"/>
            <a:ext cx="4899645" cy="954107"/>
          </a:xfrm>
          <a:prstGeom prst="rect">
            <a:avLst/>
          </a:prstGeom>
          <a:noFill/>
        </p:spPr>
        <p:txBody>
          <a:bodyPr wrap="square" rtlCol="0">
            <a:spAutoFit/>
          </a:bodyPr>
          <a:lstStyle/>
          <a:p>
            <a:pPr marL="285750" indent="-285750">
              <a:buFont typeface="Arial" panose="020B0604020202020204" pitchFamily="34" charset="0"/>
              <a:buChar char="•"/>
            </a:pPr>
            <a:r>
              <a:rPr lang="en-CA" u="sng" dirty="0"/>
              <a:t>Science impact</a:t>
            </a:r>
            <a:r>
              <a:rPr lang="en-CA" dirty="0"/>
              <a:t>: Advances have been made to modelling work e.g. CRHM results for Saskatchewan basin </a:t>
            </a:r>
            <a:r>
              <a:rPr lang="en-US" altLang="en-US" dirty="0">
                <a:solidFill>
                  <a:srgbClr val="222222"/>
                </a:solidFill>
                <a:latin typeface="Arial" panose="020B0604020202020204" pitchFamily="34" charset="0"/>
                <a:cs typeface="Arial" panose="020B0604020202020204" pitchFamily="34" charset="0"/>
              </a:rPr>
              <a:t>found that </a:t>
            </a:r>
            <a:r>
              <a:rPr lang="en-US" altLang="en-US" b="1" dirty="0">
                <a:solidFill>
                  <a:srgbClr val="222222"/>
                </a:solidFill>
                <a:latin typeface="Arial" panose="020B0604020202020204" pitchFamily="34" charset="0"/>
                <a:cs typeface="Arial" panose="020B0604020202020204" pitchFamily="34" charset="0"/>
              </a:rPr>
              <a:t>hydrology responded non-linearly to the precipitation and temperature changes</a:t>
            </a:r>
            <a:r>
              <a:rPr lang="en-US" altLang="en-US" dirty="0">
                <a:solidFill>
                  <a:srgbClr val="222222"/>
                </a:solidFill>
                <a:latin typeface="Arial" panose="020B0604020202020204" pitchFamily="34" charset="0"/>
                <a:cs typeface="Arial" panose="020B0604020202020204" pitchFamily="34" charset="0"/>
              </a:rPr>
              <a:t>. </a:t>
            </a:r>
            <a:endParaRPr lang="en-CA" dirty="0"/>
          </a:p>
        </p:txBody>
      </p:sp>
      <p:sp>
        <p:nvSpPr>
          <p:cNvPr id="5" name="TextBox 4">
            <a:extLst>
              <a:ext uri="{FF2B5EF4-FFF2-40B4-BE49-F238E27FC236}">
                <a16:creationId xmlns:a16="http://schemas.microsoft.com/office/drawing/2014/main" id="{B2850C9E-E10E-40FB-A823-18E14B6F2A19}"/>
              </a:ext>
            </a:extLst>
          </p:cNvPr>
          <p:cNvSpPr txBox="1"/>
          <p:nvPr/>
        </p:nvSpPr>
        <p:spPr>
          <a:xfrm>
            <a:off x="172687" y="2001455"/>
            <a:ext cx="4896928" cy="738664"/>
          </a:xfrm>
          <a:prstGeom prst="rect">
            <a:avLst/>
          </a:prstGeom>
          <a:noFill/>
        </p:spPr>
        <p:txBody>
          <a:bodyPr wrap="square" rtlCol="0">
            <a:spAutoFit/>
          </a:bodyPr>
          <a:lstStyle/>
          <a:p>
            <a:pPr marL="285750" indent="-285750">
              <a:buFont typeface="Arial" panose="020B0604020202020204" pitchFamily="34" charset="0"/>
              <a:buChar char="•"/>
            </a:pPr>
            <a:r>
              <a:rPr lang="en-CA" u="sng" dirty="0"/>
              <a:t>Societal impact</a:t>
            </a:r>
            <a:r>
              <a:rPr lang="en-CA" dirty="0"/>
              <a:t>: Direct application to society e.g. </a:t>
            </a:r>
            <a:r>
              <a:rPr lang="en-GB" b="1" dirty="0"/>
              <a:t>source water protection from wildfire</a:t>
            </a:r>
            <a:r>
              <a:rPr lang="en-GB" dirty="0"/>
              <a:t> in Alberta and efforts to extend this work to Canada as a whole. </a:t>
            </a:r>
          </a:p>
        </p:txBody>
      </p:sp>
      <p:sp>
        <p:nvSpPr>
          <p:cNvPr id="6" name="TextBox 5">
            <a:extLst>
              <a:ext uri="{FF2B5EF4-FFF2-40B4-BE49-F238E27FC236}">
                <a16:creationId xmlns:a16="http://schemas.microsoft.com/office/drawing/2014/main" id="{8B8BFD34-9831-4458-BC34-19B6072BA5E0}"/>
              </a:ext>
            </a:extLst>
          </p:cNvPr>
          <p:cNvSpPr txBox="1"/>
          <p:nvPr/>
        </p:nvSpPr>
        <p:spPr>
          <a:xfrm>
            <a:off x="172687" y="2895821"/>
            <a:ext cx="4896928" cy="1600438"/>
          </a:xfrm>
          <a:prstGeom prst="rect">
            <a:avLst/>
          </a:prstGeom>
          <a:noFill/>
        </p:spPr>
        <p:txBody>
          <a:bodyPr wrap="square" rtlCol="0">
            <a:spAutoFit/>
          </a:bodyPr>
          <a:lstStyle/>
          <a:p>
            <a:pPr marL="285750" indent="-285750">
              <a:buFont typeface="Arial" panose="020B0604020202020204" pitchFamily="34" charset="0"/>
              <a:buChar char="•"/>
            </a:pPr>
            <a:r>
              <a:rPr lang="en-CA" u="sng" dirty="0"/>
              <a:t>Knowledge mobilization</a:t>
            </a:r>
            <a:r>
              <a:rPr lang="en-CA" dirty="0"/>
              <a:t> and feedback is being, and will be, conducted through </a:t>
            </a:r>
            <a:r>
              <a:rPr lang="en-CA" b="1" dirty="0"/>
              <a:t>presentations</a:t>
            </a:r>
            <a:r>
              <a:rPr lang="en-CA" dirty="0"/>
              <a:t> at Canadian Geological Union, Wildland Fire Canada and other conferences.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Results are also communicated with partners on an ongoing basis through reports.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106750" y="177900"/>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PT Sans Narrow"/>
                <a:ea typeface="PT Sans Narrow"/>
                <a:cs typeface="PT Sans Narrow"/>
                <a:sym typeface="PT Sans Narrow"/>
              </a:rPr>
              <a:t>Challenges and Cross-project Collaboration Opportunities</a:t>
            </a:r>
            <a:endParaRPr sz="3000">
              <a:solidFill>
                <a:schemeClr val="dk1"/>
              </a:solidFill>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endParaRPr sz="3000">
              <a:solidFill>
                <a:schemeClr val="dk1"/>
              </a:solidFill>
              <a:latin typeface="PT Sans Narrow"/>
              <a:ea typeface="PT Sans Narrow"/>
              <a:cs typeface="PT Sans Narrow"/>
              <a:sym typeface="PT Sans Narrow"/>
            </a:endParaRPr>
          </a:p>
        </p:txBody>
      </p:sp>
      <p:sp>
        <p:nvSpPr>
          <p:cNvPr id="99" name="Google Shape;99;p18"/>
          <p:cNvSpPr txBox="1"/>
          <p:nvPr/>
        </p:nvSpPr>
        <p:spPr>
          <a:xfrm>
            <a:off x="152400" y="1033637"/>
            <a:ext cx="4288835" cy="1347275"/>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CA" dirty="0"/>
              <a:t>A better understanding of data sharing within the network would be helpful.</a:t>
            </a:r>
          </a:p>
          <a:p>
            <a:endParaRPr lang="en-GB" dirty="0"/>
          </a:p>
          <a:p>
            <a:pPr marL="285750" indent="-285750">
              <a:buFont typeface="Arial" panose="020B0604020202020204" pitchFamily="34" charset="0"/>
              <a:buChar char="•"/>
            </a:pPr>
            <a:r>
              <a:rPr lang="en-GB" dirty="0"/>
              <a:t>Coordinated KM opportunities would be useful in such a transdisciplinary team. </a:t>
            </a:r>
          </a:p>
          <a:p>
            <a:endParaRPr dirty="0"/>
          </a:p>
        </p:txBody>
      </p:sp>
      <p:pic>
        <p:nvPicPr>
          <p:cNvPr id="100" name="Google Shape;100;p18"/>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101" name="Google Shape;101;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T Sans Narrow"/>
                <a:ea typeface="PT Sans Narrow"/>
                <a:cs typeface="PT Sans Narrow"/>
                <a:sym typeface="PT Sans Narrow"/>
              </a:rPr>
              <a:t>Boreal Water Futures</a:t>
            </a:r>
            <a:endParaRPr dirty="0">
              <a:solidFill>
                <a:srgbClr val="FFFFFF"/>
              </a:solidFill>
              <a:latin typeface="PT Sans Narrow"/>
              <a:ea typeface="PT Sans Narrow"/>
              <a:cs typeface="PT Sans Narrow"/>
              <a:sym typeface="PT Sans Narrow"/>
            </a:endParaRPr>
          </a:p>
        </p:txBody>
      </p:sp>
      <p:pic>
        <p:nvPicPr>
          <p:cNvPr id="10" name="Picture 9">
            <a:extLst>
              <a:ext uri="{FF2B5EF4-FFF2-40B4-BE49-F238E27FC236}">
                <a16:creationId xmlns:a16="http://schemas.microsoft.com/office/drawing/2014/main" id="{A2B57988-DBB6-7D4F-AC5A-179077B308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1269" y="904010"/>
            <a:ext cx="4228200" cy="3171150"/>
          </a:xfrm>
          <a:prstGeom prst="rect">
            <a:avLst/>
          </a:prstGeom>
        </p:spPr>
      </p:pic>
      <p:sp>
        <p:nvSpPr>
          <p:cNvPr id="3" name="TextBox 2">
            <a:extLst>
              <a:ext uri="{FF2B5EF4-FFF2-40B4-BE49-F238E27FC236}">
                <a16:creationId xmlns:a16="http://schemas.microsoft.com/office/drawing/2014/main" id="{D65271D4-345D-1D4B-871D-94036A5FBDEC}"/>
              </a:ext>
            </a:extLst>
          </p:cNvPr>
          <p:cNvSpPr txBox="1"/>
          <p:nvPr/>
        </p:nvSpPr>
        <p:spPr>
          <a:xfrm>
            <a:off x="4561609" y="4075160"/>
            <a:ext cx="4155464" cy="461665"/>
          </a:xfrm>
          <a:prstGeom prst="rect">
            <a:avLst/>
          </a:prstGeom>
          <a:noFill/>
        </p:spPr>
        <p:txBody>
          <a:bodyPr wrap="square" rtlCol="0">
            <a:spAutoFit/>
          </a:bodyPr>
          <a:lstStyle/>
          <a:p>
            <a:r>
              <a:rPr lang="en-US" sz="1200" dirty="0"/>
              <a:t>Anthropogenic (logging) and natural disturbances (wildfire) on the Boreal. Source: CFS (2019)</a:t>
            </a:r>
          </a:p>
        </p:txBody>
      </p:sp>
      <p:sp>
        <p:nvSpPr>
          <p:cNvPr id="2" name="Rectangle 1">
            <a:extLst>
              <a:ext uri="{FF2B5EF4-FFF2-40B4-BE49-F238E27FC236}">
                <a16:creationId xmlns:a16="http://schemas.microsoft.com/office/drawing/2014/main" id="{198A2233-1BB8-49F6-82F5-1E7C070248E3}"/>
              </a:ext>
            </a:extLst>
          </p:cNvPr>
          <p:cNvSpPr/>
          <p:nvPr/>
        </p:nvSpPr>
        <p:spPr>
          <a:xfrm>
            <a:off x="152400" y="2571750"/>
            <a:ext cx="4572000" cy="1560492"/>
          </a:xfrm>
          <a:prstGeom prst="rect">
            <a:avLst/>
          </a:prstGeom>
        </p:spPr>
        <p:txBody>
          <a:bodyPr>
            <a:spAutoFit/>
          </a:bodyPr>
          <a:lstStyle/>
          <a:p>
            <a:pPr marL="285750" lvl="0" indent="-285750">
              <a:buFont typeface="Arial" panose="020B0604020202020204" pitchFamily="34" charset="0"/>
              <a:buChar char="•"/>
            </a:pPr>
            <a:r>
              <a:rPr lang="en-US" dirty="0"/>
              <a:t>Seeking further collaborations to:</a:t>
            </a:r>
          </a:p>
          <a:p>
            <a:pPr marL="342900" indent="-342900">
              <a:lnSpc>
                <a:spcPct val="150000"/>
              </a:lnSpc>
              <a:buFont typeface="+mj-lt"/>
              <a:buAutoNum type="arabicPeriod"/>
            </a:pPr>
            <a:r>
              <a:rPr lang="en-US" dirty="0"/>
              <a:t>Incorporate chemistry with hydrology modelling</a:t>
            </a:r>
          </a:p>
          <a:p>
            <a:pPr marL="342900" indent="-342900">
              <a:lnSpc>
                <a:spcPct val="150000"/>
              </a:lnSpc>
              <a:buFont typeface="+mj-lt"/>
              <a:buAutoNum type="arabicPeriod"/>
            </a:pPr>
            <a:r>
              <a:rPr lang="en-US" dirty="0"/>
              <a:t>Link empirical burn indicators to predictive models</a:t>
            </a:r>
          </a:p>
          <a:p>
            <a:pPr marL="342900" indent="-342900">
              <a:lnSpc>
                <a:spcPct val="150000"/>
              </a:lnSpc>
              <a:buFont typeface="+mj-lt"/>
              <a:buAutoNum type="arabicPeriod"/>
            </a:pPr>
            <a:r>
              <a:rPr lang="en-US" dirty="0"/>
              <a:t>Connect sensing with soil and forest fire monitoring</a:t>
            </a:r>
          </a:p>
          <a:p>
            <a:pPr marL="342900" indent="-342900">
              <a:lnSpc>
                <a:spcPct val="150000"/>
              </a:lnSpc>
              <a:buFont typeface="+mj-lt"/>
              <a:buAutoNum type="arabicPeriod"/>
            </a:pPr>
            <a:r>
              <a:rPr lang="en-US" dirty="0"/>
              <a:t>Technologies for lower impact mining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TotalTime>
  <Words>989</Words>
  <Application>Microsoft Office PowerPoint</Application>
  <PresentationFormat>On-screen Show (16:9)</PresentationFormat>
  <Paragraphs>87</Paragraphs>
  <Slides>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PT Sans Narrow</vt:lpstr>
      <vt:lpstr>Calibri</vt:lpstr>
      <vt:lpstr>Arial</vt:lpstr>
      <vt:lpstr>Simple Light</vt:lpstr>
      <vt:lpstr>PowerPoint Presentation</vt:lpstr>
      <vt:lpstr>PowerPoint Presentation</vt:lpstr>
      <vt:lpstr>PowerPoint Presentation</vt:lpstr>
      <vt:lpstr>Transformational Science Highlights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Charles de Lannoy</cp:lastModifiedBy>
  <cp:revision>15</cp:revision>
  <dcterms:modified xsi:type="dcterms:W3CDTF">2019-11-19T17:36:13Z</dcterms:modified>
</cp:coreProperties>
</file>