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4" r:id="rId4"/>
    <p:sldId id="262" r:id="rId5"/>
    <p:sldId id="258" r:id="rId6"/>
    <p:sldId id="259" r:id="rId7"/>
    <p:sldId id="265" r:id="rId8"/>
    <p:sldId id="266" r:id="rId9"/>
    <p:sldId id="268" r:id="rId10"/>
    <p:sldId id="267" r:id="rId11"/>
    <p:sldId id="269" r:id="rId12"/>
    <p:sldId id="260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宋体" panose="02010600030101010101" pitchFamily="2" charset="-122"/>
      <p:regular r:id="rId19"/>
    </p:embeddedFont>
    <p:embeddedFont>
      <p:font typeface="PT Sans Narrow" panose="020B0604020202020204" charset="0"/>
      <p:regular r:id="rId20"/>
      <p:bold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88453" autoAdjust="0"/>
  </p:normalViewPr>
  <p:slideViewPr>
    <p:cSldViewPr snapToGrid="0">
      <p:cViewPr varScale="1">
        <p:scale>
          <a:sx n="69" d="100"/>
          <a:sy n="69" d="100"/>
        </p:scale>
        <p:origin x="96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3db3644b4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73db3644b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80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altLang="zh-CN" sz="2800" dirty="0" smtClean="0"/>
              <a:t>Invasive Species</a:t>
            </a:r>
          </a:p>
          <a:p>
            <a:pPr marL="534988" lvl="1" indent="-357188"/>
            <a:r>
              <a:rPr lang="en-CA" altLang="zh-CN" sz="2400" dirty="0" smtClean="0"/>
              <a:t>Prussian carp; Water milfoil; Spiny </a:t>
            </a:r>
            <a:r>
              <a:rPr lang="en-CA" altLang="zh-CN" sz="2400" dirty="0" err="1" smtClean="0"/>
              <a:t>waterflee</a:t>
            </a:r>
            <a:r>
              <a:rPr lang="en-CA" altLang="zh-CN" sz="2400" dirty="0" smtClean="0"/>
              <a:t>; Rusty crayfish</a:t>
            </a:r>
          </a:p>
          <a:p>
            <a:pPr marL="514350" indent="-514350" defTabSz="914400">
              <a:buFont typeface="+mj-lt"/>
              <a:buAutoNum type="arabicPeriod" startAt="2"/>
            </a:pPr>
            <a:r>
              <a:rPr lang="en-CA" altLang="zh-CN" sz="2800" kern="0" dirty="0" smtClean="0"/>
              <a:t>Endangered/rare species</a:t>
            </a:r>
          </a:p>
          <a:p>
            <a:pPr marL="534988" lvl="1" indent="-357188" defTabSz="914400"/>
            <a:r>
              <a:rPr lang="en-CA" altLang="zh-CN" sz="2400" kern="0" dirty="0" smtClean="0"/>
              <a:t>Lake sturgeon; Bigmouth buffalo; Bull trout; West slope cutthroat trout; Chestnut lamprey;</a:t>
            </a:r>
            <a:r>
              <a:rPr lang="en-CA" altLang="zh-CN" sz="2400" kern="0" baseline="0" dirty="0" smtClean="0"/>
              <a:t> </a:t>
            </a:r>
            <a:r>
              <a:rPr lang="en-CA" altLang="zh-CN" sz="2400" kern="0" dirty="0" smtClean="0"/>
              <a:t>Northern leopard frog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2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3db3644b4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73db3644b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CN" sz="1200" dirty="0" smtClean="0"/>
              <a:t>How can we </a:t>
            </a:r>
            <a:r>
              <a:rPr lang="en-US" altLang="zh-CN" sz="1200" b="1" dirty="0" smtClean="0"/>
              <a:t>improve the capability and efficiency of biomonitoring </a:t>
            </a:r>
            <a:r>
              <a:rPr lang="en-US" altLang="zh-CN" sz="1200" dirty="0" smtClean="0"/>
              <a:t>to meet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end-users’</a:t>
            </a:r>
            <a:r>
              <a:rPr lang="en-US" altLang="zh-CN" sz="1200" b="1" dirty="0" smtClean="0"/>
              <a:t> mandate </a:t>
            </a:r>
            <a:r>
              <a:rPr lang="en-US" altLang="zh-CN" sz="1200" dirty="0" smtClean="0"/>
              <a:t>to </a:t>
            </a:r>
            <a:r>
              <a:rPr lang="en-US" altLang="zh-CN" sz="1200" b="1" dirty="0" smtClean="0"/>
              <a:t>protect</a:t>
            </a:r>
            <a:r>
              <a:rPr lang="en-US" altLang="zh-CN" sz="1200" dirty="0" smtClean="0"/>
              <a:t> aquatic ecosystems, </a:t>
            </a:r>
            <a:r>
              <a:rPr lang="en-US" altLang="zh-CN" sz="1200" b="1" dirty="0" smtClean="0"/>
              <a:t>predict</a:t>
            </a:r>
            <a:r>
              <a:rPr lang="en-US" altLang="zh-CN" sz="1200" dirty="0" smtClean="0"/>
              <a:t> future trajectories for these ecosystems, and foster </a:t>
            </a:r>
            <a:r>
              <a:rPr lang="en-US" altLang="zh-CN" sz="1200" b="1" dirty="0" smtClean="0"/>
              <a:t>sustainable development</a:t>
            </a:r>
            <a:r>
              <a:rPr lang="en-US" altLang="zh-CN" sz="1200" dirty="0" smtClean="0"/>
              <a:t> in a rapidly changing world?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Appily</a:t>
            </a:r>
            <a:r>
              <a:rPr lang="en-US" sz="1200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eDNA based approaches to:</a:t>
            </a:r>
            <a:endParaRPr lang="en-US" sz="1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 changes in aquatic communities of northern and urbanized Canadian watersheds</a:t>
            </a:r>
          </a:p>
          <a:p>
            <a:pPr marL="4572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Characterize aquatic communities as indicators of ecosystem health under varying degrees of natural and anthropogenic stressors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 dirty="0" smtClean="0">
                <a:solidFill>
                  <a:schemeClr val="dk1"/>
                </a:solidFill>
              </a:rPr>
              <a:t>It can help to frame your main research objective as a question. For example, 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altLang="zh-CN" dirty="0" smtClean="0">
                <a:solidFill>
                  <a:schemeClr val="dk1"/>
                </a:solidFill>
              </a:rPr>
              <a:t>How will climate change affect agriculture in Canada?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altLang="zh-CN" dirty="0" smtClean="0">
                <a:solidFill>
                  <a:schemeClr val="dk1"/>
                </a:solidFill>
              </a:rPr>
              <a:t>How can we improve water quality and reduce algal blooms in Canadian lakes?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altLang="zh-CN" dirty="0" smtClean="0">
                <a:solidFill>
                  <a:schemeClr val="dk1"/>
                </a:solidFill>
              </a:rPr>
              <a:t>What are the links between fish health, food safety and food security in the Indigenous North?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altLang="zh-CN" dirty="0" smtClean="0">
                <a:solidFill>
                  <a:schemeClr val="dk1"/>
                </a:solidFill>
              </a:rPr>
              <a:t>What is the significance of groundwater fluxes on surface water flow?</a:t>
            </a:r>
            <a:endParaRPr lang="en-US" altLang="zh-CN" sz="1200" dirty="0" smtClean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556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907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altLang="zh-CN" sz="1200" dirty="0" smtClean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200" dirty="0" smtClean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altLang="zh-CN" sz="1200" dirty="0" smtClean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 smtClean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 smtClean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latin typeface="PT Sans Narrow"/>
                <a:ea typeface="PT Sans Narrow"/>
                <a:cs typeface="PT Sans Narrow"/>
                <a:sym typeface="PT Sans Narrow"/>
              </a:rPr>
              <a:t>These </a:t>
            </a: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altLang="zh-CN" dirty="0" smtClean="0">
                <a:solidFill>
                  <a:schemeClr val="dk1"/>
                </a:solidFill>
              </a:rPr>
              <a:t>This slide should communicate the applications of your results. This could include: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 smtClean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altLang="zh-CN" dirty="0" smtClean="0"/>
              <a:t>How have the results so far been, or will be, of interest to your partners and other potential users?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 smtClean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altLang="zh-CN" dirty="0" smtClean="0"/>
              <a:t>What opportunities have you identified to put these results into action that you will be taking up in the coming year?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 smtClean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altLang="zh-CN" dirty="0" smtClean="0"/>
              <a:t>What do you foresee will be the impact of this research to society?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altLang="zh-CN" sz="2800" dirty="0" smtClean="0"/>
              <a:t>Invasive Species</a:t>
            </a:r>
          </a:p>
          <a:p>
            <a:pPr marL="534988" lvl="1" indent="-357188"/>
            <a:r>
              <a:rPr lang="en-CA" altLang="zh-CN" sz="2400" dirty="0" smtClean="0"/>
              <a:t>Prussian carp; Water milfoil; Spiny </a:t>
            </a:r>
            <a:r>
              <a:rPr lang="en-CA" altLang="zh-CN" sz="2400" dirty="0" err="1" smtClean="0"/>
              <a:t>waterflee</a:t>
            </a:r>
            <a:r>
              <a:rPr lang="en-CA" altLang="zh-CN" sz="2400" dirty="0" smtClean="0"/>
              <a:t>; Rusty crayfish</a:t>
            </a:r>
          </a:p>
          <a:p>
            <a:pPr marL="514350" indent="-514350" defTabSz="914400">
              <a:buFont typeface="+mj-lt"/>
              <a:buAutoNum type="arabicPeriod" startAt="2"/>
            </a:pPr>
            <a:r>
              <a:rPr lang="en-CA" altLang="zh-CN" sz="2800" kern="0" dirty="0" smtClean="0"/>
              <a:t>Endangered/rare species</a:t>
            </a:r>
          </a:p>
          <a:p>
            <a:pPr marL="534988" lvl="1" indent="-357188" defTabSz="914400"/>
            <a:r>
              <a:rPr lang="en-CA" altLang="zh-CN" sz="2400" kern="0" dirty="0" smtClean="0"/>
              <a:t>Lake sturgeon; Bigmouth buffalo; Bull trout; West slope cutthroat trout; Chestnut lamprey;</a:t>
            </a:r>
            <a:r>
              <a:rPr lang="en-CA" altLang="zh-CN" sz="2400" kern="0" baseline="0" dirty="0" smtClean="0"/>
              <a:t> </a:t>
            </a:r>
            <a:r>
              <a:rPr lang="en-CA" altLang="zh-CN" sz="2400" kern="0" dirty="0" smtClean="0"/>
              <a:t>Northern leopard frog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15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871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altLang="zh-CN" sz="2800" dirty="0" smtClean="0"/>
              <a:t>Invasive Species</a:t>
            </a:r>
          </a:p>
          <a:p>
            <a:pPr marL="534988" lvl="1" indent="-357188"/>
            <a:r>
              <a:rPr lang="en-CA" altLang="zh-CN" sz="2400" dirty="0" smtClean="0"/>
              <a:t>Prussian carp; Water milfoil; Spiny </a:t>
            </a:r>
            <a:r>
              <a:rPr lang="en-CA" altLang="zh-CN" sz="2400" dirty="0" err="1" smtClean="0"/>
              <a:t>waterflee</a:t>
            </a:r>
            <a:r>
              <a:rPr lang="en-CA" altLang="zh-CN" sz="2400" dirty="0" smtClean="0"/>
              <a:t>; Rusty crayfish</a:t>
            </a:r>
          </a:p>
          <a:p>
            <a:pPr marL="514350" indent="-514350" defTabSz="914400">
              <a:buFont typeface="+mj-lt"/>
              <a:buAutoNum type="arabicPeriod" startAt="2"/>
            </a:pPr>
            <a:r>
              <a:rPr lang="en-CA" altLang="zh-CN" sz="2800" kern="0" dirty="0" smtClean="0"/>
              <a:t>Endangered/rare species</a:t>
            </a:r>
          </a:p>
          <a:p>
            <a:pPr marL="534988" lvl="1" indent="-357188" defTabSz="914400"/>
            <a:r>
              <a:rPr lang="en-CA" altLang="zh-CN" sz="2400" kern="0" dirty="0" smtClean="0"/>
              <a:t>Lake sturgeon; Bigmouth buffalo; Bull trout; West slope cutthroat trout; Chestnut lamprey;</a:t>
            </a:r>
            <a:r>
              <a:rPr lang="en-CA" altLang="zh-CN" sz="2400" kern="0" baseline="0" dirty="0" smtClean="0"/>
              <a:t> </a:t>
            </a:r>
            <a:r>
              <a:rPr lang="en-CA" altLang="zh-CN" sz="2400" kern="0" dirty="0" smtClean="0"/>
              <a:t>Northern leopard frog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42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2" cy="79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4594622"/>
            <a:ext cx="4800599" cy="4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49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gwf.usask.ca/edna/index.php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hyperlink" Target="mailto:john.giesy@usask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wf.usask.ca/edna/resources/standard-operating-procedures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3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jpeg"/><Relationship Id="rId10" Type="http://schemas.openxmlformats.org/officeDocument/2006/relationships/image" Target="../media/image25.tiff"/><Relationship Id="rId4" Type="http://schemas.openxmlformats.org/officeDocument/2006/relationships/image" Target="../media/image19.jpeg"/><Relationship Id="rId9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3.png"/><Relationship Id="rId18" Type="http://schemas.openxmlformats.org/officeDocument/2006/relationships/image" Target="../media/image59.svg"/><Relationship Id="rId26" Type="http://schemas.openxmlformats.org/officeDocument/2006/relationships/image" Target="../media/image42.jpeg"/><Relationship Id="rId3" Type="http://schemas.openxmlformats.org/officeDocument/2006/relationships/image" Target="../media/image3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53.svg"/><Relationship Id="rId17" Type="http://schemas.openxmlformats.org/officeDocument/2006/relationships/image" Target="../media/image35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51.svg"/><Relationship Id="rId19" Type="http://schemas.openxmlformats.org/officeDocument/2006/relationships/image" Target="../media/image36.png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55.sv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Global Water Futures: Solutions to Water Threats in an Era of Global Change</a:t>
            </a:r>
            <a:endParaRPr sz="16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281353" y="1392307"/>
            <a:ext cx="85812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/>
              <a:t>GWF </a:t>
            </a:r>
            <a:r>
              <a:rPr lang="en-CA" sz="2400" b="1" dirty="0" smtClean="0"/>
              <a:t>Project:</a:t>
            </a:r>
            <a:endParaRPr lang="en-CA" sz="2400" b="1" dirty="0"/>
          </a:p>
          <a:p>
            <a:pPr algn="ctr"/>
            <a:r>
              <a:rPr lang="en-CA" sz="2400" b="1" i="1" dirty="0"/>
              <a:t>Next generation solutions to ensure healthy water resources for future generations</a:t>
            </a:r>
            <a:endParaRPr lang="en-US" sz="2400" i="1" dirty="0"/>
          </a:p>
          <a:p>
            <a:pPr algn="ctr"/>
            <a:endParaRPr lang="en-CA" sz="2400" b="1" dirty="0">
              <a:solidFill>
                <a:srgbClr val="00B050"/>
              </a:solidFill>
            </a:endParaRPr>
          </a:p>
          <a:p>
            <a:pPr algn="ctr"/>
            <a:r>
              <a:rPr lang="en-CA" sz="2400" b="1" dirty="0" smtClean="0">
                <a:solidFill>
                  <a:schemeClr val="tx1"/>
                </a:solidFill>
              </a:rPr>
              <a:t>John </a:t>
            </a:r>
            <a:r>
              <a:rPr lang="en-CA" sz="2400" b="1" dirty="0">
                <a:solidFill>
                  <a:schemeClr val="tx1"/>
                </a:solidFill>
              </a:rPr>
              <a:t>P. Giesy, </a:t>
            </a:r>
            <a:r>
              <a:rPr lang="en-CA" b="1" i="1" dirty="0">
                <a:solidFill>
                  <a:schemeClr val="tx1"/>
                </a:solidFill>
              </a:rPr>
              <a:t>Ph.D., FRSC, </a:t>
            </a:r>
            <a:r>
              <a:rPr lang="en-CA" b="1" i="1" dirty="0" smtClean="0">
                <a:solidFill>
                  <a:schemeClr val="tx1"/>
                </a:solidFill>
              </a:rPr>
              <a:t>FSETAC</a:t>
            </a:r>
          </a:p>
          <a:p>
            <a:pPr algn="ctr"/>
            <a:endParaRPr lang="en-CA" b="1" i="1" dirty="0">
              <a:solidFill>
                <a:schemeClr val="tx1"/>
              </a:solidFill>
            </a:endParaRPr>
          </a:p>
          <a:p>
            <a:pPr algn="ctr"/>
            <a:endParaRPr lang="en-CA" b="1" i="1" dirty="0">
              <a:solidFill>
                <a:schemeClr val="accent1"/>
              </a:solidFill>
            </a:endParaRPr>
          </a:p>
          <a:p>
            <a:pPr algn="ctr"/>
            <a:r>
              <a:rPr lang="en-US" sz="1600" dirty="0"/>
              <a:t>GWF Operations Committee Meeting</a:t>
            </a:r>
          </a:p>
          <a:p>
            <a:pPr algn="ctr"/>
            <a:r>
              <a:rPr lang="en-US" sz="1600" dirty="0"/>
              <a:t>November </a:t>
            </a:r>
            <a:r>
              <a:rPr lang="en-US" sz="1600" dirty="0" smtClean="0"/>
              <a:t>19, 2019</a:t>
            </a:r>
            <a:endParaRPr lang="en-US" sz="1600" dirty="0"/>
          </a:p>
          <a:p>
            <a:pPr algn="ctr"/>
            <a:r>
              <a:rPr lang="en-US" sz="1600" dirty="0" smtClean="0"/>
              <a:t>Hamilton</a:t>
            </a:r>
            <a:r>
              <a:rPr lang="en-US" sz="1600" dirty="0"/>
              <a:t>, Ontario</a:t>
            </a:r>
            <a:endParaRPr lang="en-CA" sz="1600" dirty="0"/>
          </a:p>
        </p:txBody>
      </p: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529390" y="453643"/>
            <a:ext cx="8189495" cy="761664"/>
            <a:chOff x="-3863927" y="5064430"/>
            <a:chExt cx="38569283" cy="358713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37527" y="5684176"/>
              <a:ext cx="8967829" cy="234764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92269" y="5617028"/>
              <a:ext cx="9564914" cy="248194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11925" y="5392056"/>
              <a:ext cx="2380344" cy="293188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02327" y="5471885"/>
              <a:ext cx="2540000" cy="277222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863927" y="5064430"/>
              <a:ext cx="14671396" cy="35871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11024" y="4682"/>
            <a:ext cx="72084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Aspirations</a:t>
            </a:r>
            <a:r>
              <a:rPr lang="en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: </a:t>
            </a:r>
            <a:r>
              <a:rPr lang="en-US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Outcomes-5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11023" y="666008"/>
            <a:ext cx="5268289" cy="388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Aft>
                <a:spcPts val="500"/>
              </a:spcAft>
              <a:buSzPts val="1400"/>
              <a:buChar char="●"/>
            </a:pPr>
            <a:r>
              <a:rPr lang="en-US" altLang="zh-CN" sz="2000" b="1" dirty="0"/>
              <a:t>Applied eDNA for risk </a:t>
            </a:r>
            <a:r>
              <a:rPr lang="en-US" altLang="zh-CN" sz="2000" b="1" dirty="0" smtClean="0"/>
              <a:t>assessments</a:t>
            </a:r>
            <a:endParaRPr sz="2000" b="1" dirty="0" smtClean="0">
              <a:solidFill>
                <a:schemeClr val="dk1"/>
              </a:solidFill>
            </a:endParaRP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2000" dirty="0"/>
              <a:t>E</a:t>
            </a:r>
            <a:r>
              <a:rPr lang="en-US" sz="2000" dirty="0" smtClean="0"/>
              <a:t>ffects </a:t>
            </a:r>
            <a:r>
              <a:rPr lang="en-US" sz="2000" dirty="0"/>
              <a:t>of “</a:t>
            </a:r>
            <a:r>
              <a:rPr lang="en-US" sz="2000" dirty="0" err="1"/>
              <a:t>dilbit</a:t>
            </a:r>
            <a:r>
              <a:rPr lang="en-US" sz="2000" dirty="0"/>
              <a:t>” on </a:t>
            </a:r>
            <a:r>
              <a:rPr lang="en-US" sz="2000" dirty="0" smtClean="0"/>
              <a:t>zooplankton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– Finished </a:t>
            </a:r>
            <a:r>
              <a:rPr lang="en-US" sz="2000" dirty="0" smtClean="0"/>
              <a:t>(</a:t>
            </a:r>
            <a:r>
              <a:rPr lang="en-US" altLang="zh-CN" sz="2000" dirty="0" smtClean="0"/>
              <a:t>BOREAL </a:t>
            </a:r>
            <a:r>
              <a:rPr lang="en-US" altLang="zh-CN" sz="2000" dirty="0"/>
              <a:t>study </a:t>
            </a:r>
            <a:r>
              <a:rPr lang="en-US" sz="2000" dirty="0" smtClean="0"/>
              <a:t>)</a:t>
            </a:r>
            <a:endParaRPr lang="en-US" sz="2000" dirty="0"/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2000" dirty="0" smtClean="0"/>
              <a:t>Determine </a:t>
            </a:r>
            <a:r>
              <a:rPr lang="en-US" sz="2000" dirty="0"/>
              <a:t>best methods of cleaning up spills of </a:t>
            </a:r>
            <a:r>
              <a:rPr lang="en-US" sz="2000" dirty="0" err="1"/>
              <a:t>dilbit</a:t>
            </a:r>
            <a:r>
              <a:rPr lang="en-US" sz="2000" dirty="0"/>
              <a:t> in Canadian boreal </a:t>
            </a:r>
            <a:r>
              <a:rPr lang="en-US" sz="2000" dirty="0" smtClean="0"/>
              <a:t>lakes - Finished</a:t>
            </a:r>
            <a:endParaRPr lang="en-US" sz="2000" dirty="0"/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2000" dirty="0"/>
              <a:t>Effects of Selenium (Se) on aquatic ecosystems in boreal lakes of </a:t>
            </a:r>
            <a:r>
              <a:rPr lang="en-US" sz="2000" dirty="0" smtClean="0"/>
              <a:t>Canada-Finished</a:t>
            </a: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2000" dirty="0" smtClean="0"/>
              <a:t>Monitoring </a:t>
            </a:r>
            <a:r>
              <a:rPr lang="en-US" sz="2000" dirty="0"/>
              <a:t>program of </a:t>
            </a:r>
            <a:r>
              <a:rPr lang="en-US" sz="2000" dirty="0" smtClean="0"/>
              <a:t>lakes mine </a:t>
            </a:r>
            <a:r>
              <a:rPr lang="en-US" sz="2000" dirty="0"/>
              <a:t>effluent-ongoing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32" y="1024466"/>
            <a:ext cx="7744642" cy="1918257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957198" y="615623"/>
            <a:ext cx="2030144" cy="1798824"/>
            <a:chOff x="5957198" y="615623"/>
            <a:chExt cx="2030144" cy="17988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4684" y="1333818"/>
              <a:ext cx="1695172" cy="108062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7198" y="615623"/>
              <a:ext cx="2030144" cy="7071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4399" y="3704294"/>
            <a:ext cx="926672" cy="82912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284" y="3684562"/>
            <a:ext cx="1628746" cy="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11024" y="4682"/>
            <a:ext cx="72084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Aspirations</a:t>
            </a:r>
            <a:r>
              <a:rPr lang="en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: </a:t>
            </a:r>
            <a:r>
              <a:rPr lang="en-US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Outcomes-6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25301" y="666008"/>
            <a:ext cx="5479313" cy="388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Aft>
                <a:spcPts val="500"/>
              </a:spcAft>
              <a:buSzPts val="1400"/>
              <a:buChar char="●"/>
            </a:pPr>
            <a:r>
              <a:rPr lang="en-US" sz="2000" dirty="0" smtClean="0">
                <a:solidFill>
                  <a:schemeClr val="dk1"/>
                </a:solidFill>
              </a:rPr>
              <a:t>Test e-miRNA </a:t>
            </a:r>
            <a:r>
              <a:rPr lang="en-US" sz="2000" dirty="0">
                <a:solidFill>
                  <a:schemeClr val="dk1"/>
                </a:solidFill>
              </a:rPr>
              <a:t>as </a:t>
            </a:r>
            <a:r>
              <a:rPr lang="en-US" sz="2000" dirty="0" smtClean="0">
                <a:solidFill>
                  <a:schemeClr val="dk1"/>
                </a:solidFill>
              </a:rPr>
              <a:t>an indicator </a:t>
            </a:r>
            <a:r>
              <a:rPr lang="en-US" sz="2000" dirty="0">
                <a:solidFill>
                  <a:schemeClr val="dk1"/>
                </a:solidFill>
              </a:rPr>
              <a:t>of stress in fish </a:t>
            </a:r>
            <a:r>
              <a:rPr lang="en-US" sz="2000" dirty="0" smtClean="0">
                <a:solidFill>
                  <a:schemeClr val="dk1"/>
                </a:solidFill>
              </a:rPr>
              <a:t>at </a:t>
            </a:r>
            <a:r>
              <a:rPr lang="en-US" sz="2000" dirty="0">
                <a:solidFill>
                  <a:schemeClr val="dk1"/>
                </a:solidFill>
              </a:rPr>
              <a:t>sites downstream of wastewater treatment  plants in the Region of </a:t>
            </a:r>
            <a:r>
              <a:rPr lang="en-US" sz="2000" dirty="0" smtClean="0">
                <a:solidFill>
                  <a:schemeClr val="dk1"/>
                </a:solidFill>
              </a:rPr>
              <a:t>Waterloo – Ongoing</a:t>
            </a:r>
          </a:p>
          <a:p>
            <a:pPr marL="457200" lvl="0" indent="-317500">
              <a:spcAft>
                <a:spcPts val="500"/>
              </a:spcAft>
              <a:buSzPts val="14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indent="-317500">
              <a:spcAft>
                <a:spcPts val="500"/>
              </a:spcAft>
              <a:buSzPts val="1400"/>
              <a:buFont typeface="Arial"/>
              <a:buChar char="●"/>
            </a:pPr>
            <a:r>
              <a:rPr lang="en-US" sz="2000" dirty="0" smtClean="0">
                <a:solidFill>
                  <a:schemeClr val="dk1"/>
                </a:solidFill>
              </a:rPr>
              <a:t>Developing </a:t>
            </a:r>
            <a:r>
              <a:rPr lang="en-US" sz="2000" dirty="0" err="1">
                <a:solidFill>
                  <a:schemeClr val="dk1"/>
                </a:solidFill>
              </a:rPr>
              <a:t>eRNA</a:t>
            </a:r>
            <a:r>
              <a:rPr lang="en-US" sz="2000" dirty="0">
                <a:solidFill>
                  <a:schemeClr val="dk1"/>
                </a:solidFill>
              </a:rPr>
              <a:t> as an indicator </a:t>
            </a:r>
            <a:r>
              <a:rPr lang="en-US" sz="2000" dirty="0" smtClean="0">
                <a:solidFill>
                  <a:schemeClr val="dk1"/>
                </a:solidFill>
              </a:rPr>
              <a:t>to tell who is active </a:t>
            </a:r>
            <a:r>
              <a:rPr lang="en-US" sz="2000" dirty="0" smtClean="0">
                <a:solidFill>
                  <a:schemeClr val="dk1"/>
                </a:solidFill>
              </a:rPr>
              <a:t>- </a:t>
            </a:r>
            <a:r>
              <a:rPr lang="en-US" sz="2000" dirty="0">
                <a:solidFill>
                  <a:schemeClr val="dk1"/>
                </a:solidFill>
              </a:rPr>
              <a:t>Ongoing</a:t>
            </a:r>
          </a:p>
          <a:p>
            <a:pPr marL="457200" indent="-317500">
              <a:spcAft>
                <a:spcPts val="500"/>
              </a:spcAft>
              <a:buSzPts val="1400"/>
              <a:buFont typeface="Arial"/>
              <a:buChar char="●"/>
            </a:pPr>
            <a:endParaRPr sz="2000" dirty="0">
              <a:solidFill>
                <a:schemeClr val="dk1"/>
              </a:solidFill>
            </a:endParaRPr>
          </a:p>
          <a:p>
            <a:pPr marL="457200" indent="-317500">
              <a:spcAft>
                <a:spcPts val="500"/>
              </a:spcAft>
              <a:buSzPts val="14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Applied eDNA to fish microbiomes</a:t>
            </a:r>
          </a:p>
          <a:p>
            <a:pPr marL="914400" lvl="1" indent="-317500">
              <a:spcAft>
                <a:spcPts val="500"/>
              </a:spcAft>
              <a:buSzPts val="1400"/>
              <a:buFont typeface="Arial"/>
              <a:buChar char="○"/>
            </a:pPr>
            <a:r>
              <a:rPr lang="en-US" sz="1800" dirty="0"/>
              <a:t>Assessment of the Husky oil spill to the N. Saskatchewan River-Finished</a:t>
            </a:r>
          </a:p>
          <a:p>
            <a:pPr marL="457200" indent="-317500">
              <a:spcAft>
                <a:spcPts val="500"/>
              </a:spcAft>
              <a:buSzPts val="1400"/>
              <a:buFont typeface="Arial"/>
              <a:buChar char="●"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249308" y="554541"/>
            <a:ext cx="1710011" cy="1258975"/>
            <a:chOff x="6543482" y="770417"/>
            <a:chExt cx="1710011" cy="12589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3482" y="1025529"/>
              <a:ext cx="1710011" cy="100386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6844637" y="770417"/>
              <a:ext cx="11496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chemeClr val="dk1"/>
                  </a:solidFill>
                </a:rPr>
                <a:t>Grand River</a:t>
              </a:r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17889" y="2068628"/>
            <a:ext cx="2426664" cy="1084611"/>
            <a:chOff x="6017889" y="2068628"/>
            <a:chExt cx="2426664" cy="1084611"/>
          </a:xfrm>
        </p:grpSpPr>
        <p:grpSp>
          <p:nvGrpSpPr>
            <p:cNvPr id="9" name="组合 8"/>
            <p:cNvGrpSpPr/>
            <p:nvPr/>
          </p:nvGrpSpPr>
          <p:grpSpPr>
            <a:xfrm>
              <a:off x="6017889" y="2465613"/>
              <a:ext cx="2426664" cy="687626"/>
              <a:chOff x="5935132" y="2106552"/>
              <a:chExt cx="2426664" cy="68762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2354" y="2106552"/>
                <a:ext cx="989442" cy="687626"/>
              </a:xfrm>
              <a:prstGeom prst="rect">
                <a:avLst/>
              </a:prstGeom>
            </p:spPr>
          </p:pic>
          <p:graphicFrame>
            <p:nvGraphicFramePr>
              <p:cNvPr id="6" name="对象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79408199"/>
                  </p:ext>
                </p:extLst>
              </p:nvPr>
            </p:nvGraphicFramePr>
            <p:xfrm>
              <a:off x="6536235" y="2539632"/>
              <a:ext cx="753264" cy="1766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4" name="CS ChemDraw Drawing" r:id="rId7" imgW="1665551" imgH="389805" progId="ChemDraw.Document.6.0">
                      <p:embed/>
                    </p:oleObj>
                  </mc:Choice>
                  <mc:Fallback>
                    <p:oleObj name="CS ChemDraw Drawing" r:id="rId7" imgW="1665551" imgH="389805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6536235" y="2539632"/>
                            <a:ext cx="753264" cy="17664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对象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5097357"/>
                  </p:ext>
                </p:extLst>
              </p:nvPr>
            </p:nvGraphicFramePr>
            <p:xfrm>
              <a:off x="6536235" y="2271531"/>
              <a:ext cx="728144" cy="1491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5" name="CS ChemDraw Drawing" r:id="rId9" imgW="1906292" imgH="389805" progId="ChemDraw.Document.6.0">
                      <p:embed/>
                    </p:oleObj>
                  </mc:Choice>
                  <mc:Fallback>
                    <p:oleObj name="CS ChemDraw Drawing" r:id="rId9" imgW="1906292" imgH="389805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536235" y="2271531"/>
                            <a:ext cx="728144" cy="14914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文本框 7"/>
              <p:cNvSpPr txBox="1"/>
              <p:nvPr/>
            </p:nvSpPr>
            <p:spPr>
              <a:xfrm>
                <a:off x="5935132" y="2200034"/>
                <a:ext cx="663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eDNA</a:t>
                </a:r>
                <a:endParaRPr lang="zh-CN" altLang="en-US" dirty="0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5935132" y="2470234"/>
                <a:ext cx="663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err="1" smtClean="0"/>
                  <a:t>eRNA</a:t>
                </a:r>
                <a:endParaRPr lang="zh-CN" altLang="en-US" dirty="0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1853" y="2068628"/>
              <a:ext cx="1130411" cy="39212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545" y="3407272"/>
            <a:ext cx="765509" cy="11500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7136" y="3407272"/>
            <a:ext cx="864581" cy="11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06750" y="177900"/>
            <a:ext cx="84204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Challenges and Cross-project Collaboration Opportunities</a:t>
            </a:r>
            <a:endParaRPr sz="30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72775" y="1091125"/>
            <a:ext cx="3994425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>
                <a:solidFill>
                  <a:srgbClr val="FF0000"/>
                </a:solidFill>
              </a:rPr>
              <a:t>Operational challenges that you want to highlight to the network</a:t>
            </a:r>
            <a:endParaRPr b="1" dirty="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>
                <a:solidFill>
                  <a:srgbClr val="00B050"/>
                </a:solidFill>
              </a:rPr>
              <a:t>Are there opportunities to collaborate with other GWF projects that can help solve those challenges and/or leverage opportunities to have impact (i.e. shared data or coordinated KM activities)?</a:t>
            </a:r>
            <a:endParaRPr b="1" dirty="0">
              <a:solidFill>
                <a:srgbClr val="00B05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>
                <a:solidFill>
                  <a:srgbClr val="0070C0"/>
                </a:solidFill>
              </a:rPr>
              <a:t>Do you need something from the collective Operations Team help you solve these challenges</a:t>
            </a:r>
            <a:r>
              <a:rPr lang="en" b="1" dirty="0" smtClean="0">
                <a:solidFill>
                  <a:srgbClr val="0070C0"/>
                </a:solidFill>
              </a:rPr>
              <a:t>?</a:t>
            </a:r>
            <a:endParaRPr b="1" dirty="0">
              <a:solidFill>
                <a:srgbClr val="0070C0"/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1624800" y="455599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sp>
        <p:nvSpPr>
          <p:cNvPr id="7" name="Google Shape;99;p18"/>
          <p:cNvSpPr txBox="1"/>
          <p:nvPr/>
        </p:nvSpPr>
        <p:spPr>
          <a:xfrm>
            <a:off x="4401752" y="1091125"/>
            <a:ext cx="4398448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buSzPts val="1400"/>
              <a:buChar char="●"/>
            </a:pPr>
            <a:r>
              <a:rPr lang="en-US" b="1" dirty="0" smtClean="0">
                <a:solidFill>
                  <a:srgbClr val="FF0000"/>
                </a:solidFill>
              </a:rPr>
              <a:t>Challenges: </a:t>
            </a:r>
            <a:r>
              <a:rPr lang="en-US" b="1" dirty="0" smtClean="0">
                <a:solidFill>
                  <a:srgbClr val="FF0000"/>
                </a:solidFill>
              </a:rPr>
              <a:t> data </a:t>
            </a:r>
            <a:r>
              <a:rPr lang="en-US" b="1" dirty="0" smtClean="0">
                <a:solidFill>
                  <a:srgbClr val="FF0000"/>
                </a:solidFill>
              </a:rPr>
              <a:t>management and </a:t>
            </a:r>
            <a:r>
              <a:rPr lang="en" altLang="zh-CN" b="1" dirty="0">
                <a:solidFill>
                  <a:srgbClr val="FF0000"/>
                </a:solidFill>
              </a:rPr>
              <a:t>KM activities</a:t>
            </a:r>
            <a:endParaRPr b="1" dirty="0"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457200" lvl="2" indent="-317500">
              <a:buSzPts val="1400"/>
              <a:buFont typeface="Arial"/>
              <a:buChar char="●"/>
            </a:pPr>
            <a:r>
              <a:rPr lang="en-US" b="1" dirty="0">
                <a:solidFill>
                  <a:srgbClr val="00B050"/>
                </a:solidFill>
              </a:rPr>
              <a:t>Yes. </a:t>
            </a:r>
            <a:r>
              <a:rPr lang="en-US" altLang="zh-CN" b="1" dirty="0">
                <a:solidFill>
                  <a:srgbClr val="00B050"/>
                </a:solidFill>
              </a:rPr>
              <a:t>eDNA platform is open and shareable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indent="-317500">
              <a:buSzPts val="1400"/>
              <a:buFont typeface="Arial"/>
              <a:buChar char="●"/>
            </a:pPr>
            <a:endParaRPr lang="en" dirty="0" smtClean="0"/>
          </a:p>
          <a:p>
            <a:pPr marL="457200" indent="-317500">
              <a:buSzPts val="1400"/>
              <a:buFont typeface="Arial"/>
              <a:buChar char="●"/>
            </a:pPr>
            <a:endParaRPr lang="en" dirty="0"/>
          </a:p>
          <a:p>
            <a:pPr marL="457200" indent="-317500">
              <a:buSzPts val="1400"/>
              <a:buFont typeface="Arial"/>
              <a:buChar char="●"/>
            </a:pPr>
            <a:endParaRPr lang="en" dirty="0" smtClean="0"/>
          </a:p>
          <a:p>
            <a:pPr marL="457200" indent="-317500">
              <a:buSzPts val="1400"/>
              <a:buFont typeface="Arial"/>
              <a:buChar char="●"/>
            </a:pPr>
            <a:endParaRPr lang="en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" b="1" dirty="0" smtClean="0">
                <a:solidFill>
                  <a:srgbClr val="0070C0"/>
                </a:solidFill>
              </a:rPr>
              <a:t>We </a:t>
            </a:r>
            <a:r>
              <a:rPr lang="en" b="1" dirty="0" smtClean="0">
                <a:solidFill>
                  <a:srgbClr val="0070C0"/>
                </a:solidFill>
              </a:rPr>
              <a:t>do need help to solve the issues of </a:t>
            </a:r>
            <a:r>
              <a:rPr lang="en-US" altLang="zh-CN" b="1" dirty="0">
                <a:solidFill>
                  <a:srgbClr val="0070C0"/>
                </a:solidFill>
              </a:rPr>
              <a:t>data management and KM </a:t>
            </a:r>
            <a:r>
              <a:rPr lang="en-US" altLang="zh-CN" b="1" dirty="0" smtClean="0">
                <a:solidFill>
                  <a:srgbClr val="0070C0"/>
                </a:solidFill>
              </a:rPr>
              <a:t>activities.</a:t>
            </a:r>
            <a:endParaRPr lang="en-US" altLang="zh-CN" b="1" dirty="0">
              <a:solidFill>
                <a:srgbClr val="0070C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58968" y="349289"/>
            <a:ext cx="8641232" cy="426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buSzPts val="1400"/>
              <a:buChar char="●"/>
            </a:pPr>
            <a:r>
              <a:rPr lang="en" altLang="zh-CN" sz="2200" dirty="0" smtClean="0">
                <a:solidFill>
                  <a:schemeClr val="tx1"/>
                </a:solidFill>
              </a:rPr>
              <a:t>Objective and research focus</a:t>
            </a:r>
            <a:endParaRPr lang="en" sz="2200" dirty="0" smtClean="0">
              <a:solidFill>
                <a:schemeClr val="tx1"/>
              </a:solidFill>
            </a:endParaRPr>
          </a:p>
          <a:p>
            <a:pPr marL="914400" lvl="1" indent="-317500">
              <a:spcBef>
                <a:spcPts val="300"/>
              </a:spcBef>
              <a:spcAft>
                <a:spcPts val="300"/>
              </a:spcAft>
              <a:buSzPts val="1400"/>
              <a:buChar char="○"/>
            </a:pPr>
            <a:r>
              <a:rPr lang="en-US" sz="2000" dirty="0" smtClean="0"/>
              <a:t>How can we </a:t>
            </a:r>
            <a:r>
              <a:rPr lang="en-US" sz="2000" b="1" dirty="0" smtClean="0">
                <a:solidFill>
                  <a:schemeClr val="tx1"/>
                </a:solidFill>
              </a:rPr>
              <a:t>apply eDNA in </a:t>
            </a:r>
            <a:r>
              <a:rPr lang="en-US" sz="2000" b="1" dirty="0" smtClean="0"/>
              <a:t>biomonitoring </a:t>
            </a:r>
            <a:r>
              <a:rPr lang="en-US" sz="2000" dirty="0" smtClean="0"/>
              <a:t>to meet needs of </a:t>
            </a:r>
            <a:r>
              <a:rPr lang="en-US" sz="2000" dirty="0" smtClean="0">
                <a:solidFill>
                  <a:schemeClr val="tx1"/>
                </a:solidFill>
              </a:rPr>
              <a:t>end-users </a:t>
            </a:r>
            <a:r>
              <a:rPr lang="en-US" sz="2000" dirty="0" smtClean="0"/>
              <a:t>to protect and manage aquatic ecosystems </a:t>
            </a:r>
            <a:r>
              <a:rPr lang="en-US" altLang="zh-CN" sz="2000" dirty="0" smtClean="0"/>
              <a:t>in </a:t>
            </a:r>
            <a:r>
              <a:rPr lang="en-US" altLang="zh-CN" sz="2000" dirty="0"/>
              <a:t>a rapidly changing world</a:t>
            </a:r>
            <a:r>
              <a:rPr lang="en-US" altLang="zh-CN" sz="2000" dirty="0" smtClean="0"/>
              <a:t>?</a:t>
            </a:r>
          </a:p>
          <a:p>
            <a:pPr marL="914400" lvl="1" indent="-317500">
              <a:spcBef>
                <a:spcPts val="300"/>
              </a:spcBef>
              <a:spcAft>
                <a:spcPts val="300"/>
              </a:spcAft>
              <a:buSzPts val="1400"/>
              <a:buChar char="○"/>
            </a:pPr>
            <a:r>
              <a:rPr lang="en" altLang="zh-CN" sz="2000" dirty="0"/>
              <a:t>eDNA based solutions for both targeted (</a:t>
            </a:r>
            <a:r>
              <a:rPr lang="en" altLang="zh-CN" sz="2000" dirty="0" smtClean="0"/>
              <a:t>endangered </a:t>
            </a:r>
            <a:r>
              <a:rPr lang="en" altLang="zh-CN" sz="2000" dirty="0"/>
              <a:t>and invasive speceis) and </a:t>
            </a:r>
            <a:r>
              <a:rPr lang="en" altLang="zh-CN" sz="2000" dirty="0" smtClean="0"/>
              <a:t>non-targeted multiple </a:t>
            </a:r>
            <a:r>
              <a:rPr lang="en" altLang="zh-CN" sz="2000" dirty="0"/>
              <a:t>community </a:t>
            </a:r>
            <a:r>
              <a:rPr lang="en" altLang="zh-CN" sz="2000" dirty="0" smtClean="0"/>
              <a:t>monitorin</a:t>
            </a:r>
            <a:r>
              <a:rPr lang="en" sz="2000" dirty="0" smtClean="0"/>
              <a:t>g</a:t>
            </a:r>
            <a:endParaRPr lang="en" sz="2000" dirty="0"/>
          </a:p>
          <a:p>
            <a:pPr marL="914400" lvl="1" indent="-317500">
              <a:spcBef>
                <a:spcPts val="300"/>
              </a:spcBef>
              <a:spcAft>
                <a:spcPts val="300"/>
              </a:spcAft>
              <a:buSzPts val="1400"/>
              <a:buChar char="○"/>
            </a:pPr>
            <a:r>
              <a:rPr lang="en" altLang="zh-CN" sz="2000" dirty="0"/>
              <a:t>eDNA based </a:t>
            </a:r>
            <a:r>
              <a:rPr lang="en" altLang="zh-CN" sz="2000" dirty="0" smtClean="0"/>
              <a:t>assessment of </a:t>
            </a:r>
            <a:r>
              <a:rPr lang="en-US" sz="2000" dirty="0" smtClean="0"/>
              <a:t>ecosystem </a:t>
            </a:r>
            <a:r>
              <a:rPr lang="en-US" sz="2000" dirty="0"/>
              <a:t>health under </a:t>
            </a:r>
            <a:r>
              <a:rPr lang="en-US" sz="2000" dirty="0" smtClean="0"/>
              <a:t>natural </a:t>
            </a:r>
            <a:r>
              <a:rPr lang="en-US" sz="2000" dirty="0"/>
              <a:t>and anthropogenic </a:t>
            </a:r>
            <a:r>
              <a:rPr lang="en-US" sz="2000" dirty="0" smtClean="0"/>
              <a:t>stressors</a:t>
            </a:r>
            <a:endParaRPr lang="en" sz="2000" dirty="0"/>
          </a:p>
          <a:p>
            <a:pPr marL="914400" lvl="1" indent="-317500" algn="l" rtl="0">
              <a:spcBef>
                <a:spcPts val="300"/>
              </a:spcBef>
              <a:spcAft>
                <a:spcPts val="300"/>
              </a:spcAft>
              <a:buSzPts val="1400"/>
              <a:buChar char="○"/>
            </a:pPr>
            <a:r>
              <a:rPr lang="en" sz="2000" u="sng" dirty="0" smtClean="0">
                <a:solidFill>
                  <a:schemeClr val="tx1"/>
                </a:solidFill>
              </a:rPr>
              <a:t>Study regions</a:t>
            </a:r>
            <a:endParaRPr sz="2000" u="sng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" sz="2000" dirty="0"/>
              <a:t>Project contact information: </a:t>
            </a:r>
            <a:r>
              <a:rPr lang="en-CA" altLang="zh-CN" sz="2000" dirty="0">
                <a:hlinkClick r:id="rId3"/>
              </a:rPr>
              <a:t>https://gwf.usask.ca/edna/index.php</a:t>
            </a:r>
            <a:endParaRPr lang="en-CA" altLang="zh-CN" sz="2000" dirty="0"/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CA" altLang="zh-CN" sz="1800" dirty="0" smtClean="0"/>
              <a:t>John P. Giesy, </a:t>
            </a:r>
            <a:r>
              <a:rPr lang="en-CA" altLang="zh-CN" sz="1050" dirty="0" smtClean="0"/>
              <a:t>Ph.D., FRSC, FSETAC</a:t>
            </a: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1800" dirty="0" smtClean="0"/>
              <a:t>Tel: 306-966-2096; </a:t>
            </a:r>
            <a:r>
              <a:rPr lang="en-US" altLang="zh-CN" sz="1800" dirty="0"/>
              <a:t>Email: </a:t>
            </a:r>
            <a:r>
              <a:rPr lang="en-US" altLang="zh-CN" sz="1800" u="sng" dirty="0" smtClean="0">
                <a:hlinkClick r:id="rId4"/>
              </a:rPr>
              <a:t>john.giesy@usask.ca</a:t>
            </a:r>
            <a:endParaRPr sz="2000"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599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52400" y="466694"/>
            <a:ext cx="8985032" cy="3926918"/>
            <a:chOff x="9382380" y="2134537"/>
            <a:chExt cx="8985032" cy="3926918"/>
          </a:xfrm>
        </p:grpSpPr>
        <p:grpSp>
          <p:nvGrpSpPr>
            <p:cNvPr id="11" name="组合 10"/>
            <p:cNvGrpSpPr/>
            <p:nvPr/>
          </p:nvGrpSpPr>
          <p:grpSpPr>
            <a:xfrm>
              <a:off x="12471464" y="2134537"/>
              <a:ext cx="5895948" cy="3904344"/>
              <a:chOff x="8515995" y="846492"/>
              <a:chExt cx="5895948" cy="390434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15995" y="846492"/>
                <a:ext cx="4050661" cy="390434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65" r="-381"/>
              <a:stretch/>
            </p:blipFill>
            <p:spPr>
              <a:xfrm>
                <a:off x="12566656" y="846492"/>
                <a:ext cx="1845287" cy="2612303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9382380" y="2134537"/>
              <a:ext cx="6641391" cy="3926918"/>
              <a:chOff x="9382380" y="2134537"/>
              <a:chExt cx="6641391" cy="392691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2380" y="2134537"/>
                <a:ext cx="3050952" cy="3926918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14" name="矩形 13"/>
              <p:cNvSpPr/>
              <p:nvPr/>
            </p:nvSpPr>
            <p:spPr>
              <a:xfrm>
                <a:off x="15399657" y="3211666"/>
                <a:ext cx="624114" cy="30079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06750" y="177900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latin typeface="PT Sans Narrow"/>
                <a:ea typeface="PT Sans Narrow"/>
                <a:cs typeface="PT Sans Narrow"/>
                <a:sym typeface="PT Sans Narrow"/>
              </a:rPr>
              <a:t>Personnel</a:t>
            </a:r>
            <a:endParaRPr sz="3000" b="1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72775" y="1091125"/>
            <a:ext cx="4092546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buSzPts val="1400"/>
              <a:buChar char="●"/>
            </a:pPr>
            <a:r>
              <a:rPr lang="en-US" sz="2200" dirty="0" smtClean="0">
                <a:solidFill>
                  <a:schemeClr val="dk1"/>
                </a:solidFill>
              </a:rPr>
              <a:t>11 staffs</a:t>
            </a:r>
          </a:p>
          <a:p>
            <a:pPr marL="457200" lvl="0" indent="-317500">
              <a:spcBef>
                <a:spcPts val="600"/>
              </a:spcBef>
              <a:buSzPts val="1400"/>
              <a:buChar char="●"/>
            </a:pPr>
            <a:r>
              <a:rPr lang="en-US" sz="2200" dirty="0" smtClean="0">
                <a:solidFill>
                  <a:schemeClr val="dk1"/>
                </a:solidFill>
              </a:rPr>
              <a:t>  7 </a:t>
            </a:r>
            <a:r>
              <a:rPr lang="en-US" sz="2200" dirty="0">
                <a:solidFill>
                  <a:schemeClr val="dk1"/>
                </a:solidFill>
              </a:rPr>
              <a:t>Undergraduate </a:t>
            </a:r>
            <a:r>
              <a:rPr lang="en-US" sz="2200" dirty="0" smtClean="0">
                <a:solidFill>
                  <a:schemeClr val="dk1"/>
                </a:solidFill>
              </a:rPr>
              <a:t>Students</a:t>
            </a:r>
          </a:p>
          <a:p>
            <a:pPr marL="457200" lvl="0" indent="-317500">
              <a:spcBef>
                <a:spcPts val="600"/>
              </a:spcBef>
              <a:buSzPts val="1400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  6 Masters </a:t>
            </a:r>
            <a:r>
              <a:rPr lang="en-US" sz="2200" dirty="0" smtClean="0">
                <a:solidFill>
                  <a:schemeClr val="dk1"/>
                </a:solidFill>
              </a:rPr>
              <a:t>Students</a:t>
            </a:r>
          </a:p>
          <a:p>
            <a:pPr marL="457200" lvl="0" indent="-317500">
              <a:spcBef>
                <a:spcPts val="600"/>
              </a:spcBef>
              <a:buSzPts val="1400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  2 Doctoral </a:t>
            </a:r>
            <a:r>
              <a:rPr lang="en-US" sz="2200" dirty="0" smtClean="0">
                <a:solidFill>
                  <a:schemeClr val="dk1"/>
                </a:solidFill>
              </a:rPr>
              <a:t>Students</a:t>
            </a:r>
          </a:p>
          <a:p>
            <a:pPr marL="457200" lvl="0" indent="-317500">
              <a:spcBef>
                <a:spcPts val="600"/>
              </a:spcBef>
              <a:buSzPts val="1400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smtClean="0">
                <a:solidFill>
                  <a:schemeClr val="dk1"/>
                </a:solidFill>
              </a:rPr>
              <a:t> </a:t>
            </a:r>
            <a:r>
              <a:rPr lang="en-US" sz="2200" dirty="0">
                <a:solidFill>
                  <a:schemeClr val="dk1"/>
                </a:solidFill>
              </a:rPr>
              <a:t>2 Postdoctoral </a:t>
            </a:r>
            <a:r>
              <a:rPr lang="en-US" sz="2200" dirty="0" smtClean="0">
                <a:solidFill>
                  <a:schemeClr val="dk1"/>
                </a:solidFill>
              </a:rPr>
              <a:t>Fellows</a:t>
            </a:r>
          </a:p>
          <a:p>
            <a:pPr marL="457200" lvl="0" indent="-317500">
              <a:spcBef>
                <a:spcPts val="600"/>
              </a:spcBef>
              <a:buSzPts val="1400"/>
              <a:buChar char="●"/>
            </a:pPr>
            <a:r>
              <a:rPr lang="en-US" sz="2200" dirty="0">
                <a:solidFill>
                  <a:schemeClr val="dk1"/>
                </a:solidFill>
              </a:rPr>
              <a:t>  2 </a:t>
            </a:r>
            <a:r>
              <a:rPr lang="en-US" sz="2200" dirty="0" smtClean="0">
                <a:solidFill>
                  <a:schemeClr val="dk1"/>
                </a:solidFill>
              </a:rPr>
              <a:t>Technicians</a:t>
            </a:r>
            <a:endParaRPr sz="2200"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7" b="-1"/>
          <a:stretch/>
        </p:blipFill>
        <p:spPr>
          <a:xfrm>
            <a:off x="4470549" y="425798"/>
            <a:ext cx="2581880" cy="15407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720" y="425798"/>
            <a:ext cx="1554480" cy="19769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549" y="2335041"/>
            <a:ext cx="3035451" cy="19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06750" y="177900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 dirty="0">
                <a:latin typeface="PT Sans Narrow"/>
                <a:ea typeface="PT Sans Narrow"/>
                <a:cs typeface="PT Sans Narrow"/>
                <a:sym typeface="PT Sans Narrow"/>
              </a:rPr>
              <a:t>Major accomplishments: Output</a:t>
            </a:r>
            <a:endParaRPr sz="3000" b="1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sp>
        <p:nvSpPr>
          <p:cNvPr id="8" name="Google Shape;90;p17"/>
          <p:cNvSpPr txBox="1"/>
          <p:nvPr/>
        </p:nvSpPr>
        <p:spPr>
          <a:xfrm>
            <a:off x="533528" y="886000"/>
            <a:ext cx="6234595" cy="340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Platform</a:t>
            </a:r>
            <a:endParaRPr sz="2400" dirty="0" smtClean="0">
              <a:solidFill>
                <a:schemeClr val="dk1"/>
              </a:solidFill>
            </a:endParaRPr>
          </a:p>
          <a:p>
            <a:pPr marL="914400" lvl="1" indent="-317500">
              <a:buSzPts val="1400"/>
              <a:buChar char="○"/>
            </a:pPr>
            <a:r>
              <a:rPr lang="en-US" sz="2000" dirty="0" smtClean="0"/>
              <a:t>44 </a:t>
            </a:r>
            <a:r>
              <a:rPr lang="en-US" sz="2000" dirty="0"/>
              <a:t>sharable SOPs posted on </a:t>
            </a:r>
            <a:r>
              <a:rPr lang="en-US" altLang="zh-CN" sz="2000" dirty="0">
                <a:hlinkClick r:id="rId4"/>
              </a:rPr>
              <a:t>eDNA website</a:t>
            </a:r>
            <a:endParaRPr lang="en-US" sz="2000" dirty="0"/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2000" dirty="0" smtClean="0"/>
              <a:t>eDNA </a:t>
            </a:r>
            <a:r>
              <a:rPr lang="en-US" altLang="zh-CN" sz="2000" dirty="0"/>
              <a:t>field and lab </a:t>
            </a:r>
            <a:r>
              <a:rPr lang="en-US" altLang="zh-CN" sz="2000" dirty="0" smtClean="0"/>
              <a:t>gears</a:t>
            </a:r>
            <a:endParaRPr sz="2000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altLang="zh-CN" sz="2400" dirty="0">
                <a:solidFill>
                  <a:schemeClr val="dk1"/>
                </a:solidFill>
              </a:rPr>
              <a:t>Publication</a:t>
            </a:r>
            <a:endParaRPr sz="2400" dirty="0">
              <a:solidFill>
                <a:schemeClr val="dk1"/>
              </a:solidFill>
            </a:endParaRP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2000" dirty="0"/>
              <a:t>11 papers one 1 report published</a:t>
            </a: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2000" dirty="0"/>
              <a:t>  1 paper under review</a:t>
            </a: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2000" dirty="0"/>
              <a:t>15 drafts under preparation</a:t>
            </a: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2000" dirty="0"/>
              <a:t>44 Conference Presentations</a:t>
            </a: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US" altLang="zh-CN" sz="2000" dirty="0"/>
              <a:t>  2 Graduate and Undergraduate </a:t>
            </a:r>
            <a:r>
              <a:rPr lang="en-US" altLang="zh-CN" sz="2000" dirty="0" smtClean="0"/>
              <a:t>Theses</a:t>
            </a:r>
          </a:p>
          <a:p>
            <a:pPr marL="457200" lvl="1" indent="-317500">
              <a:buSzPts val="1400"/>
              <a:buFont typeface="Arial"/>
              <a:buChar char="●"/>
            </a:pPr>
            <a:r>
              <a:rPr lang="en-US" altLang="zh-CN" sz="2400" dirty="0">
                <a:solidFill>
                  <a:schemeClr val="dk1"/>
                </a:solidFill>
              </a:rPr>
              <a:t>Won 6 student </a:t>
            </a:r>
            <a:r>
              <a:rPr lang="en-US" altLang="zh-CN" sz="2400" dirty="0" smtClean="0">
                <a:solidFill>
                  <a:schemeClr val="dk1"/>
                </a:solidFill>
              </a:rPr>
              <a:t>awards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273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06750" y="177900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Transformational Science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599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74" y="852188"/>
            <a:ext cx="6046053" cy="38035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341" y="851638"/>
            <a:ext cx="1838945" cy="37767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24193" y="341856"/>
            <a:ext cx="246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Fish metabarcoding </a:t>
            </a:r>
            <a:endParaRPr lang="en-US" altLang="zh-CN" b="1" dirty="0" smtClean="0"/>
          </a:p>
          <a:p>
            <a:pPr algn="ctr"/>
            <a:r>
              <a:rPr lang="en-US" altLang="zh-CN" b="1" dirty="0" smtClean="0"/>
              <a:t>North </a:t>
            </a:r>
            <a:r>
              <a:rPr lang="en-US" altLang="zh-CN" b="1" dirty="0"/>
              <a:t>Saskatchewan River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724410" y="910692"/>
            <a:ext cx="1286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Global 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equivalency </a:t>
            </a:r>
          </a:p>
          <a:p>
            <a:pPr algn="ctr"/>
            <a:r>
              <a:rPr lang="en-US" altLang="zh-CN" dirty="0" smtClean="0"/>
              <a:t>~ </a:t>
            </a:r>
            <a:r>
              <a:rPr lang="en-US" altLang="zh-CN" dirty="0"/>
              <a:t>85%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80107670-61FF-6745-A4AA-79A6440B8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2"/>
          <a:stretch/>
        </p:blipFill>
        <p:spPr>
          <a:xfrm>
            <a:off x="5122469" y="1278474"/>
            <a:ext cx="3869131" cy="3243176"/>
          </a:xfrm>
          <a:prstGeom prst="rect">
            <a:avLst/>
          </a:prstGeom>
        </p:spPr>
      </p:pic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52400" y="60348"/>
            <a:ext cx="7096155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Project Impact and Aspirations: </a:t>
            </a:r>
            <a:r>
              <a:rPr lang="en-US" sz="3000" dirty="0">
                <a:latin typeface="PT Sans Narrow"/>
                <a:ea typeface="PT Sans Narrow"/>
                <a:cs typeface="PT Sans Narrow"/>
                <a:sym typeface="PT Sans Narrow"/>
              </a:rPr>
              <a:t>Outcomes-1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69630" y="741442"/>
            <a:ext cx="5732585" cy="370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spcBef>
                <a:spcPts val="300"/>
              </a:spcBef>
              <a:buSzPts val="1400"/>
              <a:buFont typeface="Arial"/>
              <a:buChar char="●"/>
            </a:pPr>
            <a:r>
              <a:rPr lang="en-US" altLang="zh-CN" sz="2200" dirty="0" smtClean="0">
                <a:solidFill>
                  <a:schemeClr val="dk1"/>
                </a:solidFill>
              </a:rPr>
              <a:t>Developed </a:t>
            </a:r>
            <a:r>
              <a:rPr lang="en-US" altLang="zh-CN" sz="2200" dirty="0">
                <a:solidFill>
                  <a:schemeClr val="dk1"/>
                </a:solidFill>
              </a:rPr>
              <a:t>metabarcoding platform for multiple community biomonitoring</a:t>
            </a:r>
          </a:p>
          <a:p>
            <a:pPr marL="914400" lvl="1" indent="-317500">
              <a:spcBef>
                <a:spcPts val="300"/>
              </a:spcBef>
              <a:buSzPts val="1400"/>
              <a:buFont typeface="Arial"/>
              <a:buChar char="○"/>
            </a:pPr>
            <a:r>
              <a:rPr lang="en-US" altLang="zh-CN" sz="2000" dirty="0"/>
              <a:t>For bacteria, algae, protozoa, zooplankton, benthos and fish</a:t>
            </a:r>
          </a:p>
          <a:p>
            <a:pPr marL="457200" indent="-317500">
              <a:spcBef>
                <a:spcPts val="300"/>
              </a:spcBef>
              <a:buSzPts val="1400"/>
              <a:buFont typeface="Arial"/>
              <a:buChar char="●"/>
            </a:pPr>
            <a:r>
              <a:rPr lang="en-US" altLang="zh-CN" sz="2200" dirty="0">
                <a:solidFill>
                  <a:schemeClr val="dk1"/>
                </a:solidFill>
              </a:rPr>
              <a:t>Developed reference libraries for Canadian freshwater fishes and zooplankton</a:t>
            </a:r>
          </a:p>
          <a:p>
            <a:pPr marL="457200" indent="-317500">
              <a:spcBef>
                <a:spcPts val="300"/>
              </a:spcBef>
              <a:buSzPts val="1400"/>
              <a:buFont typeface="Arial"/>
              <a:buChar char="●"/>
            </a:pPr>
            <a:r>
              <a:rPr lang="en-US" altLang="zh-CN" sz="2200" dirty="0">
                <a:solidFill>
                  <a:schemeClr val="dk1"/>
                </a:solidFill>
              </a:rPr>
              <a:t>Validation eDNA metabarcoding of fish, zooplankton and benthos against traditional methods – </a:t>
            </a:r>
            <a:r>
              <a:rPr lang="en-US" altLang="zh-CN" sz="2200" dirty="0" smtClean="0">
                <a:solidFill>
                  <a:schemeClr val="dk1"/>
                </a:solidFill>
              </a:rPr>
              <a:t>ongoing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16783" y="1129536"/>
            <a:ext cx="3915959" cy="2936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11024" y="4682"/>
            <a:ext cx="72084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Aspirations</a:t>
            </a:r>
            <a:r>
              <a:rPr lang="en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: </a:t>
            </a:r>
            <a:r>
              <a:rPr lang="en-US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Outcomes-2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11023" y="666008"/>
            <a:ext cx="5451839" cy="388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Aft>
                <a:spcPts val="500"/>
              </a:spcAft>
              <a:buSzPts val="14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Saskatchewan Aquatic Invasive Species Science </a:t>
            </a:r>
            <a:r>
              <a:rPr lang="en-US" sz="2000" dirty="0" smtClean="0">
                <a:solidFill>
                  <a:schemeClr val="dk1"/>
                </a:solidFill>
              </a:rPr>
              <a:t>Group</a:t>
            </a:r>
            <a:endParaRPr sz="2000" dirty="0">
              <a:solidFill>
                <a:schemeClr val="dk1"/>
              </a:solidFill>
            </a:endParaRP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1800" dirty="0"/>
              <a:t>Direct contribution to technology development for targeted detection of invasive mussels-Ongoing</a:t>
            </a:r>
          </a:p>
          <a:p>
            <a:pPr marL="457200" indent="-317500">
              <a:spcAft>
                <a:spcPts val="500"/>
              </a:spcAft>
              <a:buSzPts val="1400"/>
              <a:buFont typeface="Arial"/>
              <a:buChar char="●"/>
            </a:pPr>
            <a:r>
              <a:rPr lang="en-US" sz="2000" dirty="0" smtClean="0">
                <a:solidFill>
                  <a:schemeClr val="dk1"/>
                </a:solidFill>
              </a:rPr>
              <a:t>In </a:t>
            </a:r>
            <a:r>
              <a:rPr lang="en-US" sz="2000" dirty="0">
                <a:solidFill>
                  <a:schemeClr val="dk1"/>
                </a:solidFill>
              </a:rPr>
              <a:t>partnership with Saskatchewan Environment</a:t>
            </a: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1800" dirty="0" smtClean="0"/>
              <a:t>Applied </a:t>
            </a:r>
            <a:r>
              <a:rPr lang="en-US" sz="1800" dirty="0"/>
              <a:t>eDNA to identify habitats where tree frogs were present</a:t>
            </a: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1800" dirty="0"/>
              <a:t>Applied eDNA to monitor for both invasive fishes and threatened and endangered fishes-Ongoing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659" y="1693426"/>
            <a:ext cx="1795629" cy="10100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684" y="791099"/>
            <a:ext cx="1527536" cy="85923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BCC6F7C-2852-E54D-91D8-810E93DDE9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610" y="3630673"/>
            <a:ext cx="792878" cy="58491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55550EC-95D9-E74A-8866-7CEB1F73B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996" y="3597266"/>
            <a:ext cx="695560" cy="52885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46401B4-D4A3-AD4F-B288-5156927211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21" y="2958836"/>
            <a:ext cx="1004557" cy="562552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DAD7BD6-6370-074D-AC20-28D2E77BA2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350" y="2958836"/>
            <a:ext cx="1433870" cy="5735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D8AE28B-E957-7146-97BD-837EA7386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6979" y="3026701"/>
            <a:ext cx="779797" cy="48372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08F0492-D10A-974F-A451-49FAF9A2841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259" y="3655925"/>
            <a:ext cx="1305351" cy="5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11024" y="4682"/>
            <a:ext cx="72084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Aspirations</a:t>
            </a:r>
            <a:r>
              <a:rPr lang="en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: </a:t>
            </a:r>
            <a:r>
              <a:rPr lang="en-US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Outcomes-3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11024" y="666008"/>
            <a:ext cx="5211581" cy="388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Aft>
                <a:spcPts val="500"/>
              </a:spcAft>
              <a:buSzPts val="14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Application </a:t>
            </a:r>
            <a:r>
              <a:rPr lang="en-US" sz="2400" dirty="0">
                <a:solidFill>
                  <a:schemeClr val="dk1"/>
                </a:solidFill>
              </a:rPr>
              <a:t>of eDNA </a:t>
            </a:r>
            <a:r>
              <a:rPr lang="en-US" sz="2400" dirty="0" smtClean="0">
                <a:solidFill>
                  <a:schemeClr val="dk1"/>
                </a:solidFill>
              </a:rPr>
              <a:t>barcoding:</a:t>
            </a:r>
          </a:p>
          <a:p>
            <a:pPr marL="914400" lvl="1" indent="-317500">
              <a:spcAft>
                <a:spcPts val="500"/>
              </a:spcAft>
              <a:buSzPts val="1400"/>
              <a:buFont typeface="Arial"/>
              <a:buChar char="○"/>
            </a:pPr>
            <a:r>
              <a:rPr lang="en-US" sz="2400" dirty="0"/>
              <a:t>Seasonally monitoring of </a:t>
            </a:r>
            <a:r>
              <a:rPr lang="en-US" altLang="zh-CN" sz="2400" b="1" dirty="0"/>
              <a:t>brook trout </a:t>
            </a:r>
            <a:r>
              <a:rPr lang="en-US" sz="2400" dirty="0"/>
              <a:t>in threatened cold water habitats on the Waterloo Moraine-Ongoing</a:t>
            </a:r>
          </a:p>
          <a:p>
            <a:pPr marL="914400" lvl="1" indent="-317500">
              <a:spcAft>
                <a:spcPts val="500"/>
              </a:spcAft>
              <a:buSzPts val="1400"/>
              <a:buFont typeface="Arial"/>
              <a:buChar char="○"/>
            </a:pPr>
            <a:r>
              <a:rPr lang="en-US" sz="2400" dirty="0" smtClean="0"/>
              <a:t>Detect </a:t>
            </a:r>
            <a:r>
              <a:rPr lang="en-US" sz="2400" b="1" dirty="0"/>
              <a:t>invasive</a:t>
            </a:r>
            <a:r>
              <a:rPr lang="en-US" sz="2400" dirty="0"/>
              <a:t> </a:t>
            </a:r>
            <a:r>
              <a:rPr lang="en-US" sz="2400" b="1" dirty="0"/>
              <a:t>brown trout </a:t>
            </a:r>
            <a:r>
              <a:rPr lang="en-US" sz="2400" dirty="0"/>
              <a:t>in remote Patagonian rivers </a:t>
            </a:r>
            <a:r>
              <a:rPr lang="en-US" sz="2400" dirty="0" smtClean="0"/>
              <a:t>at </a:t>
            </a:r>
            <a:r>
              <a:rPr lang="en-US" sz="2400" dirty="0"/>
              <a:t>the </a:t>
            </a:r>
            <a:r>
              <a:rPr lang="en-US" sz="2400" dirty="0" err="1"/>
              <a:t>Melemoyu</a:t>
            </a:r>
            <a:r>
              <a:rPr lang="en-US" sz="2400" dirty="0"/>
              <a:t> Nature </a:t>
            </a:r>
            <a:r>
              <a:rPr lang="en-US" sz="2400" dirty="0" smtClean="0"/>
              <a:t>Reserve-Ongoing</a:t>
            </a:r>
            <a:endParaRPr lang="en-US"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237" y="622504"/>
            <a:ext cx="3263013" cy="39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11024" y="4682"/>
            <a:ext cx="72084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Aspirations</a:t>
            </a:r>
            <a:r>
              <a:rPr lang="en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: </a:t>
            </a:r>
            <a:r>
              <a:rPr lang="en-US" altLang="zh-C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Outcomes-4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164194" y="689396"/>
            <a:ext cx="5005881" cy="388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Aft>
                <a:spcPts val="500"/>
              </a:spcAft>
              <a:buSzPts val="14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Application of eDNA </a:t>
            </a:r>
            <a:r>
              <a:rPr lang="en-US" sz="2000" dirty="0" smtClean="0">
                <a:solidFill>
                  <a:schemeClr val="dk1"/>
                </a:solidFill>
              </a:rPr>
              <a:t>metabarcoding</a:t>
            </a:r>
            <a:r>
              <a:rPr lang="en-US" sz="2000" dirty="0">
                <a:solidFill>
                  <a:schemeClr val="dk1"/>
                </a:solidFill>
              </a:rPr>
              <a:t>:</a:t>
            </a: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1800" dirty="0" smtClean="0"/>
              <a:t>Validation </a:t>
            </a:r>
            <a:r>
              <a:rPr lang="en-US" sz="1800" dirty="0"/>
              <a:t>against traditional methods and </a:t>
            </a:r>
            <a:r>
              <a:rPr lang="en-US" sz="1800" dirty="0" smtClean="0"/>
              <a:t>detection </a:t>
            </a:r>
            <a:r>
              <a:rPr lang="en-US" sz="1800" dirty="0"/>
              <a:t>of aquatic species (fish and amphibians) in streams undergoing </a:t>
            </a:r>
            <a:r>
              <a:rPr lang="en-US" sz="1800" dirty="0" smtClean="0"/>
              <a:t>remediation-Ongoing</a:t>
            </a: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endParaRPr lang="en-US" sz="1800" dirty="0"/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1800" dirty="0"/>
              <a:t>A</a:t>
            </a:r>
            <a:r>
              <a:rPr lang="en-US" sz="1800" dirty="0" smtClean="0"/>
              <a:t>ssess </a:t>
            </a:r>
            <a:r>
              <a:rPr lang="en-US" sz="1800" dirty="0"/>
              <a:t>fish movement and biodiversity in streams </a:t>
            </a:r>
            <a:r>
              <a:rPr lang="en-US" sz="1800" dirty="0" smtClean="0"/>
              <a:t>–Ongoing</a:t>
            </a:r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endParaRPr lang="en-US" sz="1800" dirty="0" smtClean="0"/>
          </a:p>
          <a:p>
            <a:pPr marL="914400" lvl="1" indent="-317500">
              <a:spcAft>
                <a:spcPts val="500"/>
              </a:spcAft>
              <a:buSzPts val="1400"/>
              <a:buChar char="○"/>
            </a:pPr>
            <a:r>
              <a:rPr lang="en-US" sz="1800" dirty="0"/>
              <a:t>M</a:t>
            </a:r>
            <a:r>
              <a:rPr lang="en-US" sz="1800" dirty="0" smtClean="0"/>
              <a:t>onitoring </a:t>
            </a:r>
            <a:r>
              <a:rPr lang="en-US" sz="1800" dirty="0"/>
              <a:t>of </a:t>
            </a:r>
            <a:r>
              <a:rPr lang="en-US" sz="1800" dirty="0" smtClean="0"/>
              <a:t>plankton communities of surface and </a:t>
            </a:r>
            <a:r>
              <a:rPr lang="en-US" sz="1800" dirty="0"/>
              <a:t>irrigation waters in Alberta - </a:t>
            </a:r>
            <a:r>
              <a:rPr lang="en-US" sz="1800" dirty="0" smtClean="0"/>
              <a:t>Ongoing</a:t>
            </a:r>
            <a:endParaRPr lang="en-US" sz="1800"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35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Next generation solutions to ensure healthy water resources for future generations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5285792" y="656170"/>
            <a:ext cx="1834787" cy="1171234"/>
            <a:chOff x="5285792" y="656170"/>
            <a:chExt cx="1834787" cy="1171234"/>
          </a:xfrm>
        </p:grpSpPr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AFDA4085-CFED-4107-928D-E4517E543F12}"/>
                </a:ext>
              </a:extLst>
            </p:cNvPr>
            <p:cNvGrpSpPr/>
            <p:nvPr/>
          </p:nvGrpSpPr>
          <p:grpSpPr>
            <a:xfrm>
              <a:off x="5567040" y="675237"/>
              <a:ext cx="1379578" cy="1055475"/>
              <a:chOff x="4994779" y="1208635"/>
              <a:chExt cx="3980183" cy="2838953"/>
            </a:xfrm>
          </p:grpSpPr>
          <p:pic>
            <p:nvPicPr>
              <p:cNvPr id="25" name="Picture 3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2BD48D86-0A19-42EC-B411-D92E1A2A7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7045" y="1878735"/>
                <a:ext cx="2606040" cy="1331976"/>
              </a:xfrm>
              <a:prstGeom prst="rect">
                <a:avLst/>
              </a:prstGeom>
            </p:spPr>
          </p:pic>
          <p:pic>
            <p:nvPicPr>
              <p:cNvPr id="26" name="Graphic 9" descr="Fish">
                <a:extLst>
                  <a:ext uri="{FF2B5EF4-FFF2-40B4-BE49-F238E27FC236}">
                    <a16:creationId xmlns:a16="http://schemas.microsoft.com/office/drawing/2014/main" id="{FF144A0A-1634-4495-B659-DC4C346C0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060561" y="1208635"/>
                <a:ext cx="914401" cy="914400"/>
              </a:xfrm>
              <a:prstGeom prst="rect">
                <a:avLst/>
              </a:prstGeom>
            </p:spPr>
          </p:pic>
          <p:pic>
            <p:nvPicPr>
              <p:cNvPr id="27" name="Graphic 10" descr="Fish">
                <a:extLst>
                  <a:ext uri="{FF2B5EF4-FFF2-40B4-BE49-F238E27FC236}">
                    <a16:creationId xmlns:a16="http://schemas.microsoft.com/office/drawing/2014/main" id="{A5E4CCBC-CAE8-406D-BC8C-E330F4483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7026820" y="1208635"/>
                <a:ext cx="914401" cy="914400"/>
              </a:xfrm>
              <a:prstGeom prst="rect">
                <a:avLst/>
              </a:prstGeom>
            </p:spPr>
          </p:pic>
          <p:pic>
            <p:nvPicPr>
              <p:cNvPr id="28" name="Graphic 11" descr="Fish">
                <a:extLst>
                  <a:ext uri="{FF2B5EF4-FFF2-40B4-BE49-F238E27FC236}">
                    <a16:creationId xmlns:a16="http://schemas.microsoft.com/office/drawing/2014/main" id="{31163624-78E4-4094-AF76-211E8EE84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05055" y="1208635"/>
                <a:ext cx="914401" cy="914400"/>
              </a:xfrm>
              <a:prstGeom prst="rect">
                <a:avLst/>
              </a:prstGeom>
            </p:spPr>
          </p:pic>
          <p:pic>
            <p:nvPicPr>
              <p:cNvPr id="29" name="Graphic 12" descr="Fish">
                <a:extLst>
                  <a:ext uri="{FF2B5EF4-FFF2-40B4-BE49-F238E27FC236}">
                    <a16:creationId xmlns:a16="http://schemas.microsoft.com/office/drawing/2014/main" id="{D33995D1-4C5C-43D1-B46B-2BC6B2A73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94779" y="1208635"/>
                <a:ext cx="914401" cy="914400"/>
              </a:xfrm>
              <a:prstGeom prst="rect">
                <a:avLst/>
              </a:prstGeom>
            </p:spPr>
          </p:pic>
          <p:pic>
            <p:nvPicPr>
              <p:cNvPr id="30" name="Graphic 13" descr="Frog">
                <a:extLst>
                  <a:ext uri="{FF2B5EF4-FFF2-40B4-BE49-F238E27FC236}">
                    <a16:creationId xmlns:a16="http://schemas.microsoft.com/office/drawing/2014/main" id="{02AADB75-C29D-410D-A89C-64A2034FB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7940456" y="31151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1" name="Graphic 14" descr="Frog">
                <a:extLst>
                  <a:ext uri="{FF2B5EF4-FFF2-40B4-BE49-F238E27FC236}">
                    <a16:creationId xmlns:a16="http://schemas.microsoft.com/office/drawing/2014/main" id="{7F441EC5-8C46-4057-A57A-BD6632198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78908" y="30953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2" name="Graphic 15" descr="Frog">
                <a:extLst>
                  <a:ext uri="{FF2B5EF4-FFF2-40B4-BE49-F238E27FC236}">
                    <a16:creationId xmlns:a16="http://schemas.microsoft.com/office/drawing/2014/main" id="{743E54DB-7C23-4D9D-9D76-577E673E8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962592" y="311596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3" name="Graphic 16" descr="Frog">
                <a:extLst>
                  <a:ext uri="{FF2B5EF4-FFF2-40B4-BE49-F238E27FC236}">
                    <a16:creationId xmlns:a16="http://schemas.microsoft.com/office/drawing/2014/main" id="{19C785D8-6DFA-4710-BB5E-B146DB641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4999978" y="313318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8" name="Rectangle: Rounded Corners 27">
              <a:extLst>
                <a:ext uri="{FF2B5EF4-FFF2-40B4-BE49-F238E27FC236}">
                  <a16:creationId xmlns:a16="http://schemas.microsoft.com/office/drawing/2014/main" id="{2DC899AD-8818-4FD3-8B47-F34C879C9FCB}"/>
                </a:ext>
              </a:extLst>
            </p:cNvPr>
            <p:cNvSpPr/>
            <p:nvPr/>
          </p:nvSpPr>
          <p:spPr>
            <a:xfrm>
              <a:off x="5285792" y="656170"/>
              <a:ext cx="1834787" cy="1171234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99274" y="1939438"/>
            <a:ext cx="1834787" cy="1334009"/>
            <a:chOff x="5522943" y="1934558"/>
            <a:chExt cx="1834787" cy="1334009"/>
          </a:xfrm>
        </p:grpSpPr>
        <p:grpSp>
          <p:nvGrpSpPr>
            <p:cNvPr id="17" name="Group 18">
              <a:extLst>
                <a:ext uri="{FF2B5EF4-FFF2-40B4-BE49-F238E27FC236}">
                  <a16:creationId xmlns:a16="http://schemas.microsoft.com/office/drawing/2014/main" id="{F3D67FDA-825A-4AC4-998F-65C09B64CCC4}"/>
                </a:ext>
              </a:extLst>
            </p:cNvPr>
            <p:cNvGrpSpPr/>
            <p:nvPr/>
          </p:nvGrpSpPr>
          <p:grpSpPr>
            <a:xfrm>
              <a:off x="5736725" y="1999509"/>
              <a:ext cx="1605032" cy="1202945"/>
              <a:chOff x="74970" y="3197038"/>
              <a:chExt cx="4293694" cy="3353046"/>
            </a:xfrm>
          </p:grpSpPr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D17C481A-898C-4E38-B1D4-BFE8E2F16105}"/>
                  </a:ext>
                </a:extLst>
              </p:cNvPr>
              <p:cNvGrpSpPr/>
              <p:nvPr/>
            </p:nvGrpSpPr>
            <p:grpSpPr>
              <a:xfrm>
                <a:off x="74970" y="3197038"/>
                <a:ext cx="3664264" cy="3353046"/>
                <a:chOff x="143265" y="3747936"/>
                <a:chExt cx="5198757" cy="4696504"/>
              </a:xfrm>
            </p:grpSpPr>
            <p:pic>
              <p:nvPicPr>
                <p:cNvPr id="23" name="Picture 24">
                  <a:extLst>
                    <a:ext uri="{FF2B5EF4-FFF2-40B4-BE49-F238E27FC236}">
                      <a16:creationId xmlns:a16="http://schemas.microsoft.com/office/drawing/2014/main" id="{452BD546-1C84-434B-BF42-093EDB27C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57377" y="3747936"/>
                  <a:ext cx="4234069" cy="4447201"/>
                </a:xfrm>
                <a:prstGeom prst="rect">
                  <a:avLst/>
                </a:prstGeom>
              </p:spPr>
            </p:pic>
            <p:sp>
              <p:nvSpPr>
                <p:cNvPr id="24" name="TextBox 25">
                  <a:extLst>
                    <a:ext uri="{FF2B5EF4-FFF2-40B4-BE49-F238E27FC236}">
                      <a16:creationId xmlns:a16="http://schemas.microsoft.com/office/drawing/2014/main" id="{2914474D-4F19-4AA0-A2EE-3B94834A60CA}"/>
                    </a:ext>
                  </a:extLst>
                </p:cNvPr>
                <p:cNvSpPr txBox="1"/>
                <p:nvPr/>
              </p:nvSpPr>
              <p:spPr>
                <a:xfrm>
                  <a:off x="143265" y="7425131"/>
                  <a:ext cx="5198757" cy="10193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>
                      <a:solidFill>
                        <a:srgbClr val="660066"/>
                      </a:solidFill>
                      <a:latin typeface="Arial Narrow" panose="020B0606020202030204" pitchFamily="34" charset="0"/>
                    </a:rPr>
                    <a:t>McKenzie Creek </a:t>
                  </a:r>
                </a:p>
              </p:txBody>
            </p:sp>
          </p:grpSp>
          <p:sp>
            <p:nvSpPr>
              <p:cNvPr id="21" name="Oval 22">
                <a:extLst>
                  <a:ext uri="{FF2B5EF4-FFF2-40B4-BE49-F238E27FC236}">
                    <a16:creationId xmlns:a16="http://schemas.microsoft.com/office/drawing/2014/main" id="{AAB48239-ECAD-421A-A7B8-22418EB85992}"/>
                  </a:ext>
                </a:extLst>
              </p:cNvPr>
              <p:cNvSpPr/>
              <p:nvPr/>
            </p:nvSpPr>
            <p:spPr>
              <a:xfrm>
                <a:off x="2191288" y="3691968"/>
                <a:ext cx="2177376" cy="2039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22" name="Picture 6" descr="Image result for six nations of the grand river">
                <a:extLst>
                  <a:ext uri="{FF2B5EF4-FFF2-40B4-BE49-F238E27FC236}">
                    <a16:creationId xmlns:a16="http://schemas.microsoft.com/office/drawing/2014/main" id="{2B530510-5A50-42F3-829F-623CDA66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671" y="3562435"/>
                <a:ext cx="2257486" cy="2257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89A2E5E7-9E40-4B9B-B16C-509AC0A9A5A4}"/>
                </a:ext>
              </a:extLst>
            </p:cNvPr>
            <p:cNvSpPr/>
            <p:nvPr/>
          </p:nvSpPr>
          <p:spPr>
            <a:xfrm>
              <a:off x="5522943" y="1934558"/>
              <a:ext cx="1834787" cy="1334009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170075" y="3423221"/>
            <a:ext cx="3777409" cy="949336"/>
            <a:chOff x="5191724" y="3333317"/>
            <a:chExt cx="3777409" cy="949336"/>
          </a:xfrm>
        </p:grpSpPr>
        <p:grpSp>
          <p:nvGrpSpPr>
            <p:cNvPr id="8" name="组合 7"/>
            <p:cNvGrpSpPr/>
            <p:nvPr/>
          </p:nvGrpSpPr>
          <p:grpSpPr>
            <a:xfrm>
              <a:off x="5191724" y="3340509"/>
              <a:ext cx="3147915" cy="942144"/>
              <a:chOff x="5405557" y="3350930"/>
              <a:chExt cx="3147915" cy="94214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2536" y="3462538"/>
                <a:ext cx="1963223" cy="322479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05557" y="3861017"/>
                <a:ext cx="2054289" cy="335435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01476" y="3350930"/>
                <a:ext cx="1051996" cy="942144"/>
              </a:xfrm>
              <a:prstGeom prst="rect">
                <a:avLst/>
              </a:prstGeom>
            </p:spPr>
          </p:pic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1427" y="3333317"/>
              <a:ext cx="1687706" cy="949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8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1166</Words>
  <Application>Microsoft Office PowerPoint</Application>
  <PresentationFormat>On-screen Show (16:9)</PresentationFormat>
  <Paragraphs>164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宋体</vt:lpstr>
      <vt:lpstr>PT Sans Narrow</vt:lpstr>
      <vt:lpstr>Arial Narrow</vt:lpstr>
      <vt:lpstr>Simple Light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John Giesy</cp:lastModifiedBy>
  <cp:revision>130</cp:revision>
  <dcterms:modified xsi:type="dcterms:W3CDTF">2019-11-18T17:32:57Z</dcterms:modified>
</cp:coreProperties>
</file>