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0"/>
  </p:notesMasterIdLst>
  <p:sldIdLst>
    <p:sldId id="263" r:id="rId5"/>
    <p:sldId id="259" r:id="rId6"/>
    <p:sldId id="266" r:id="rId7"/>
    <p:sldId id="267" r:id="rId8"/>
    <p:sldId id="260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 Narrow" panose="020B0604020202020204" charset="0"/>
      <p:regular r:id="rId15"/>
      <p:bold r:id="rId16"/>
    </p:embeddedFont>
    <p:embeddedFont>
      <p:font typeface="Impact" panose="020B080603090205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6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3db3644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It can help to frame your main research objective as a question. For example, 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chemeClr val="dk1"/>
                </a:solidFill>
              </a:rPr>
              <a:t>How will climate change affect agriculture in Canada?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chemeClr val="dk1"/>
                </a:solidFill>
              </a:rPr>
              <a:t>How can we improve water quality and reduce algal blooms in Canadian lakes?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chemeClr val="dk1"/>
                </a:solidFill>
              </a:rPr>
              <a:t>What are the links between fish health, food safety and food security in the Indigenous North?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chemeClr val="dk1"/>
                </a:solidFill>
              </a:rPr>
              <a:t>What is the significance of groundwater fluxes on surface water flow?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g73db364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60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db3644b4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73db3644b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db3644b4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These accomplishments slides will be also be used to build slide bank for use in GWF presentations 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key to advancing the science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linked to the needs of your partners/users?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7" name="Google Shape;77;g73db3644b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81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db3644b4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 dirty="0" err="1" smtClean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Eawag</a:t>
            </a:r>
            <a:r>
              <a:rPr lang="en-CA" sz="1200" dirty="0" smtClean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is the highest ranked water institute in world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 dirty="0" smtClean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National Panel reported</a:t>
            </a:r>
            <a:r>
              <a:rPr lang="en-CA" sz="1200" baseline="0" dirty="0" smtClean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directly </a:t>
            </a:r>
            <a:r>
              <a:rPr lang="en-CA" sz="1200" baseline="0" smtClean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 ECCC.</a:t>
            </a: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g73db3644b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49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db3644b4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Biological</a:t>
            </a:r>
            <a:r>
              <a:rPr lang="en-CA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esponses (e.g. metabolism, intersex, growth) and stressors (wastewater, agricultural runoff, temperature)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0" i="0" u="none" strike="noStrike" cap="none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Intake </a:t>
            </a:r>
            <a:r>
              <a:rPr lang="en-C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of Six Nation Drinking Water Plant.</a:t>
            </a:r>
            <a:endParaRPr dirty="0"/>
          </a:p>
        </p:txBody>
      </p:sp>
      <p:sp>
        <p:nvSpPr>
          <p:cNvPr id="95" name="Google Shape;95;g73db3644b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coordinates: PI, email, website, etc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06750" y="177900"/>
            <a:ext cx="863085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Linking multiple stressors to adverse ecological responses across watersheds</a:t>
            </a:r>
          </a:p>
          <a:p>
            <a:pPr marL="139700" algn="ctr">
              <a:buSzPts val="1400"/>
            </a:pPr>
            <a:r>
              <a:rPr lang="en" dirty="0"/>
              <a:t>Mark Servos, Wayne Parker, </a:t>
            </a:r>
            <a:r>
              <a:rPr lang="en"/>
              <a:t>Paul </a:t>
            </a:r>
            <a:r>
              <a:rPr lang="en" smtClean="0"/>
              <a:t>Craig </a:t>
            </a:r>
            <a:endParaRPr lang="en" dirty="0" smtClean="0"/>
          </a:p>
          <a:p>
            <a:pPr marL="139700" algn="ctr">
              <a:buSzPts val="1400"/>
            </a:pPr>
            <a:r>
              <a:rPr lang="en" dirty="0" smtClean="0"/>
              <a:t>University </a:t>
            </a:r>
            <a:r>
              <a:rPr lang="en" dirty="0"/>
              <a:t>of Waterloo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05510" y="1341450"/>
            <a:ext cx="4056182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b="1" dirty="0" smtClean="0"/>
              <a:t>O</a:t>
            </a:r>
            <a:r>
              <a:rPr lang="en" b="1" dirty="0" smtClean="0"/>
              <a:t>bjective</a:t>
            </a:r>
            <a:r>
              <a:rPr lang="en" b="1" dirty="0"/>
              <a:t>: </a:t>
            </a:r>
            <a:r>
              <a:rPr lang="en" dirty="0"/>
              <a:t>T</a:t>
            </a:r>
            <a:r>
              <a:rPr lang="en" dirty="0" smtClean="0"/>
              <a:t>o reduce t</a:t>
            </a:r>
            <a:r>
              <a:rPr lang="en-CA" dirty="0" smtClean="0"/>
              <a:t>he</a:t>
            </a:r>
            <a:r>
              <a:rPr lang="en" dirty="0" smtClean="0"/>
              <a:t> cumulative impact of contaminants on water resources.</a:t>
            </a:r>
            <a:endParaRPr lang="en" dirty="0"/>
          </a:p>
          <a:p>
            <a:pPr marL="425450" lvl="0" indent="-285750" algn="l" rtl="0"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b="1" dirty="0" smtClean="0"/>
              <a:t>Approach: </a:t>
            </a:r>
            <a:r>
              <a:rPr lang="en" dirty="0" smtClean="0"/>
              <a:t>Development and validation of integrated models for predicting the exposure and response of sentiel species to mixtures and multiple stressors.</a:t>
            </a:r>
          </a:p>
          <a:p>
            <a:pPr marL="425450" lvl="0" indent="-285750" algn="l" rtl="0"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b="1" dirty="0" smtClean="0"/>
              <a:t>Location: </a:t>
            </a:r>
            <a:r>
              <a:rPr lang="en" dirty="0" smtClean="0"/>
              <a:t>Grand River watershed as a case study with emphasis on wastewater treatment plant upgrades; building on a decade of detailed ongoing (bio)monitoring in t</a:t>
            </a:r>
            <a:r>
              <a:rPr lang="en-CA" dirty="0" smtClean="0"/>
              <a:t>he</a:t>
            </a:r>
            <a:r>
              <a:rPr lang="en" dirty="0" smtClean="0"/>
              <a:t> watershed.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554072" y="4159207"/>
            <a:ext cx="224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>
              <a:buSzPts val="1400"/>
            </a:pPr>
            <a:r>
              <a:rPr lang="en" sz="1000" dirty="0" smtClean="0"/>
              <a:t>mservos@uwaterloo.ca</a:t>
            </a:r>
          </a:p>
          <a:p>
            <a:pPr marL="139700">
              <a:buSzPts val="1400"/>
            </a:pPr>
            <a:r>
              <a:rPr lang="en-CA" sz="1000" dirty="0"/>
              <a:t>https://uwaterloo.ca/servos-group/</a:t>
            </a:r>
            <a:endParaRPr lang="en" sz="1000" dirty="0"/>
          </a:p>
        </p:txBody>
      </p:sp>
      <p:pic>
        <p:nvPicPr>
          <p:cNvPr id="8" name="Picture 7" descr="Image result for waterloo wwtp upgrade">
            <a:extLst>
              <a:ext uri="{FF2B5EF4-FFF2-40B4-BE49-F238E27FC236}">
                <a16:creationId xmlns:a16="http://schemas.microsoft.com/office/drawing/2014/main" id="{AD5FC616-F8E7-4430-997F-E31280D0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17" y="1298228"/>
            <a:ext cx="4637105" cy="27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3;p14"/>
          <p:cNvSpPr txBox="1"/>
          <p:nvPr/>
        </p:nvSpPr>
        <p:spPr>
          <a:xfrm>
            <a:off x="1624800" y="4562817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Global Water Futures: Solutions to Water Threats in an Era of Global Change</a:t>
            </a:r>
            <a:endParaRPr sz="1600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7193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688320" y="2642618"/>
            <a:ext cx="5004900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Linked model development and </a:t>
            </a:r>
            <a:r>
              <a:rPr lang="en-CA" dirty="0" smtClean="0"/>
              <a:t>application supporting local and national policy.</a:t>
            </a:r>
            <a:endParaRPr lang="en-CA" dirty="0"/>
          </a:p>
          <a:p>
            <a:pPr marL="7429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Incorporation of relevant chemicals </a:t>
            </a:r>
            <a:r>
              <a:rPr lang="en-CA" dirty="0" smtClean="0"/>
              <a:t>(including chirality), fate processes and biological endpoints </a:t>
            </a:r>
            <a:r>
              <a:rPr lang="en-CA" dirty="0"/>
              <a:t>(estrogenic, </a:t>
            </a:r>
            <a:r>
              <a:rPr lang="en-CA" dirty="0" smtClean="0"/>
              <a:t>metabolism</a:t>
            </a:r>
            <a:r>
              <a:rPr lang="en-CA" dirty="0"/>
              <a:t>, </a:t>
            </a:r>
            <a:r>
              <a:rPr lang="en-CA" dirty="0" smtClean="0"/>
              <a:t>growth, etc</a:t>
            </a:r>
            <a:r>
              <a:rPr lang="en-CA" dirty="0"/>
              <a:t>.). </a:t>
            </a:r>
          </a:p>
          <a:p>
            <a:pPr marL="7429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HQP Training: 4 MSc, 2 PhD students, 1 PDF have been involved in interdisciplinary projects.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 smtClean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1;p18"/>
          <p:cNvSpPr txBox="1"/>
          <p:nvPr/>
        </p:nvSpPr>
        <p:spPr>
          <a:xfrm>
            <a:off x="1624800" y="4594706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Linking multiple stressors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E4C140-809A-4815-8445-F1D4923CE217}"/>
              </a:ext>
            </a:extLst>
          </p:cNvPr>
          <p:cNvGrpSpPr/>
          <p:nvPr/>
        </p:nvGrpSpPr>
        <p:grpSpPr>
          <a:xfrm>
            <a:off x="1452486" y="993818"/>
            <a:ext cx="6200814" cy="1193139"/>
            <a:chOff x="228930" y="1384931"/>
            <a:chExt cx="8697138" cy="197422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0C1DBC-B56A-49F9-8213-A5D6E0365701}"/>
                </a:ext>
              </a:extLst>
            </p:cNvPr>
            <p:cNvSpPr/>
            <p:nvPr/>
          </p:nvSpPr>
          <p:spPr>
            <a:xfrm>
              <a:off x="228930" y="1384931"/>
              <a:ext cx="2071119" cy="19742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2BF44B6-AFF9-4B2B-96DB-855AA0FE3DE4}"/>
                </a:ext>
              </a:extLst>
            </p:cNvPr>
            <p:cNvSpPr/>
            <p:nvPr/>
          </p:nvSpPr>
          <p:spPr>
            <a:xfrm>
              <a:off x="2455470" y="1384931"/>
              <a:ext cx="2071119" cy="19742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F86613-3488-4DE4-8164-42A176306051}"/>
                </a:ext>
              </a:extLst>
            </p:cNvPr>
            <p:cNvSpPr txBox="1"/>
            <p:nvPr/>
          </p:nvSpPr>
          <p:spPr>
            <a:xfrm>
              <a:off x="517904" y="1386768"/>
              <a:ext cx="1585075" cy="66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Impact" panose="020B0806030902050204" pitchFamily="34" charset="0"/>
                </a:rPr>
                <a:t>Influent</a:t>
              </a:r>
              <a:endParaRPr lang="en-CA" sz="2000" dirty="0">
                <a:latin typeface="Impact" panose="020B080603090205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84EAC6-2530-49AB-A925-412D22AFD964}"/>
                </a:ext>
              </a:extLst>
            </p:cNvPr>
            <p:cNvSpPr txBox="1"/>
            <p:nvPr/>
          </p:nvSpPr>
          <p:spPr>
            <a:xfrm>
              <a:off x="2816664" y="1401524"/>
              <a:ext cx="139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Impact" panose="020B0806030902050204" pitchFamily="34" charset="0"/>
                </a:rPr>
                <a:t>Effluent</a:t>
              </a:r>
              <a:endParaRPr lang="en-CA" sz="2000" dirty="0">
                <a:latin typeface="Impact" panose="020B0806030902050204" pitchFamily="34" charset="0"/>
              </a:endParaRPr>
            </a:p>
          </p:txBody>
        </p:sp>
        <p:pic>
          <p:nvPicPr>
            <p:cNvPr id="13" name="Picture 2" descr="Related image">
              <a:extLst>
                <a:ext uri="{FF2B5EF4-FFF2-40B4-BE49-F238E27FC236}">
                  <a16:creationId xmlns:a16="http://schemas.microsoft.com/office/drawing/2014/main" id="{EC3F1014-50C8-4388-91A8-ECA343A3F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50" y="1917988"/>
              <a:ext cx="1113861" cy="1113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i.stack.imgur.com/pBwJm.png">
              <a:extLst>
                <a:ext uri="{FF2B5EF4-FFF2-40B4-BE49-F238E27FC236}">
                  <a16:creationId xmlns:a16="http://schemas.microsoft.com/office/drawing/2014/main" id="{3A71C2EB-B455-4AA6-B301-DC98F0734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903" y="1763516"/>
              <a:ext cx="1457961" cy="1457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D2A8D26-727C-4214-8959-9BD2FCB972EE}"/>
                </a:ext>
              </a:extLst>
            </p:cNvPr>
            <p:cNvSpPr/>
            <p:nvPr/>
          </p:nvSpPr>
          <p:spPr>
            <a:xfrm>
              <a:off x="4628410" y="1384931"/>
              <a:ext cx="2071119" cy="19742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0BC882-7B94-480D-B7FA-93097A82A10A}"/>
                </a:ext>
              </a:extLst>
            </p:cNvPr>
            <p:cNvSpPr txBox="1"/>
            <p:nvPr/>
          </p:nvSpPr>
          <p:spPr>
            <a:xfrm>
              <a:off x="4989604" y="1401524"/>
              <a:ext cx="139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Impact" panose="020B0806030902050204" pitchFamily="34" charset="0"/>
                </a:rPr>
                <a:t>River</a:t>
              </a:r>
              <a:endParaRPr lang="en-CA" sz="2000" dirty="0">
                <a:latin typeface="Impact" panose="020B080603090205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0FB8264-0B8B-4597-B86E-449809AB1EE7}"/>
                </a:ext>
              </a:extLst>
            </p:cNvPr>
            <p:cNvSpPr/>
            <p:nvPr/>
          </p:nvSpPr>
          <p:spPr>
            <a:xfrm>
              <a:off x="6854949" y="1384931"/>
              <a:ext cx="2071119" cy="19742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B9310-A502-4DCE-987F-9208B900BBFC}"/>
                </a:ext>
              </a:extLst>
            </p:cNvPr>
            <p:cNvSpPr txBox="1"/>
            <p:nvPr/>
          </p:nvSpPr>
          <p:spPr>
            <a:xfrm>
              <a:off x="7216143" y="1401524"/>
              <a:ext cx="1396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Impact" panose="020B0806030902050204" pitchFamily="34" charset="0"/>
                </a:rPr>
                <a:t>Fish</a:t>
              </a:r>
              <a:endParaRPr lang="en-CA" sz="2000" dirty="0">
                <a:latin typeface="Impact" panose="020B0806030902050204" pitchFamily="34" charset="0"/>
              </a:endParaRPr>
            </a:p>
          </p:txBody>
        </p:sp>
        <p:pic>
          <p:nvPicPr>
            <p:cNvPr id="19" name="Picture 4" descr="Image result for river icon png">
              <a:extLst>
                <a:ext uri="{FF2B5EF4-FFF2-40B4-BE49-F238E27FC236}">
                  <a16:creationId xmlns:a16="http://schemas.microsoft.com/office/drawing/2014/main" id="{48EE66C8-3111-4765-9FFA-5A8899B551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272" y="1784740"/>
              <a:ext cx="1298534" cy="1298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Image result for fish icon png">
              <a:extLst>
                <a:ext uri="{FF2B5EF4-FFF2-40B4-BE49-F238E27FC236}">
                  <a16:creationId xmlns:a16="http://schemas.microsoft.com/office/drawing/2014/main" id="{6EA0CFAB-8153-43F8-937B-32FF36F96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143" y="1741766"/>
              <a:ext cx="1466304" cy="146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Arrow: Right 55">
            <a:extLst>
              <a:ext uri="{FF2B5EF4-FFF2-40B4-BE49-F238E27FC236}">
                <a16:creationId xmlns:a16="http://schemas.microsoft.com/office/drawing/2014/main" id="{805594D1-DA90-4053-A64C-48CB0CEC964B}"/>
              </a:ext>
            </a:extLst>
          </p:cNvPr>
          <p:cNvSpPr/>
          <p:nvPr/>
        </p:nvSpPr>
        <p:spPr>
          <a:xfrm>
            <a:off x="1558392" y="2298585"/>
            <a:ext cx="6001920" cy="1567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85" y="2742799"/>
            <a:ext cx="3197026" cy="1538569"/>
          </a:xfrm>
          <a:prstGeom prst="rect">
            <a:avLst/>
          </a:prstGeom>
        </p:spPr>
      </p:pic>
      <p:sp>
        <p:nvSpPr>
          <p:cNvPr id="25" name="Google Shape;80;p16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PT Sans Narrow"/>
                <a:ea typeface="PT Sans Narrow"/>
                <a:cs typeface="PT Sans Narrow"/>
                <a:sym typeface="PT Sans Narrow"/>
              </a:rPr>
              <a:t>Transformational Science Highlights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1;p18"/>
          <p:cNvSpPr txBox="1"/>
          <p:nvPr/>
        </p:nvSpPr>
        <p:spPr>
          <a:xfrm>
            <a:off x="1624800" y="4586892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Linking multiple stressors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728" y="812801"/>
            <a:ext cx="5834618" cy="3577750"/>
            <a:chOff x="1144252" y="216568"/>
            <a:chExt cx="9061005" cy="61306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000000-0008-0000-0F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252" y="335355"/>
              <a:ext cx="4599738" cy="600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000000-0008-0000-0F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457" y="339635"/>
              <a:ext cx="4599800" cy="6007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03159" y="224589"/>
              <a:ext cx="156282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a) Pre-upgrade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86926" y="216568"/>
              <a:ext cx="162052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b) Post-upgrade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 flipH="1">
            <a:off x="6100307" y="1058134"/>
            <a:ext cx="28495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/>
              <a:t>Testing scenarios: </a:t>
            </a:r>
            <a:endParaRPr lang="en-CA" b="1" i="1" dirty="0" smtClean="0"/>
          </a:p>
          <a:p>
            <a:r>
              <a:rPr lang="en-CA" i="1" dirty="0" smtClean="0"/>
              <a:t>infrastructure </a:t>
            </a:r>
            <a:r>
              <a:rPr lang="en-CA" i="1" dirty="0"/>
              <a:t>upgrades, emerging contaminants, population growth, climate </a:t>
            </a:r>
            <a:r>
              <a:rPr lang="en-CA" i="1" dirty="0" smtClean="0"/>
              <a:t>change</a:t>
            </a:r>
          </a:p>
          <a:p>
            <a:endParaRPr lang="en-CA" b="1" i="1" dirty="0"/>
          </a:p>
          <a:p>
            <a:r>
              <a:rPr lang="en-CA" b="1" i="1" dirty="0" smtClean="0"/>
              <a:t>Supporting assessment of remedial actions:</a:t>
            </a:r>
            <a:endParaRPr lang="en-CA" b="1" i="1" dirty="0"/>
          </a:p>
          <a:p>
            <a:r>
              <a:rPr lang="en-CA" i="1" dirty="0" smtClean="0"/>
              <a:t>Prediction of changes in effluent quality on ecological impacts relative to specific effects thresholds (e.g. estrogens, metabolism).</a:t>
            </a:r>
          </a:p>
          <a:p>
            <a:endParaRPr lang="en-CA" i="1" dirty="0"/>
          </a:p>
          <a:p>
            <a:r>
              <a:rPr lang="en-CA" sz="1100" i="1" dirty="0" smtClean="0"/>
              <a:t>GWF Project directly linked to </a:t>
            </a:r>
          </a:p>
          <a:p>
            <a:r>
              <a:rPr lang="en-CA" sz="1100" i="1" dirty="0" smtClean="0"/>
              <a:t>NSERC-CRD with Region of Waterloo</a:t>
            </a:r>
            <a:endParaRPr lang="en-CA" sz="1100" i="1" dirty="0"/>
          </a:p>
        </p:txBody>
      </p:sp>
      <p:sp>
        <p:nvSpPr>
          <p:cNvPr id="14" name="Google Shape;80;p16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PT Sans Narrow"/>
                <a:ea typeface="PT Sans Narrow"/>
                <a:cs typeface="PT Sans Narrow"/>
                <a:sym typeface="PT Sans Narrow"/>
              </a:rPr>
              <a:t>Transformational Science Highlights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1421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06750" y="146639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PT Sans Narrow"/>
                <a:ea typeface="PT Sans Narrow"/>
                <a:cs typeface="PT Sans Narrow"/>
                <a:sym typeface="PT Sans Narrow"/>
              </a:rPr>
              <a:t>Project Impact and Aspirations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-101600" y="889595"/>
            <a:ext cx="5001164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D</a:t>
            </a:r>
            <a:r>
              <a:rPr lang="en-CA" dirty="0" smtClean="0"/>
              <a:t>irect collaboration with municipalities, federal government and watershed agency (GRCA).</a:t>
            </a:r>
          </a:p>
          <a:p>
            <a:pPr marL="7429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Supporting national assessment and policy related to wastewater infrastructure and challenges of emerging contaminant assessment and remediation.</a:t>
            </a:r>
          </a:p>
          <a:p>
            <a:pPr marL="7429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Advancing approaches to assess and predict cumulative effects at watershed scales.</a:t>
            </a:r>
          </a:p>
          <a:p>
            <a:pPr marL="7429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Strengthening linkages to (inter)national projects, reviews and policy development (e.g. </a:t>
            </a:r>
            <a:r>
              <a:rPr lang="en-CA" i="1" dirty="0" err="1" smtClean="0"/>
              <a:t>Eawag</a:t>
            </a:r>
            <a:r>
              <a:rPr lang="en-CA" dirty="0" smtClean="0"/>
              <a:t> Visiting Fellow, National Wastewater Panel)</a:t>
            </a:r>
            <a:endParaRPr dirty="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1;p18"/>
          <p:cNvSpPr txBox="1"/>
          <p:nvPr/>
        </p:nvSpPr>
        <p:spPr>
          <a:xfrm>
            <a:off x="1624800" y="4594707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Linking multiple stressors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7049" r="5084" b="40323"/>
          <a:stretch/>
        </p:blipFill>
        <p:spPr>
          <a:xfrm>
            <a:off x="4899564" y="889595"/>
            <a:ext cx="3715821" cy="2812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714750" y="5726686"/>
            <a:ext cx="4085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>
                <a:solidFill>
                  <a:schemeClr val="bg1"/>
                </a:solidFill>
              </a:rPr>
              <a:t>CANADA’S CHALLENGES AND OPPORTUNITIES 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dirty="0">
                <a:solidFill>
                  <a:schemeClr val="bg1"/>
                </a:solidFill>
              </a:rPr>
              <a:t>TO ADDRESS CONTAMINANTS IN </a:t>
            </a:r>
            <a:r>
              <a:rPr lang="en-CA" sz="2400" dirty="0" smtClean="0">
                <a:solidFill>
                  <a:schemeClr val="bg1"/>
                </a:solidFill>
              </a:rPr>
              <a:t>WASTEWATER</a:t>
            </a:r>
          </a:p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National Expert </a:t>
            </a:r>
            <a:r>
              <a:rPr lang="en-CA" sz="2400" dirty="0" smtClean="0">
                <a:solidFill>
                  <a:schemeClr val="bg1"/>
                </a:solidFill>
              </a:rPr>
              <a:t>Panel</a:t>
            </a:r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77" y="3776520"/>
            <a:ext cx="4009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 smtClean="0"/>
              <a:t>Canada’s Challenges and Opportunities to Address Contaminants in Wastewater (National Panel Report) 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0610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06750" y="177900"/>
            <a:ext cx="8420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Challenges and Cross-project Collaboration Opportunities</a:t>
            </a:r>
            <a:endParaRPr sz="30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72775" y="1091125"/>
            <a:ext cx="4408640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spcBef>
                <a:spcPts val="0"/>
              </a:spcBef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 smtClean="0"/>
              <a:t>Strong collaboration and support already but potential</a:t>
            </a:r>
            <a:r>
              <a:rPr lang="en-US" smtClean="0"/>
              <a:t> </a:t>
            </a:r>
            <a:r>
              <a:rPr lang="en-US" dirty="0" smtClean="0"/>
              <a:t>for additional linkages </a:t>
            </a:r>
            <a:r>
              <a:rPr lang="en-US" dirty="0"/>
              <a:t>to the modelling </a:t>
            </a:r>
            <a:r>
              <a:rPr lang="en-US" dirty="0" smtClean="0"/>
              <a:t>group and other projects working </a:t>
            </a:r>
            <a:r>
              <a:rPr lang="en-US" smtClean="0"/>
              <a:t>in other watersheds (especially Grand River).</a:t>
            </a:r>
            <a:endParaRPr lang="en-US" dirty="0"/>
          </a:p>
          <a:p>
            <a:pPr marL="425450" indent="-28575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CA"/>
              <a:t>Extending models downstream to Six Nations of the Grand River.</a:t>
            </a:r>
          </a:p>
          <a:p>
            <a:pPr marL="425450" indent="-28575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CA" dirty="0" smtClean="0"/>
              <a:t>Potential to extend model to other chemicals, hydrologic conditions and (sub)watersheds.</a:t>
            </a:r>
          </a:p>
          <a:p>
            <a:pPr marL="425450" indent="-28575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en-CA" dirty="0" smtClean="0"/>
              <a:t>Opportunity </a:t>
            </a:r>
            <a:r>
              <a:rPr lang="en-CA" dirty="0"/>
              <a:t>to further engage students with GWF HQP activities.</a:t>
            </a:r>
          </a:p>
          <a:p>
            <a:pPr marL="425450" indent="-28575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8318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1624800" y="4554695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Linking multiple stressors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3" y="929804"/>
            <a:ext cx="3634154" cy="2977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4193" y="3949905"/>
            <a:ext cx="2938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Validating effects endpoints in the Grand River watershed</a:t>
            </a:r>
            <a:endParaRPr lang="en-CA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66198F7681D04C9DBAF941AB57620B" ma:contentTypeVersion="11" ma:contentTypeDescription="Create a new document." ma:contentTypeScope="" ma:versionID="cc6ae8daa5971877b39b7a698e102662">
  <xsd:schema xmlns:xsd="http://www.w3.org/2001/XMLSchema" xmlns:xs="http://www.w3.org/2001/XMLSchema" xmlns:p="http://schemas.microsoft.com/office/2006/metadata/properties" xmlns:ns3="6b9ed3ea-87ec-4a18-869a-d6019f4e6e74" xmlns:ns4="8811fee5-82e2-4820-8d27-fec3fe0fc4a2" targetNamespace="http://schemas.microsoft.com/office/2006/metadata/properties" ma:root="true" ma:fieldsID="dfc2ec44284cf6f6c62afb8a73870b02" ns3:_="" ns4:_="">
    <xsd:import namespace="6b9ed3ea-87ec-4a18-869a-d6019f4e6e74"/>
    <xsd:import namespace="8811fee5-82e2-4820-8d27-fec3fe0fc4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ed3ea-87ec-4a18-869a-d6019f4e6e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1fee5-82e2-4820-8d27-fec3fe0fc4a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8FBE60-3449-4A4A-ACCD-991BA5C7E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ed3ea-87ec-4a18-869a-d6019f4e6e74"/>
    <ds:schemaRef ds:uri="8811fee5-82e2-4820-8d27-fec3fe0fc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E17501-9F5D-4737-9825-5C1806E0B0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30F69-164E-44EF-A9BF-3D86CD63ADAB}">
  <ds:schemaRefs>
    <ds:schemaRef ds:uri="http://schemas.microsoft.com/office/infopath/2007/PartnerControls"/>
    <ds:schemaRef ds:uri="8811fee5-82e2-4820-8d27-fec3fe0fc4a2"/>
    <ds:schemaRef ds:uri="http://purl.org/dc/elements/1.1/"/>
    <ds:schemaRef ds:uri="http://schemas.microsoft.com/office/2006/metadata/properties"/>
    <ds:schemaRef ds:uri="6b9ed3ea-87ec-4a18-869a-d6019f4e6e7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570</Words>
  <Application>Microsoft Office PowerPoint</Application>
  <PresentationFormat>On-screen Show (16:9)</PresentationFormat>
  <Paragraphs>67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PT Sans Narrow</vt:lpstr>
      <vt:lpstr>Impact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DeBeer, Chris</dc:creator>
  <cp:lastModifiedBy>Mark Servos</cp:lastModifiedBy>
  <cp:revision>27</cp:revision>
  <dcterms:modified xsi:type="dcterms:W3CDTF">2019-11-19T02:02:53Z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0x0101004466198F7681D04C9DBAF941AB57620B</vt:lpwstr>
  </property>
</Properties>
</file>