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PT Sans Narrow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e, Jared" initials="WJ" lastIdx="27" clrIdx="0">
    <p:extLst>
      <p:ext uri="{19B8F6BF-5375-455C-9EA6-DF929625EA0E}">
        <p15:presenceInfo xmlns:p15="http://schemas.microsoft.com/office/powerpoint/2012/main" userId="S-1-5-21-1060284298-436374069-1708537768-328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7" autoAdjust="0"/>
    <p:restoredTop sz="94884" autoAdjust="0"/>
  </p:normalViewPr>
  <p:slideViewPr>
    <p:cSldViewPr snapToGrid="0">
      <p:cViewPr varScale="1">
        <p:scale>
          <a:sx n="86" d="100"/>
          <a:sy n="86" d="100"/>
        </p:scale>
        <p:origin x="97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3db3644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It can help to frame your main research objective as a question. For example, 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How will climate change affect agriculture in Canada?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How can we improve water quality and reduce algal blooms in Canadian lakes?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What are the links between fish health, food safety and food security in the Indigenous North?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dirty="0">
                <a:solidFill>
                  <a:schemeClr val="dk1"/>
                </a:solidFill>
              </a:rPr>
              <a:t>What is the significance of groundwater fluxes on surface water flow?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73db36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db3644b4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PT Sans Narrow"/>
                <a:ea typeface="PT Sans Narrow"/>
                <a:cs typeface="PT Sans Narrow"/>
                <a:sym typeface="PT Sans Narrow"/>
              </a:rPr>
              <a:t>These accomplishments slides will be also be used to build slide bank for use in GWF presentations </a:t>
            </a: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 dirty="0">
                <a:latin typeface="PT Sans Narrow"/>
                <a:ea typeface="PT Sans Narrow"/>
                <a:cs typeface="PT Sans Narrow"/>
                <a:sym typeface="PT Sans Narrow"/>
              </a:rPr>
              <a:t>How are these results key to advancing the science</a:t>
            </a: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n" sz="1200" dirty="0">
                <a:latin typeface="PT Sans Narrow"/>
                <a:ea typeface="PT Sans Narrow"/>
                <a:cs typeface="PT Sans Narrow"/>
                <a:sym typeface="PT Sans Narrow"/>
              </a:rPr>
              <a:t>How are these results linked to the needs of your partners/users?</a:t>
            </a:r>
            <a:endParaRPr sz="12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7" name="Google Shape;77;g73db3644b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db3644b4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3db3644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chris.spence@canada.ca" TargetMode="External"/><Relationship Id="rId7" Type="http://schemas.openxmlformats.org/officeDocument/2006/relationships/hyperlink" Target="https://twitter.com/Prairie_Wa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wf.usask.ca/prairiewater/" TargetMode="External"/><Relationship Id="rId5" Type="http://schemas.openxmlformats.org/officeDocument/2006/relationships/hyperlink" Target="mailto:jared.wolfe@usask.ca" TargetMode="External"/><Relationship Id="rId4" Type="http://schemas.openxmlformats.org/officeDocument/2006/relationships/hyperlink" Target="mailto:colin.whitfield@usask.ca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106750" y="177900"/>
            <a:ext cx="7436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smtClean="0">
                <a:latin typeface="PT Sans Narrow"/>
                <a:ea typeface="PT Sans Narrow"/>
                <a:cs typeface="PT Sans Narrow"/>
                <a:sym typeface="PT Sans Narrow"/>
              </a:rPr>
              <a:t>Prairie Water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52400" y="653661"/>
            <a:ext cx="8768576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>
              <a:buSzPts val="1400"/>
              <a:buChar char="●"/>
            </a:pPr>
            <a:r>
              <a:rPr lang="en-US" sz="1200" dirty="0" smtClean="0"/>
              <a:t>How </a:t>
            </a:r>
            <a:r>
              <a:rPr lang="en-US" sz="1200" dirty="0"/>
              <a:t>can we enhance the </a:t>
            </a:r>
            <a:r>
              <a:rPr lang="en-US" sz="1200" dirty="0" smtClean="0"/>
              <a:t>resilience </a:t>
            </a:r>
            <a:r>
              <a:rPr lang="en-US" sz="1200" dirty="0"/>
              <a:t>of Prairie communities to climate and water resource related impacts</a:t>
            </a:r>
            <a:r>
              <a:rPr lang="en-US" sz="1200" dirty="0" smtClean="0"/>
              <a:t>?</a:t>
            </a:r>
          </a:p>
          <a:p>
            <a:pPr marL="457200" lvl="0" indent="-317500">
              <a:buSzPts val="1400"/>
              <a:buChar char="●"/>
            </a:pPr>
            <a:endParaRPr lang="en-US" sz="1200" dirty="0" smtClean="0"/>
          </a:p>
          <a:p>
            <a:pPr marL="457200" lvl="0" indent="-317500">
              <a:buSzPts val="1400"/>
              <a:buChar char="●"/>
            </a:pPr>
            <a:r>
              <a:rPr lang="en-US" sz="1200" dirty="0" smtClean="0"/>
              <a:t>Our research methods include, but are not limited to, improving biogeochemical process understanding, </a:t>
            </a:r>
          </a:p>
          <a:p>
            <a:pPr marL="139700" lvl="1">
              <a:buSzPts val="1400"/>
            </a:pPr>
            <a:r>
              <a:rPr lang="en-US" sz="1200" dirty="0" smtClean="0"/>
              <a:t>       classifying catchments, mapping groundwater recharge and aquifer use, developing holistic hydrology-</a:t>
            </a:r>
          </a:p>
          <a:p>
            <a:pPr marL="139700" lvl="1">
              <a:buSzPts val="1400"/>
            </a:pPr>
            <a:r>
              <a:rPr lang="en-US" sz="1200" dirty="0" smtClean="0"/>
              <a:t>       chemical-ecological-economic models to evaluate sensitivity to climate and land use change, and </a:t>
            </a:r>
          </a:p>
          <a:p>
            <a:pPr marL="139700" lvl="1">
              <a:buSzPts val="1400"/>
            </a:pPr>
            <a:r>
              <a:rPr lang="en-US" sz="1200" dirty="0" smtClean="0"/>
              <a:t>       implementing experimental laboratories to explore importance of evidence in decision making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 smtClean="0"/>
              <a:t>Contacts:</a:t>
            </a:r>
          </a:p>
          <a:p>
            <a:pPr marL="720000" lvl="2" indent="-317500"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/>
              <a:t>Christopher Spence (</a:t>
            </a:r>
            <a:r>
              <a:rPr lang="en" sz="1200" dirty="0" smtClean="0">
                <a:hlinkClick r:id="rId3"/>
              </a:rPr>
              <a:t>chris.spence@canada.ca</a:t>
            </a:r>
            <a:r>
              <a:rPr lang="en" sz="1200" dirty="0" smtClean="0"/>
              <a:t>)</a:t>
            </a:r>
          </a:p>
          <a:p>
            <a:pPr marL="720000" lvl="4" indent="-317500"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/>
              <a:t>Colin Whitfield (</a:t>
            </a:r>
            <a:r>
              <a:rPr lang="en" sz="1200" dirty="0" smtClean="0">
                <a:hlinkClick r:id="rId4"/>
              </a:rPr>
              <a:t>colin.whitfield@usask.ca</a:t>
            </a:r>
            <a:r>
              <a:rPr lang="en" sz="1200" dirty="0" smtClean="0"/>
              <a:t>) </a:t>
            </a:r>
          </a:p>
          <a:p>
            <a:pPr marL="720000" lvl="4" indent="-317500"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/>
              <a:t>Jared Wolfe (</a:t>
            </a:r>
            <a:r>
              <a:rPr lang="en" sz="1200" dirty="0" smtClean="0">
                <a:hlinkClick r:id="rId5"/>
              </a:rPr>
              <a:t>jared.wolfe@usask.ca</a:t>
            </a:r>
            <a:r>
              <a:rPr lang="en" sz="1200" dirty="0" smtClean="0"/>
              <a:t>)</a:t>
            </a:r>
          </a:p>
          <a:p>
            <a:pPr marL="720000" lvl="4" indent="-317500">
              <a:buSzPts val="1400"/>
              <a:buFont typeface="Courier New" panose="02070309020205020404" pitchFamily="49" charset="0"/>
              <a:buChar char="o"/>
            </a:pPr>
            <a:r>
              <a:rPr lang="en-CA" sz="1200" dirty="0" smtClean="0">
                <a:hlinkClick r:id="rId6"/>
              </a:rPr>
              <a:t>https</a:t>
            </a:r>
            <a:r>
              <a:rPr lang="en-CA" sz="1200" dirty="0">
                <a:hlinkClick r:id="rId6"/>
              </a:rPr>
              <a:t>://gwf.usask.ca/prairiewater</a:t>
            </a:r>
            <a:r>
              <a:rPr lang="en-CA" sz="1200" dirty="0" smtClean="0">
                <a:hlinkClick r:id="rId6"/>
              </a:rPr>
              <a:t>/</a:t>
            </a:r>
            <a:endParaRPr lang="en-CA" sz="1200" dirty="0" smtClean="0"/>
          </a:p>
          <a:p>
            <a:pPr marL="720000" lvl="4" indent="-317500">
              <a:buSzPts val="1400"/>
              <a:buFont typeface="Courier New" panose="02070309020205020404" pitchFamily="49" charset="0"/>
              <a:buChar char="o"/>
            </a:pPr>
            <a:r>
              <a:rPr lang="en-CA" sz="1200" dirty="0">
                <a:hlinkClick r:id="rId7"/>
              </a:rPr>
              <a:t>https://</a:t>
            </a:r>
            <a:r>
              <a:rPr lang="en-CA" sz="1200" dirty="0" smtClean="0">
                <a:hlinkClick r:id="rId7"/>
              </a:rPr>
              <a:t>twitter.com/Prairie_Water</a:t>
            </a:r>
            <a:r>
              <a:rPr lang="en-CA" sz="1200" dirty="0" smtClean="0"/>
              <a:t> </a:t>
            </a:r>
          </a:p>
          <a:p>
            <a:pPr marL="402500" lvl="4">
              <a:buSzPts val="1400"/>
            </a:pPr>
            <a:endParaRPr lang="en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Prairie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28" y="2051893"/>
            <a:ext cx="4191320" cy="2515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PT Sans Narrow"/>
                <a:ea typeface="PT Sans Narrow"/>
                <a:cs typeface="PT Sans Narrow"/>
                <a:sym typeface="PT Sans Narrow"/>
              </a:rPr>
              <a:t>Transformational Science Highlights</a:t>
            </a:r>
            <a:endParaRPr sz="30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53180" y="771085"/>
            <a:ext cx="4326703" cy="3674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 sz="1200" dirty="0" smtClean="0">
                <a:solidFill>
                  <a:schemeClr val="dk1"/>
                </a:solidFill>
              </a:rPr>
              <a:t>Found that hydrological response to wetland loss differs among Prairie watershed types.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CA" sz="1200" dirty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sz="1200" dirty="0">
                <a:solidFill>
                  <a:schemeClr val="dk1"/>
                </a:solidFill>
              </a:rPr>
              <a:t>Assembled maps on groundwater vulnerability, oil spills, and water production and use by the oil industry in Saskatchewan</a:t>
            </a:r>
            <a:r>
              <a:rPr lang="en-US" sz="1200" dirty="0" smtClean="0">
                <a:solidFill>
                  <a:schemeClr val="dk1"/>
                </a:solidFill>
              </a:rPr>
              <a:t>.</a:t>
            </a:r>
          </a:p>
          <a:p>
            <a:pPr marL="457200" lvl="0" indent="-317500">
              <a:buSzPts val="1400"/>
              <a:buChar char="●"/>
            </a:pPr>
            <a:endParaRPr lang="en-US" sz="1200" dirty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sz="1200" dirty="0" smtClean="0">
                <a:solidFill>
                  <a:schemeClr val="dk1"/>
                </a:solidFill>
              </a:rPr>
              <a:t>Mapped groundwater recharge rates in Alberta</a:t>
            </a:r>
            <a:endParaRPr lang="en-CA" sz="1200" dirty="0" smtClean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CA" sz="1200" dirty="0" smtClean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sz="1200" dirty="0">
                <a:solidFill>
                  <a:schemeClr val="dk1"/>
                </a:solidFill>
              </a:rPr>
              <a:t>Conducted </a:t>
            </a:r>
            <a:r>
              <a:rPr lang="en-US" sz="1200" dirty="0" smtClean="0">
                <a:solidFill>
                  <a:schemeClr val="dk1"/>
                </a:solidFill>
              </a:rPr>
              <a:t>four </a:t>
            </a:r>
            <a:r>
              <a:rPr lang="en-US" sz="1200" dirty="0">
                <a:solidFill>
                  <a:schemeClr val="dk1"/>
                </a:solidFill>
              </a:rPr>
              <a:t>wetland </a:t>
            </a:r>
            <a:r>
              <a:rPr lang="en-US" sz="1200" dirty="0" smtClean="0">
                <a:solidFill>
                  <a:schemeClr val="dk1"/>
                </a:solidFill>
              </a:rPr>
              <a:t>surveys </a:t>
            </a:r>
            <a:r>
              <a:rPr lang="en-US" sz="1200" dirty="0">
                <a:solidFill>
                  <a:schemeClr val="dk1"/>
                </a:solidFill>
              </a:rPr>
              <a:t>(n &gt; </a:t>
            </a:r>
            <a:r>
              <a:rPr lang="en-US" sz="1200" dirty="0" smtClean="0">
                <a:solidFill>
                  <a:schemeClr val="dk1"/>
                </a:solidFill>
              </a:rPr>
              <a:t>150), which </a:t>
            </a:r>
            <a:r>
              <a:rPr lang="en-US" sz="1200" dirty="0" smtClean="0">
                <a:solidFill>
                  <a:schemeClr val="dk1"/>
                </a:solidFill>
              </a:rPr>
              <a:t>represent </a:t>
            </a:r>
            <a:r>
              <a:rPr lang="en-US" sz="1200" dirty="0" smtClean="0">
                <a:solidFill>
                  <a:schemeClr val="dk1"/>
                </a:solidFill>
              </a:rPr>
              <a:t>the first extensive sampling of biogeochemical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and pesticide </a:t>
            </a:r>
            <a:r>
              <a:rPr lang="en-US" sz="1200" dirty="0" smtClean="0">
                <a:solidFill>
                  <a:schemeClr val="dk1"/>
                </a:solidFill>
              </a:rPr>
              <a:t>conditions in the region. </a:t>
            </a:r>
          </a:p>
          <a:p>
            <a:pPr marL="457200" lvl="0" indent="-317500">
              <a:buSzPts val="1400"/>
              <a:buChar char="●"/>
            </a:pPr>
            <a:endParaRPr lang="en-US" sz="1200" dirty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sz="1200" dirty="0" smtClean="0">
                <a:solidFill>
                  <a:schemeClr val="dk1"/>
                </a:solidFill>
              </a:rPr>
              <a:t>Developed a </a:t>
            </a:r>
            <a:r>
              <a:rPr lang="en-US" sz="1200" dirty="0">
                <a:solidFill>
                  <a:schemeClr val="dk1"/>
                </a:solidFill>
              </a:rPr>
              <a:t>model to estimate which </a:t>
            </a:r>
            <a:r>
              <a:rPr lang="en-US" sz="1200" dirty="0" smtClean="0">
                <a:solidFill>
                  <a:schemeClr val="dk1"/>
                </a:solidFill>
              </a:rPr>
              <a:t>wetlands </a:t>
            </a:r>
            <a:r>
              <a:rPr lang="en-US" sz="1200" dirty="0">
                <a:solidFill>
                  <a:schemeClr val="dk1"/>
                </a:solidFill>
              </a:rPr>
              <a:t>are most at risk of being removed by land owners based solely on private costs. </a:t>
            </a:r>
            <a:endParaRPr lang="en-US" sz="1200" dirty="0" smtClean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endParaRPr lang="en-US" sz="1200" dirty="0">
              <a:solidFill>
                <a:schemeClr val="dk1"/>
              </a:solidFill>
            </a:endParaRPr>
          </a:p>
          <a:p>
            <a:pPr marL="457200" lvl="0" indent="-317500">
              <a:buSzPts val="1400"/>
              <a:buChar char="●"/>
            </a:pPr>
            <a:r>
              <a:rPr lang="en-US" sz="1200" dirty="0" smtClean="0">
                <a:solidFill>
                  <a:schemeClr val="dk1"/>
                </a:solidFill>
              </a:rPr>
              <a:t>Evaluated </a:t>
            </a:r>
            <a:r>
              <a:rPr lang="en-US" sz="1200" dirty="0">
                <a:solidFill>
                  <a:schemeClr val="dk1"/>
                </a:solidFill>
              </a:rPr>
              <a:t>the </a:t>
            </a:r>
            <a:r>
              <a:rPr lang="en-US" sz="1200" dirty="0" smtClean="0">
                <a:solidFill>
                  <a:schemeClr val="dk1"/>
                </a:solidFill>
              </a:rPr>
              <a:t>interactive effects of </a:t>
            </a:r>
            <a:r>
              <a:rPr lang="en-US" sz="1200" dirty="0">
                <a:solidFill>
                  <a:schemeClr val="dk1"/>
                </a:solidFill>
              </a:rPr>
              <a:t>climate and land cover/use on </a:t>
            </a:r>
            <a:r>
              <a:rPr lang="en-US" sz="1200" dirty="0" smtClean="0">
                <a:solidFill>
                  <a:schemeClr val="dk1"/>
                </a:solidFill>
              </a:rPr>
              <a:t>wetland biodiversity.</a:t>
            </a:r>
            <a:endParaRPr sz="1200" dirty="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Prairie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-3395" r="1581"/>
          <a:stretch/>
        </p:blipFill>
        <p:spPr>
          <a:xfrm>
            <a:off x="4842227" y="800100"/>
            <a:ext cx="3895373" cy="154740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553224" y="2453062"/>
            <a:ext cx="2986235" cy="1990600"/>
            <a:chOff x="1698382" y="1052513"/>
            <a:chExt cx="6822502" cy="454782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8382" y="1191237"/>
              <a:ext cx="6822502" cy="44091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1698383" y="1052513"/>
              <a:ext cx="1355211" cy="4547824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93" y="2765768"/>
            <a:ext cx="710455" cy="1365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2650" y="2453062"/>
            <a:ext cx="146050" cy="155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842227" y="2453062"/>
            <a:ext cx="3895373" cy="20554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4805733" y="4254629"/>
            <a:ext cx="1301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err="1" smtClean="0"/>
              <a:t>Klassen</a:t>
            </a:r>
            <a:r>
              <a:rPr lang="en-CA" sz="1000" dirty="0" smtClean="0"/>
              <a:t> et al., 2018</a:t>
            </a:r>
            <a:endParaRPr lang="en-CA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PT Sans Narrow"/>
                <a:ea typeface="PT Sans Narrow"/>
                <a:cs typeface="PT Sans Narrow"/>
                <a:sym typeface="PT Sans Narrow"/>
              </a:rPr>
              <a:t>Project Impact and Aspirations</a:t>
            </a:r>
            <a:endParaRPr sz="30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259051" y="783698"/>
            <a:ext cx="8625898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 smtClean="0">
                <a:solidFill>
                  <a:schemeClr val="dk1"/>
                </a:solidFill>
              </a:rPr>
              <a:t>Results have been used to inform: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>
                <a:solidFill>
                  <a:schemeClr val="dk1"/>
                </a:solidFill>
              </a:rPr>
              <a:t>The dissemination of wetland drainage policies in Saskatchewan;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>
                <a:solidFill>
                  <a:schemeClr val="dk1"/>
                </a:solidFill>
              </a:rPr>
              <a:t>Emergency response plans in a partner First Nation;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>
                <a:solidFill>
                  <a:schemeClr val="dk1"/>
                </a:solidFill>
              </a:rPr>
              <a:t>Groundwater risk in Alberta.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" sz="1200" dirty="0" smtClean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 sz="1200" dirty="0" smtClean="0"/>
              <a:t>Opportunities to put these results into action include:</a:t>
            </a:r>
          </a:p>
          <a:p>
            <a:pPr marL="457200" lvl="8" indent="317500">
              <a:buSzPts val="1400"/>
              <a:buFont typeface="Courier New" panose="02070309020205020404" pitchFamily="49" charset="0"/>
              <a:buChar char="o"/>
            </a:pPr>
            <a:r>
              <a:rPr lang="en-CA" sz="1200" dirty="0" smtClean="0"/>
              <a:t>Providing curriculum to the Saskatchewan Water Security Agency’s </a:t>
            </a:r>
            <a:r>
              <a:rPr lang="en" sz="1200" dirty="0" smtClean="0"/>
              <a:t>Drainage 101 program;</a:t>
            </a:r>
          </a:p>
          <a:p>
            <a:pPr marL="457200" lvl="8" indent="317500"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/>
              <a:t>Co-development of a water governance framework with a partner First Nation;</a:t>
            </a:r>
          </a:p>
          <a:p>
            <a:pPr marL="457200" lvl="8" indent="317500">
              <a:buSzPts val="1400"/>
              <a:buFont typeface="Courier New" panose="02070309020205020404" pitchFamily="49" charset="0"/>
              <a:buChar char="o"/>
            </a:pPr>
            <a:r>
              <a:rPr lang="en-CA" sz="1200" dirty="0" smtClean="0"/>
              <a:t>A</a:t>
            </a:r>
            <a:r>
              <a:rPr lang="en" sz="1200" dirty="0" smtClean="0"/>
              <a:t> scientific concensus statement</a:t>
            </a:r>
            <a:r>
              <a:rPr lang="en" sz="1200" dirty="0"/>
              <a:t> </a:t>
            </a:r>
            <a:r>
              <a:rPr lang="en" sz="1200" dirty="0" smtClean="0"/>
              <a:t>on the effects of wetland drainage;</a:t>
            </a:r>
          </a:p>
          <a:p>
            <a:pPr marL="457200" lvl="8" indent="317500">
              <a:buSzPts val="1400"/>
              <a:buFont typeface="Courier New" panose="02070309020205020404" pitchFamily="49" charset="0"/>
              <a:buChar char="o"/>
            </a:pPr>
            <a:r>
              <a:rPr lang="en" sz="1200" dirty="0"/>
              <a:t>M</a:t>
            </a:r>
            <a:r>
              <a:rPr lang="en" sz="1200" dirty="0" smtClean="0"/>
              <a:t>odelling frameworks adopted by partners.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" sz="1200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 smtClean="0"/>
              <a:t>The impact Prairie Water will have on society will be through: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dirty="0"/>
              <a:t>T</a:t>
            </a:r>
            <a:r>
              <a:rPr lang="en" sz="1200" dirty="0" smtClean="0"/>
              <a:t>he development of predictive frameworks and risk maps with which partners can assess their choices;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/>
              <a:t>Prairie-wide accessible wetland water chemistry data; </a:t>
            </a:r>
          </a:p>
          <a:p>
            <a:pPr marL="742950" lvl="0" indent="-28575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dirty="0" smtClean="0"/>
              <a:t>An assessment of the usefulness and effectiveness of this new </a:t>
            </a:r>
            <a:r>
              <a:rPr lang="en" sz="1200" smtClean="0"/>
              <a:t>information </a:t>
            </a:r>
            <a:r>
              <a:rPr lang="en" sz="1200" smtClean="0"/>
              <a:t>for </a:t>
            </a:r>
            <a:r>
              <a:rPr lang="en" sz="1200" dirty="0" smtClean="0"/>
              <a:t>shaping long and short term decisions.</a:t>
            </a:r>
            <a:endParaRPr sz="12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Prairie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59051" y="811725"/>
            <a:ext cx="8625898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/>
              <a:t>Operational challenges </a:t>
            </a:r>
            <a:r>
              <a:rPr lang="en" sz="1200" dirty="0" smtClean="0"/>
              <a:t>include: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 smtClean="0"/>
              <a:t>Access to core services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 smtClean="0"/>
              <a:t>Ability to properly engage a geographically distributed partner network</a:t>
            </a:r>
            <a:endParaRPr sz="1200" i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 smtClean="0"/>
              <a:t>Opportunities </a:t>
            </a:r>
            <a:r>
              <a:rPr lang="en" sz="1200" dirty="0"/>
              <a:t>to collaborate with other GWF projects </a:t>
            </a:r>
            <a:r>
              <a:rPr lang="en" sz="1200" dirty="0" smtClean="0"/>
              <a:t>to </a:t>
            </a:r>
            <a:r>
              <a:rPr lang="en" sz="1200" dirty="0"/>
              <a:t>help solve </a:t>
            </a:r>
            <a:r>
              <a:rPr lang="en" sz="1200" dirty="0" smtClean="0"/>
              <a:t>challenges </a:t>
            </a:r>
            <a:r>
              <a:rPr lang="en" sz="1200" dirty="0"/>
              <a:t>and/or leverage </a:t>
            </a:r>
            <a:r>
              <a:rPr lang="en" sz="1200" dirty="0" smtClean="0"/>
              <a:t>opportunities include: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 smtClean="0">
                <a:solidFill>
                  <a:schemeClr val="tx1"/>
                </a:solidFill>
              </a:rPr>
              <a:t>Continue to partner </a:t>
            </a:r>
            <a:r>
              <a:rPr lang="en" sz="1200" i="1" dirty="0" smtClean="0"/>
              <a:t>with AWF and IMPC on knowledge mobilization and tool development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 smtClean="0">
                <a:solidFill>
                  <a:schemeClr val="tx1"/>
                </a:solidFill>
              </a:rPr>
              <a:t>Work with Pillar 1 &amp; 2 projects to link objectives are leverage outreach opportunites</a:t>
            </a:r>
            <a:endParaRPr sz="1200" i="1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 smtClean="0"/>
              <a:t>What we need from the Operations </a:t>
            </a:r>
            <a:r>
              <a:rPr lang="en" sz="1200" dirty="0"/>
              <a:t>Team help you solve these </a:t>
            </a:r>
            <a:r>
              <a:rPr lang="en" sz="1200" dirty="0" smtClean="0"/>
              <a:t>challenges includes: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/>
              <a:t>D</a:t>
            </a:r>
            <a:r>
              <a:rPr lang="en" sz="1200" i="1" dirty="0" smtClean="0"/>
              <a:t>ata management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 smtClean="0"/>
              <a:t>Core modelling 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 smtClean="0">
                <a:solidFill>
                  <a:schemeClr val="tx1"/>
                </a:solidFill>
              </a:rPr>
              <a:t>Communications and Knowledge Mobilisation support and expertise</a:t>
            </a:r>
          </a:p>
          <a:p>
            <a:pPr marL="457200" lvl="0" indent="317500" algn="l" rtl="0">
              <a:spcBef>
                <a:spcPts val="0"/>
              </a:spcBef>
              <a:spcAft>
                <a:spcPts val="0"/>
              </a:spcAft>
              <a:buSzPts val="1400"/>
              <a:buFont typeface="Courier New" panose="02070309020205020404" pitchFamily="49" charset="0"/>
              <a:buChar char="o"/>
            </a:pPr>
            <a:r>
              <a:rPr lang="en" sz="1200" i="1" dirty="0"/>
              <a:t>A</a:t>
            </a:r>
            <a:r>
              <a:rPr lang="en" sz="1200" i="1" dirty="0" smtClean="0"/>
              <a:t>pp development (e.g., visualizations)</a:t>
            </a:r>
            <a:endParaRPr sz="1200" i="1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Prairie Water</a:t>
            </a:r>
            <a:endParaRPr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573</Words>
  <Application>Microsoft Office PowerPoint</Application>
  <PresentationFormat>On-screen Show (16:9)</PresentationFormat>
  <Paragraphs>79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Courier New</vt:lpstr>
      <vt:lpstr>PT Sans Narrow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DeBeer, Chris</dc:creator>
  <cp:lastModifiedBy>Spence,Chris [NHRC]</cp:lastModifiedBy>
  <cp:revision>30</cp:revision>
  <dcterms:modified xsi:type="dcterms:W3CDTF">2019-11-18T15:12:09Z</dcterms:modified>
</cp:coreProperties>
</file>