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61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-160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6109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73db3644b4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It can help to frame your main research objective as a question. For example, 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How will climate change affect agriculture in Canada?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How can we improve water quality and reduce algal blooms in Canadian lakes?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What are the links between fish health, food safety and food security in the Indigenous North?</a:t>
            </a:r>
            <a:endParaRPr>
              <a:solidFill>
                <a:schemeClr val="dk1"/>
              </a:solidFill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>
                <a:solidFill>
                  <a:schemeClr val="dk1"/>
                </a:solidFill>
              </a:rPr>
              <a:t>What is the significance of groundwater fluxes on surface water flow?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g73db3644b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3db3644b4_0_1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T Sans Narrow"/>
                <a:ea typeface="PT Sans Narrow"/>
                <a:cs typeface="PT Sans Narrow"/>
                <a:sym typeface="PT Sans Narrow"/>
              </a:rPr>
              <a:t>These accomplishments slides will be also be used to build slide bank for use in GWF presentations </a:t>
            </a: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T Sans Narrow"/>
              <a:buChar char="●"/>
            </a:pPr>
            <a:r>
              <a:rPr lang="en" sz="1200">
                <a:latin typeface="PT Sans Narrow"/>
                <a:ea typeface="PT Sans Narrow"/>
                <a:cs typeface="PT Sans Narrow"/>
                <a:sym typeface="PT Sans Narrow"/>
              </a:rPr>
              <a:t>How are these results key to advancing the science</a:t>
            </a: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T Sans Narrow"/>
              <a:buChar char="●"/>
            </a:pPr>
            <a:r>
              <a:rPr lang="en" sz="1200">
                <a:latin typeface="PT Sans Narrow"/>
                <a:ea typeface="PT Sans Narrow"/>
                <a:cs typeface="PT Sans Narrow"/>
                <a:sym typeface="PT Sans Narrow"/>
              </a:rPr>
              <a:t>How are these results linked to the needs of your partners/users?</a:t>
            </a: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7" name="Google Shape;77;g73db3644b4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3db3644b4_0_1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latin typeface="PT Sans Narrow"/>
                <a:ea typeface="PT Sans Narrow"/>
                <a:cs typeface="PT Sans Narrow"/>
                <a:sym typeface="PT Sans Narrow"/>
              </a:rPr>
              <a:t>These accomplishments slides will be also be used to build slide bank for use in GWF presentations </a:t>
            </a: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T Sans Narrow"/>
              <a:buChar char="●"/>
            </a:pPr>
            <a:r>
              <a:rPr lang="en" sz="1200">
                <a:latin typeface="PT Sans Narrow"/>
                <a:ea typeface="PT Sans Narrow"/>
                <a:cs typeface="PT Sans Narrow"/>
                <a:sym typeface="PT Sans Narrow"/>
              </a:rPr>
              <a:t>How are these results key to advancing the science</a:t>
            </a: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PT Sans Narrow"/>
              <a:buChar char="●"/>
            </a:pPr>
            <a:r>
              <a:rPr lang="en" sz="1200">
                <a:latin typeface="PT Sans Narrow"/>
                <a:ea typeface="PT Sans Narrow"/>
                <a:cs typeface="PT Sans Narrow"/>
                <a:sym typeface="PT Sans Narrow"/>
              </a:rPr>
              <a:t>How are these results linked to the needs of your partners/users?</a:t>
            </a:r>
            <a:endParaRPr sz="12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7" name="Google Shape;77;g73db3644b4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3db3644b4_0_2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g73db3644b4_0_2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73db3644b4_0_18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g73db3644b4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6858002" cy="7916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7800" y="4594622"/>
            <a:ext cx="4800599" cy="4885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glamb@uwaterloo.ca" TargetMode="External"/><Relationship Id="rId4" Type="http://schemas.openxmlformats.org/officeDocument/2006/relationships/hyperlink" Target="mailto:mmstastn@uwaterloo.ca" TargetMode="External"/><Relationship Id="rId5" Type="http://schemas.openxmlformats.org/officeDocument/2006/relationships/hyperlink" Target="mailto:ka3scott@uwaterloo.ca" TargetMode="External"/><Relationship Id="rId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Project coordinates: PI, email, website, etc</a:t>
            </a:r>
            <a:endParaRPr>
              <a:solidFill>
                <a:srgbClr val="FFFFFF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06750" y="177900"/>
            <a:ext cx="74361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 smtClean="0">
                <a:latin typeface="PT Sans Narrow"/>
                <a:ea typeface="PT Sans Narrow"/>
                <a:cs typeface="PT Sans Narrow"/>
                <a:sym typeface="PT Sans Narrow"/>
              </a:rPr>
              <a:t>Project </a:t>
            </a:r>
            <a:r>
              <a:rPr lang="en" sz="3000" dirty="0">
                <a:latin typeface="PT Sans Narrow"/>
                <a:ea typeface="PT Sans Narrow"/>
                <a:cs typeface="PT Sans Narrow"/>
                <a:sym typeface="PT Sans Narrow"/>
              </a:rPr>
              <a:t>Introduction and Information</a:t>
            </a:r>
            <a:endParaRPr sz="3000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72774" y="1091125"/>
            <a:ext cx="8714471" cy="30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General introduction </a:t>
            </a:r>
            <a:r>
              <a:rPr lang="en-US" dirty="0" smtClean="0"/>
              <a:t>to </a:t>
            </a:r>
            <a:r>
              <a:rPr lang="en-US" dirty="0" smtClean="0"/>
              <a:t>our </a:t>
            </a:r>
            <a:r>
              <a:rPr lang="en" dirty="0" smtClean="0"/>
              <a:t>project </a:t>
            </a:r>
            <a:r>
              <a:rPr lang="en" dirty="0"/>
              <a:t>and research </a:t>
            </a:r>
            <a:r>
              <a:rPr lang="en" dirty="0" smtClean="0"/>
              <a:t>focus</a:t>
            </a:r>
            <a:r>
              <a:rPr lang="en-US" smtClean="0"/>
              <a:t>: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Our main focus is to develop capability for high resolution simulations of Great Lakes that include lake ice.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</a:t>
            </a: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We are using the MIT </a:t>
            </a:r>
            <a:r>
              <a:rPr lang="en-US" dirty="0" err="1" smtClean="0"/>
              <a:t>gcm</a:t>
            </a:r>
            <a:r>
              <a:rPr lang="en-US" dirty="0" smtClean="0"/>
              <a:t> as the primary simulation tool.  In the next year, we will contrast this approach with an approach based on ROMS-CICE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Lake Erie (whole basin), the Grand River Plume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 smtClean="0"/>
              <a:t>PI</a:t>
            </a:r>
            <a:r>
              <a:rPr lang="en-US" dirty="0" smtClean="0"/>
              <a:t>: Kevin Lamb </a:t>
            </a:r>
            <a:r>
              <a:rPr lang="en-US" dirty="0" smtClean="0">
                <a:hlinkClick r:id="rId3"/>
              </a:rPr>
              <a:t>kglamb@uwaterloo.ca</a:t>
            </a:r>
            <a:r>
              <a:rPr lang="en-US" dirty="0" smtClean="0"/>
              <a:t>, Presenter and co-investigator Marek Stastna, </a:t>
            </a:r>
            <a:r>
              <a:rPr lang="en-US" dirty="0" smtClean="0">
                <a:hlinkClick r:id="rId4"/>
              </a:rPr>
              <a:t>mmstastn@uwaterloo.ca</a:t>
            </a:r>
            <a:r>
              <a:rPr lang="en-US" dirty="0" smtClean="0"/>
              <a:t>, co-investigator Andrea Scott </a:t>
            </a:r>
            <a:r>
              <a:rPr lang="en-US" dirty="0" smtClean="0">
                <a:hlinkClick r:id="rId5"/>
              </a:rPr>
              <a:t>ka3scott@uwaterloo.ca</a:t>
            </a:r>
            <a:r>
              <a:rPr lang="en-US" dirty="0" smtClean="0"/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52400" y="4445700"/>
            <a:ext cx="8839200" cy="612982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Evaluation of Ice Models in Large Lakes using Three-dimensional Coupled Hydrodynamic-Ice Models</a:t>
            </a:r>
            <a:endParaRPr dirty="0">
              <a:solidFill>
                <a:srgbClr val="FFFFFF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Project Title</a:t>
            </a:r>
            <a:endParaRPr>
              <a:solidFill>
                <a:srgbClr val="FFFFFF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106750" y="177900"/>
            <a:ext cx="6629666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PT Sans Narrow"/>
                <a:ea typeface="PT Sans Narrow"/>
                <a:cs typeface="PT Sans Narrow"/>
                <a:sym typeface="PT Sans Narrow"/>
              </a:rPr>
              <a:t>Transformational Science </a:t>
            </a:r>
            <a:r>
              <a:rPr lang="en" sz="3000" dirty="0" smtClean="0">
                <a:latin typeface="PT Sans Narrow"/>
                <a:ea typeface="PT Sans Narrow"/>
                <a:cs typeface="PT Sans Narrow"/>
                <a:sym typeface="PT Sans Narrow"/>
              </a:rPr>
              <a:t>Highlights</a:t>
            </a:r>
            <a:r>
              <a:rPr lang="en-US" sz="3000" dirty="0" smtClean="0">
                <a:latin typeface="PT Sans Narrow"/>
                <a:ea typeface="PT Sans Narrow"/>
                <a:cs typeface="PT Sans Narrow"/>
                <a:sym typeface="PT Sans Narrow"/>
              </a:rPr>
              <a:t> 1: Ice Onset</a:t>
            </a:r>
            <a:endParaRPr sz="3000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45700"/>
            <a:ext cx="8839200" cy="61298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Evaluation of Ice Models in Large Lakes using Three-dimensional Coupled Hydrodynamic-Ice Models</a:t>
            </a:r>
          </a:p>
        </p:txBody>
      </p:sp>
      <p:pic>
        <p:nvPicPr>
          <p:cNvPr id="2" name="Picture 1" descr="1 Ja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3960" y="991384"/>
            <a:ext cx="5416538" cy="3316678"/>
          </a:xfrm>
          <a:prstGeom prst="rect">
            <a:avLst/>
          </a:prstGeom>
        </p:spPr>
      </p:pic>
      <p:pic>
        <p:nvPicPr>
          <p:cNvPr id="3" name="Picture 2" descr="IceCover_2014-01-01_NOAA_LakeErie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079" y="1470366"/>
            <a:ext cx="4272479" cy="2403269"/>
          </a:xfrm>
          <a:prstGeom prst="rect">
            <a:avLst/>
          </a:prstGeom>
        </p:spPr>
      </p:pic>
      <p:sp>
        <p:nvSpPr>
          <p:cNvPr id="9" name="Google Shape;81;p16"/>
          <p:cNvSpPr txBox="1"/>
          <p:nvPr/>
        </p:nvSpPr>
        <p:spPr>
          <a:xfrm>
            <a:off x="412217" y="768090"/>
            <a:ext cx="8155235" cy="67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 smtClean="0">
                <a:solidFill>
                  <a:schemeClr val="dk1"/>
                </a:solidFill>
              </a:rPr>
              <a:t>Good ice onset comparison between simulation (left)  and NOAA observations (right)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Project Title</a:t>
            </a:r>
            <a:endParaRPr>
              <a:solidFill>
                <a:srgbClr val="FFFFFF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106750" y="177900"/>
            <a:ext cx="8271304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dirty="0">
                <a:latin typeface="PT Sans Narrow"/>
                <a:ea typeface="PT Sans Narrow"/>
                <a:cs typeface="PT Sans Narrow"/>
                <a:sym typeface="PT Sans Narrow"/>
              </a:rPr>
              <a:t>Transformational Science </a:t>
            </a:r>
            <a:r>
              <a:rPr lang="en" sz="3000" dirty="0" smtClean="0">
                <a:latin typeface="PT Sans Narrow"/>
                <a:ea typeface="PT Sans Narrow"/>
                <a:cs typeface="PT Sans Narrow"/>
                <a:sym typeface="PT Sans Narrow"/>
              </a:rPr>
              <a:t>Highlights</a:t>
            </a:r>
            <a:r>
              <a:rPr lang="en-US" sz="3000" dirty="0" smtClean="0">
                <a:latin typeface="PT Sans Narrow"/>
                <a:ea typeface="PT Sans Narrow"/>
                <a:cs typeface="PT Sans Narrow"/>
                <a:sym typeface="PT Sans Narrow"/>
              </a:rPr>
              <a:t> 2: Wind interpolation</a:t>
            </a:r>
            <a:endParaRPr sz="3000" dirty="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45700"/>
            <a:ext cx="8839200" cy="61298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6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Evaluation of Ice Models in Large Lakes using Three-dimensional Coupled Hydrodynamic-Ice Models</a:t>
            </a:r>
          </a:p>
        </p:txBody>
      </p:sp>
      <p:sp>
        <p:nvSpPr>
          <p:cNvPr id="9" name="Google Shape;81;p16"/>
          <p:cNvSpPr txBox="1"/>
          <p:nvPr/>
        </p:nvSpPr>
        <p:spPr>
          <a:xfrm>
            <a:off x="412217" y="768090"/>
            <a:ext cx="8155235" cy="67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 smtClean="0">
                <a:solidFill>
                  <a:schemeClr val="dk1"/>
                </a:solidFill>
              </a:rPr>
              <a:t>Interpolation of station winds (as opposed to averaging) substantially changes lake simulated temperatures.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4" name="Picture 3" descr="Averaged wind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44981"/>
            <a:ext cx="4925415" cy="2737445"/>
          </a:xfrm>
          <a:prstGeom prst="rect">
            <a:avLst/>
          </a:prstGeom>
        </p:spPr>
      </p:pic>
      <p:pic>
        <p:nvPicPr>
          <p:cNvPr id="5" name="Picture 4" descr="Interpolated wind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6418" y="1208719"/>
            <a:ext cx="4927582" cy="274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126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Project Title</a:t>
            </a:r>
            <a:endParaRPr>
              <a:solidFill>
                <a:srgbClr val="FFFFFF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06750" y="177900"/>
            <a:ext cx="56808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PT Sans Narrow"/>
                <a:ea typeface="PT Sans Narrow"/>
                <a:cs typeface="PT Sans Narrow"/>
                <a:sym typeface="PT Sans Narrow"/>
              </a:rPr>
              <a:t>Project Impact and Aspirations</a:t>
            </a:r>
            <a:endParaRPr sz="3000"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272774" y="1091125"/>
            <a:ext cx="8714471" cy="30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>
                <a:solidFill>
                  <a:schemeClr val="dk1"/>
                </a:solidFill>
              </a:rPr>
              <a:t>T</a:t>
            </a:r>
            <a:r>
              <a:rPr lang="en" dirty="0" smtClean="0">
                <a:solidFill>
                  <a:schemeClr val="dk1"/>
                </a:solidFill>
              </a:rPr>
              <a:t>he </a:t>
            </a:r>
            <a:r>
              <a:rPr lang="en" dirty="0">
                <a:solidFill>
                  <a:schemeClr val="dk1"/>
                </a:solidFill>
              </a:rPr>
              <a:t>applications of </a:t>
            </a:r>
            <a:r>
              <a:rPr lang="en" dirty="0" smtClean="0">
                <a:solidFill>
                  <a:schemeClr val="dk1"/>
                </a:solidFill>
              </a:rPr>
              <a:t>our results:</a:t>
            </a:r>
            <a:endParaRPr dirty="0">
              <a:solidFill>
                <a:schemeClr val="dk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With increasing winter to winter variability accurate biogeochemical modeling of great lakes must take into account the winter season.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In the long term this could include predictability of algal blooms, including HABs.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In many ways Canadian efforts at Great </a:t>
            </a:r>
            <a:r>
              <a:rPr lang="en-US" dirty="0"/>
              <a:t>L</a:t>
            </a:r>
            <a:r>
              <a:rPr lang="en-US" dirty="0" smtClean="0"/>
              <a:t>ake modeling and data availability are well behind those of our American colleagues.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endParaRPr lang="en-US" dirty="0" smtClean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 smtClean="0"/>
              <a:t>A long term aspiration would be to have complementary modeling efforts at the same level of openness and scientific sophistication as those at GLERL or similar US labs.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45700"/>
            <a:ext cx="8839200" cy="61298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7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Evaluation of Ice Models in Large Lakes using Three-dimensional Coupled Hydrodynamic-Ice Models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Project Title</a:t>
            </a:r>
            <a:endParaRPr>
              <a:solidFill>
                <a:srgbClr val="FFFFFF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106750" y="177900"/>
            <a:ext cx="84204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dk1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Challenges and Cross-project Collaboration Opportunities</a:t>
            </a:r>
            <a:endParaRPr sz="3000">
              <a:solidFill>
                <a:schemeClr val="dk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>
              <a:solidFill>
                <a:schemeClr val="dk1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272774" y="1091125"/>
            <a:ext cx="8698393" cy="30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 smtClean="0"/>
              <a:t>As the high resolution simulations hit the production stage we require storage.  This includes long term, as well as more immediately accessible storage to allow for analysis.</a:t>
            </a:r>
          </a:p>
          <a:p>
            <a:pPr marL="139700" lvl="0" algn="l" rtl="0">
              <a:spcBef>
                <a:spcPts val="0"/>
              </a:spcBef>
              <a:spcAft>
                <a:spcPts val="0"/>
              </a:spcAft>
              <a:buSzPts val="1400"/>
            </a:pPr>
            <a:endParaRPr lang="en-US" dirty="0" smtClean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 smtClean="0"/>
              <a:t>GWF could play a role in securing Compute Canada allocations as increasingly Compute Canada is moving to an allocation model, as opposed to a community access model.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 smtClean="0"/>
              <a:t>The knowledge developed on wind data interpolation, and just how sensitive models are to it could be useful to other modeling teams.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endParaRPr lang="en-US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 smtClean="0"/>
              <a:t>The model runs themselves, and details from them (e.g. inter-basin exchange) could be made available to other GWF groups.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Do you need something from the collective Operations Team help you solve these challenges</a:t>
            </a:r>
            <a:r>
              <a:rPr lang="en" dirty="0" smtClean="0"/>
              <a:t>?</a:t>
            </a:r>
            <a:r>
              <a:rPr lang="en-US" dirty="0" smtClean="0"/>
              <a:t> Yes: access to storage.</a:t>
            </a:r>
            <a:endParaRPr dirty="0"/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00" name="Google Shape;10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445700"/>
            <a:ext cx="8839200" cy="612982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18"/>
          <p:cNvSpPr txBox="1"/>
          <p:nvPr/>
        </p:nvSpPr>
        <p:spPr>
          <a:xfrm>
            <a:off x="1624800" y="4556000"/>
            <a:ext cx="7175400" cy="1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>
                <a:solidFill>
                  <a:srgbClr val="FFFFFF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Evaluation of Ice Models in Large Lakes using Three-dimensional Coupled Hydrodynamic-Ice Models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550</Words>
  <Application>Microsoft Macintosh PowerPoint</Application>
  <PresentationFormat>On-screen Show (16:9)</PresentationFormat>
  <Paragraphs>67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DeBeer, Chris</dc:creator>
  <cp:lastModifiedBy>Marek Stastna</cp:lastModifiedBy>
  <cp:revision>10</cp:revision>
  <dcterms:modified xsi:type="dcterms:W3CDTF">2019-11-19T18:14:21Z</dcterms:modified>
</cp:coreProperties>
</file>