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0" r:id="rId1"/>
  </p:sldMasterIdLst>
  <p:notesMasterIdLst>
    <p:notesMasterId r:id="rId22"/>
  </p:notesMasterIdLst>
  <p:sldIdLst>
    <p:sldId id="316" r:id="rId2"/>
    <p:sldId id="308" r:id="rId3"/>
    <p:sldId id="306" r:id="rId4"/>
    <p:sldId id="307" r:id="rId5"/>
    <p:sldId id="315" r:id="rId6"/>
    <p:sldId id="314" r:id="rId7"/>
    <p:sldId id="311" r:id="rId8"/>
    <p:sldId id="312" r:id="rId9"/>
    <p:sldId id="309" r:id="rId10"/>
    <p:sldId id="310" r:id="rId11"/>
    <p:sldId id="262" r:id="rId12"/>
    <p:sldId id="263" r:id="rId13"/>
    <p:sldId id="264" r:id="rId14"/>
    <p:sldId id="261" r:id="rId15"/>
    <p:sldId id="265" r:id="rId16"/>
    <p:sldId id="270" r:id="rId17"/>
    <p:sldId id="271" r:id="rId18"/>
    <p:sldId id="272" r:id="rId19"/>
    <p:sldId id="304" r:id="rId20"/>
    <p:sldId id="317"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4"/>
    <p:restoredTop sz="88534"/>
  </p:normalViewPr>
  <p:slideViewPr>
    <p:cSldViewPr snapToGrid="0">
      <p:cViewPr>
        <p:scale>
          <a:sx n="170" d="100"/>
          <a:sy n="170" d="100"/>
        </p:scale>
        <p:origin x="544" y="2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788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611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092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1828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0162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791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3834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1122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74186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lang="en-CA" dirty="0"/>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dx.doi.org/10.1145/330132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pPr lvl="0"/>
            <a:r>
              <a:rPr lang="en-CA" b="1" dirty="0">
                <a:latin typeface="PT Sans Narrow"/>
                <a:ea typeface="PT Sans Narrow"/>
                <a:cs typeface="PT Sans Narrow"/>
                <a:sym typeface="PT Sans Narrow"/>
              </a:rPr>
              <a:t>GWF Core Computer Science: Operations Team Meeting Update </a:t>
            </a:r>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700" y="779997"/>
            <a:ext cx="8520600" cy="3788878"/>
          </a:xfrm>
        </p:spPr>
        <p:txBody>
          <a:bodyPr/>
          <a:lstStyle/>
          <a:p>
            <a:pPr marL="114300" indent="0">
              <a:lnSpc>
                <a:spcPct val="100000"/>
              </a:lnSpc>
              <a:buNone/>
            </a:pPr>
            <a:r>
              <a:rPr lang="en-US" b="1" dirty="0">
                <a:solidFill>
                  <a:schemeClr val="tx1"/>
                </a:solidFill>
              </a:rPr>
              <a:t>Co-Leads</a:t>
            </a:r>
            <a:r>
              <a:rPr lang="en-US" dirty="0">
                <a:solidFill>
                  <a:schemeClr val="tx1"/>
                </a:solidFill>
              </a:rPr>
              <a:t>: Kevin Schneider, </a:t>
            </a:r>
            <a:r>
              <a:rPr lang="en-US" dirty="0" err="1">
                <a:solidFill>
                  <a:schemeClr val="tx1"/>
                </a:solidFill>
              </a:rPr>
              <a:t>USask</a:t>
            </a:r>
            <a:r>
              <a:rPr lang="en-US" dirty="0">
                <a:solidFill>
                  <a:schemeClr val="tx1"/>
                </a:solidFill>
              </a:rPr>
              <a:t> and Jimmy Lin, </a:t>
            </a:r>
            <a:r>
              <a:rPr lang="en-US" dirty="0" err="1">
                <a:solidFill>
                  <a:schemeClr val="tx1"/>
                </a:solidFill>
              </a:rPr>
              <a:t>UWaterloo</a:t>
            </a:r>
            <a:endParaRPr lang="en-US" dirty="0">
              <a:solidFill>
                <a:schemeClr val="tx1"/>
              </a:solidFill>
            </a:endParaRPr>
          </a:p>
          <a:p>
            <a:pPr marL="114300" indent="0">
              <a:lnSpc>
                <a:spcPct val="100000"/>
              </a:lnSpc>
              <a:spcBef>
                <a:spcPts val="400"/>
              </a:spcBef>
              <a:buNone/>
            </a:pPr>
            <a:r>
              <a:rPr lang="en-US" b="1" dirty="0">
                <a:solidFill>
                  <a:schemeClr val="tx1"/>
                </a:solidFill>
              </a:rPr>
              <a:t>Faculty</a:t>
            </a:r>
            <a:r>
              <a:rPr lang="en-US" dirty="0">
                <a:solidFill>
                  <a:schemeClr val="tx1"/>
                </a:solidFill>
              </a:rPr>
              <a:t>: Ray Spiteri, Chanchal Roy, Jyoti Mondal, Carl </a:t>
            </a:r>
            <a:r>
              <a:rPr lang="en-US" dirty="0" err="1">
                <a:solidFill>
                  <a:schemeClr val="tx1"/>
                </a:solidFill>
              </a:rPr>
              <a:t>Gutwin</a:t>
            </a:r>
            <a:r>
              <a:rPr lang="en-US" dirty="0">
                <a:solidFill>
                  <a:schemeClr val="tx1"/>
                </a:solidFill>
              </a:rPr>
              <a:t>, Banani Roy</a:t>
            </a:r>
          </a:p>
          <a:p>
            <a:pPr marL="114300" indent="0">
              <a:lnSpc>
                <a:spcPct val="100000"/>
              </a:lnSpc>
              <a:spcBef>
                <a:spcPts val="400"/>
              </a:spcBef>
              <a:buNone/>
            </a:pPr>
            <a:r>
              <a:rPr lang="en-US" b="1" dirty="0">
                <a:solidFill>
                  <a:schemeClr val="tx1"/>
                </a:solidFill>
              </a:rPr>
              <a:t>Objectives and Deliverables</a:t>
            </a:r>
          </a:p>
          <a:p>
            <a:pPr>
              <a:lnSpc>
                <a:spcPct val="100000"/>
              </a:lnSpc>
              <a:spcBef>
                <a:spcPts val="400"/>
              </a:spcBef>
            </a:pPr>
            <a:r>
              <a:rPr lang="en-US" dirty="0">
                <a:solidFill>
                  <a:schemeClr val="tx1"/>
                </a:solidFill>
              </a:rPr>
              <a:t>Improved </a:t>
            </a:r>
            <a:r>
              <a:rPr lang="en-US" b="1" dirty="0">
                <a:solidFill>
                  <a:schemeClr val="tx1"/>
                </a:solidFill>
              </a:rPr>
              <a:t>evolution</a:t>
            </a:r>
            <a:r>
              <a:rPr lang="en-US" dirty="0">
                <a:solidFill>
                  <a:schemeClr val="tx1"/>
                </a:solidFill>
              </a:rPr>
              <a:t> of hydrological modelling tools (Schneider, </a:t>
            </a:r>
            <a:r>
              <a:rPr lang="en-US" dirty="0" err="1">
                <a:solidFill>
                  <a:schemeClr val="tx1"/>
                </a:solidFill>
              </a:rPr>
              <a:t>CRoy</a:t>
            </a:r>
            <a:r>
              <a:rPr lang="en-US" dirty="0">
                <a:solidFill>
                  <a:schemeClr val="tx1"/>
                </a:solidFill>
              </a:rPr>
              <a:t>, </a:t>
            </a:r>
            <a:r>
              <a:rPr lang="en-US" dirty="0" err="1">
                <a:solidFill>
                  <a:schemeClr val="tx1"/>
                </a:solidFill>
              </a:rPr>
              <a:t>BRoy</a:t>
            </a:r>
            <a:r>
              <a:rPr lang="en-US" dirty="0">
                <a:solidFill>
                  <a:schemeClr val="tx1"/>
                </a:solidFill>
              </a:rPr>
              <a:t>)</a:t>
            </a:r>
          </a:p>
          <a:p>
            <a:pPr lvl="1">
              <a:lnSpc>
                <a:spcPct val="100000"/>
              </a:lnSpc>
              <a:spcBef>
                <a:spcPts val="400"/>
              </a:spcBef>
            </a:pPr>
            <a:r>
              <a:rPr lang="en-US" dirty="0">
                <a:solidFill>
                  <a:schemeClr val="tx1"/>
                </a:solidFill>
              </a:rPr>
              <a:t>Software Reference Architecture and Platform</a:t>
            </a:r>
          </a:p>
          <a:p>
            <a:pPr lvl="1">
              <a:lnSpc>
                <a:spcPct val="100000"/>
              </a:lnSpc>
              <a:spcBef>
                <a:spcPts val="400"/>
              </a:spcBef>
            </a:pPr>
            <a:r>
              <a:rPr lang="en-US" dirty="0">
                <a:solidFill>
                  <a:schemeClr val="tx1"/>
                </a:solidFill>
              </a:rPr>
              <a:t>Software Co-evolution Toolset and Framework</a:t>
            </a:r>
          </a:p>
          <a:p>
            <a:pPr>
              <a:lnSpc>
                <a:spcPct val="100000"/>
              </a:lnSpc>
              <a:spcBef>
                <a:spcPts val="400"/>
              </a:spcBef>
            </a:pPr>
            <a:r>
              <a:rPr lang="en-US" dirty="0">
                <a:solidFill>
                  <a:schemeClr val="tx1"/>
                </a:solidFill>
              </a:rPr>
              <a:t>Improved </a:t>
            </a:r>
            <a:r>
              <a:rPr lang="en-US" b="1" dirty="0">
                <a:solidFill>
                  <a:schemeClr val="tx1"/>
                </a:solidFill>
              </a:rPr>
              <a:t>scalability</a:t>
            </a:r>
            <a:r>
              <a:rPr lang="en-US" dirty="0">
                <a:solidFill>
                  <a:schemeClr val="tx1"/>
                </a:solidFill>
              </a:rPr>
              <a:t> of hydrological modelling (Spiteri, </a:t>
            </a:r>
            <a:r>
              <a:rPr lang="en-US" dirty="0" err="1">
                <a:solidFill>
                  <a:schemeClr val="tx1"/>
                </a:solidFill>
              </a:rPr>
              <a:t>SimLab</a:t>
            </a:r>
            <a:r>
              <a:rPr lang="en-US" dirty="0">
                <a:solidFill>
                  <a:schemeClr val="tx1"/>
                </a:solidFill>
              </a:rPr>
              <a:t>)</a:t>
            </a:r>
          </a:p>
          <a:p>
            <a:pPr lvl="1">
              <a:lnSpc>
                <a:spcPct val="100000"/>
              </a:lnSpc>
              <a:spcBef>
                <a:spcPts val="400"/>
              </a:spcBef>
            </a:pPr>
            <a:r>
              <a:rPr lang="en-US" dirty="0">
                <a:solidFill>
                  <a:schemeClr val="tx1"/>
                </a:solidFill>
              </a:rPr>
              <a:t>Hydrological Model Acceleration Toolset and Framework</a:t>
            </a:r>
          </a:p>
          <a:p>
            <a:pPr>
              <a:lnSpc>
                <a:spcPct val="100000"/>
              </a:lnSpc>
              <a:spcBef>
                <a:spcPts val="400"/>
              </a:spcBef>
            </a:pPr>
            <a:r>
              <a:rPr lang="en-US" dirty="0">
                <a:solidFill>
                  <a:schemeClr val="tx1"/>
                </a:solidFill>
              </a:rPr>
              <a:t>Improved delivery of data and knowledge (Schneider, Mondal, </a:t>
            </a:r>
            <a:r>
              <a:rPr lang="en-US" dirty="0" err="1">
                <a:solidFill>
                  <a:schemeClr val="tx1"/>
                </a:solidFill>
              </a:rPr>
              <a:t>Gutwin</a:t>
            </a:r>
            <a:r>
              <a:rPr lang="en-US" dirty="0">
                <a:solidFill>
                  <a:schemeClr val="tx1"/>
                </a:solidFill>
              </a:rPr>
              <a:t>, </a:t>
            </a:r>
            <a:r>
              <a:rPr lang="en-US" dirty="0" err="1">
                <a:solidFill>
                  <a:schemeClr val="tx1"/>
                </a:solidFill>
              </a:rPr>
              <a:t>BRoy</a:t>
            </a:r>
            <a:r>
              <a:rPr lang="en-US" dirty="0">
                <a:solidFill>
                  <a:schemeClr val="tx1"/>
                </a:solidFill>
              </a:rPr>
              <a:t>)</a:t>
            </a:r>
          </a:p>
          <a:p>
            <a:pPr lvl="1">
              <a:lnSpc>
                <a:spcPct val="100000"/>
              </a:lnSpc>
              <a:spcBef>
                <a:spcPts val="400"/>
              </a:spcBef>
            </a:pPr>
            <a:r>
              <a:rPr lang="en-US" dirty="0">
                <a:solidFill>
                  <a:schemeClr val="tx1"/>
                </a:solidFill>
              </a:rPr>
              <a:t>Interactive </a:t>
            </a:r>
            <a:r>
              <a:rPr lang="en-US" b="1" dirty="0">
                <a:solidFill>
                  <a:schemeClr val="tx1"/>
                </a:solidFill>
              </a:rPr>
              <a:t>Visualization</a:t>
            </a:r>
            <a:r>
              <a:rPr lang="en-US" dirty="0">
                <a:solidFill>
                  <a:schemeClr val="tx1"/>
                </a:solidFill>
              </a:rPr>
              <a:t> Toolset and Framework</a:t>
            </a:r>
          </a:p>
          <a:p>
            <a:pPr>
              <a:lnSpc>
                <a:spcPct val="100000"/>
              </a:lnSpc>
              <a:spcBef>
                <a:spcPts val="400"/>
              </a:spcBef>
            </a:pPr>
            <a:r>
              <a:rPr lang="en-US" dirty="0">
                <a:solidFill>
                  <a:schemeClr val="tx1"/>
                </a:solidFill>
              </a:rPr>
              <a:t>Improved management of sensor data (Lin)</a:t>
            </a:r>
          </a:p>
          <a:p>
            <a:pPr lvl="1">
              <a:lnSpc>
                <a:spcPct val="100000"/>
              </a:lnSpc>
              <a:spcBef>
                <a:spcPts val="400"/>
              </a:spcBef>
            </a:pPr>
            <a:r>
              <a:rPr lang="en-US" b="1" dirty="0">
                <a:solidFill>
                  <a:schemeClr val="tx1"/>
                </a:solidFill>
              </a:rPr>
              <a:t>Data Management </a:t>
            </a:r>
            <a:r>
              <a:rPr lang="en-US" dirty="0">
                <a:solidFill>
                  <a:schemeClr val="tx1"/>
                </a:solidFill>
              </a:rPr>
              <a:t>Toolset and Framework</a:t>
            </a: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
        <p:nvSpPr>
          <p:cNvPr id="6" name="Google Shape;83;p16">
            <a:extLst>
              <a:ext uri="{FF2B5EF4-FFF2-40B4-BE49-F238E27FC236}">
                <a16:creationId xmlns:a16="http://schemas.microsoft.com/office/drawing/2014/main" id="{C98692CC-0330-A041-9C3C-E85513B65D30}"/>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505748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399" y="207297"/>
            <a:ext cx="8839199" cy="572700"/>
          </a:xfrm>
        </p:spPr>
        <p:txBody>
          <a:bodyPr/>
          <a:lstStyle/>
          <a:p>
            <a:r>
              <a:rPr lang="en-CA" b="1" dirty="0">
                <a:latin typeface="PT Sans Narrow"/>
                <a:ea typeface="PT Sans Narrow"/>
                <a:cs typeface="PT Sans Narrow"/>
                <a:sym typeface="PT Sans Narrow"/>
              </a:rPr>
              <a:t>Improved Scalability of Hydrological Modelling - Select Publications</a:t>
            </a:r>
            <a:endParaRPr lang="en-US" b="1" dirty="0"/>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700" y="779997"/>
            <a:ext cx="8520600" cy="3788878"/>
          </a:xfrm>
        </p:spPr>
        <p:txBody>
          <a:bodyPr/>
          <a:lstStyle/>
          <a:p>
            <a:pPr>
              <a:lnSpc>
                <a:spcPct val="100000"/>
              </a:lnSpc>
              <a:spcBef>
                <a:spcPts val="400"/>
              </a:spcBef>
            </a:pPr>
            <a:r>
              <a:rPr lang="en-US" dirty="0">
                <a:solidFill>
                  <a:schemeClr val="tx1"/>
                </a:solidFill>
              </a:rPr>
              <a:t>Green, K. R., Bohn, T. A., &amp; Spiteri, R. J. (2019). Direct function evaluation versus lookup tables: when to use which? SIAM Journal on Scientific Computing, 41(3), 194–218.</a:t>
            </a:r>
          </a:p>
          <a:p>
            <a:pPr>
              <a:lnSpc>
                <a:spcPct val="100000"/>
              </a:lnSpc>
              <a:spcBef>
                <a:spcPts val="400"/>
              </a:spcBef>
            </a:pPr>
            <a:r>
              <a:rPr lang="en-US" dirty="0">
                <a:solidFill>
                  <a:schemeClr val="tx1"/>
                </a:solidFill>
              </a:rPr>
              <a:t>Green, K. R., &amp; Spiteri, R. J. (2019). Extended BACOLI: Solving one-dimensional multiscale parabolic PDE systems with error control. ACM Trans. Math. </a:t>
            </a:r>
            <a:r>
              <a:rPr lang="en-US" dirty="0" err="1">
                <a:solidFill>
                  <a:schemeClr val="tx1"/>
                </a:solidFill>
              </a:rPr>
              <a:t>Softw</a:t>
            </a:r>
            <a:r>
              <a:rPr lang="en-US" dirty="0">
                <a:solidFill>
                  <a:schemeClr val="tx1"/>
                </a:solidFill>
              </a:rPr>
              <a:t>., 45(1), 8:1–8:19. </a:t>
            </a:r>
            <a:r>
              <a:rPr lang="en-US" dirty="0">
                <a:solidFill>
                  <a:schemeClr val="tx1"/>
                </a:solidFill>
                <a:hlinkClick r:id="rId2"/>
              </a:rPr>
              <a:t>http://dx.doi.org/10.1145/3301320</a:t>
            </a:r>
            <a:endParaRPr lang="en-US" dirty="0">
              <a:solidFill>
                <a:schemeClr val="tx1"/>
              </a:solidFill>
            </a:endParaRPr>
          </a:p>
          <a:p>
            <a:pPr>
              <a:lnSpc>
                <a:spcPct val="100000"/>
              </a:lnSpc>
              <a:spcBef>
                <a:spcPts val="400"/>
              </a:spcBef>
            </a:pPr>
            <a:r>
              <a:rPr lang="en-US" dirty="0">
                <a:solidFill>
                  <a:schemeClr val="tx1"/>
                </a:solidFill>
              </a:rPr>
              <a:t>Marsh, C.B., Spiteri, R.J., Pomeroy, J.W., &amp; </a:t>
            </a:r>
            <a:r>
              <a:rPr lang="en-US" dirty="0" err="1">
                <a:solidFill>
                  <a:schemeClr val="tx1"/>
                </a:solidFill>
              </a:rPr>
              <a:t>Wheater</a:t>
            </a:r>
            <a:r>
              <a:rPr lang="en-US" dirty="0">
                <a:solidFill>
                  <a:schemeClr val="tx1"/>
                </a:solidFill>
              </a:rPr>
              <a:t>, H.S. (2018). Multi-objective unstructured triangular mesh generation for use in hydrological models, Computers and Geosciences, 119, 49-67.</a:t>
            </a:r>
          </a:p>
          <a:p>
            <a:pPr lvl="1">
              <a:lnSpc>
                <a:spcPct val="100000"/>
              </a:lnSpc>
            </a:pPr>
            <a:endParaRPr lang="en-US" dirty="0">
              <a:solidFill>
                <a:schemeClr val="tx1"/>
              </a:solidFill>
            </a:endParaRP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
        <p:nvSpPr>
          <p:cNvPr id="6" name="Google Shape;83;p16">
            <a:extLst>
              <a:ext uri="{FF2B5EF4-FFF2-40B4-BE49-F238E27FC236}">
                <a16:creationId xmlns:a16="http://schemas.microsoft.com/office/drawing/2014/main" id="{0464B531-1A8E-4E4A-AD27-D32E33371C53}"/>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3766539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0" name="Google Shape;80;p16"/>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lvl="0"/>
            <a:r>
              <a:rPr lang="en-US" sz="3000" dirty="0" err="1">
                <a:latin typeface="PT Sans Narrow"/>
                <a:ea typeface="PT Sans Narrow"/>
                <a:cs typeface="PT Sans Narrow"/>
                <a:sym typeface="PT Sans Narrow"/>
              </a:rPr>
              <a:t>Wamedex</a:t>
            </a:r>
            <a:r>
              <a:rPr lang="en-US" sz="3000" dirty="0">
                <a:latin typeface="PT Sans Narrow"/>
                <a:ea typeface="PT Sans Narrow"/>
                <a:cs typeface="PT Sans Narrow"/>
                <a:sym typeface="PT Sans Narrow"/>
              </a:rPr>
              <a:t> to </a:t>
            </a:r>
            <a:r>
              <a:rPr lang="en-US" sz="3000" dirty="0" err="1">
                <a:latin typeface="PT Sans Narrow"/>
                <a:ea typeface="PT Sans Narrow"/>
                <a:cs typeface="PT Sans Narrow"/>
                <a:sym typeface="PT Sans Narrow"/>
              </a:rPr>
              <a:t>GeoNetwork</a:t>
            </a:r>
            <a:endParaRPr lang="en-US" sz="3000" dirty="0">
              <a:latin typeface="PT Sans Narrow"/>
              <a:ea typeface="PT Sans Narrow"/>
              <a:cs typeface="PT Sans Narrow"/>
              <a:sym typeface="PT Sans Narrow"/>
            </a:endParaRPr>
          </a:p>
        </p:txBody>
      </p:sp>
      <p:sp>
        <p:nvSpPr>
          <p:cNvPr id="81" name="Google Shape;81;p16"/>
          <p:cNvSpPr txBox="1"/>
          <p:nvPr/>
        </p:nvSpPr>
        <p:spPr>
          <a:xfrm>
            <a:off x="272775" y="1091125"/>
            <a:ext cx="3292321" cy="3071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dirty="0">
                <a:solidFill>
                  <a:schemeClr val="dk1"/>
                </a:solidFill>
              </a:rPr>
              <a:t>Metadata management:</a:t>
            </a:r>
            <a:r>
              <a:rPr lang="en" dirty="0">
                <a:solidFill>
                  <a:schemeClr val="dk1"/>
                </a:solidFill>
              </a:rPr>
              <a:t> continued collaboration with DM</a:t>
            </a: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317500">
              <a:buSzPts val="1400"/>
              <a:buChar char="●"/>
            </a:pPr>
            <a:r>
              <a:rPr lang="en-US" b="1" dirty="0" err="1">
                <a:solidFill>
                  <a:schemeClr val="dk1"/>
                </a:solidFill>
              </a:rPr>
              <a:t>Wamedex</a:t>
            </a:r>
            <a:r>
              <a:rPr lang="en-US" b="1" dirty="0">
                <a:solidFill>
                  <a:schemeClr val="dk1"/>
                </a:solidFill>
              </a:rPr>
              <a:t>:</a:t>
            </a:r>
            <a:r>
              <a:rPr lang="en-US" dirty="0">
                <a:solidFill>
                  <a:schemeClr val="dk1"/>
                </a:solidFill>
              </a:rPr>
              <a:t> browser for ~60 metadata records from Waterloo</a:t>
            </a:r>
          </a:p>
          <a:p>
            <a:pPr marL="457200" lvl="0" indent="-317500">
              <a:buSzPts val="1400"/>
              <a:buChar char="●"/>
            </a:pPr>
            <a:endParaRPr lang="en-US" dirty="0">
              <a:solidFill>
                <a:schemeClr val="dk1"/>
              </a:solidFill>
            </a:endParaRPr>
          </a:p>
          <a:p>
            <a:pPr marL="457200" indent="-317500">
              <a:buSzPts val="1400"/>
              <a:buFont typeface="Arial"/>
              <a:buChar char="●"/>
            </a:pPr>
            <a:r>
              <a:rPr lang="en-US" b="1" dirty="0">
                <a:solidFill>
                  <a:schemeClr val="dk1"/>
                </a:solidFill>
              </a:rPr>
              <a:t>What’s next?</a:t>
            </a:r>
            <a:br>
              <a:rPr lang="en-US" dirty="0">
                <a:solidFill>
                  <a:schemeClr val="dk1"/>
                </a:solidFill>
              </a:rPr>
            </a:br>
            <a:r>
              <a:rPr lang="en-US" dirty="0" err="1">
                <a:solidFill>
                  <a:schemeClr val="dk1"/>
                </a:solidFill>
              </a:rPr>
              <a:t>GeoNetwork</a:t>
            </a:r>
            <a:r>
              <a:rPr lang="en-US" dirty="0">
                <a:solidFill>
                  <a:schemeClr val="dk1"/>
                </a:solidFill>
              </a:rPr>
              <a:t> is an open-source catalog application to manage spatially referenced resources</a:t>
            </a:r>
            <a:br>
              <a:rPr lang="en-US" dirty="0">
                <a:solidFill>
                  <a:schemeClr val="dk1"/>
                </a:solidFill>
              </a:rPr>
            </a:br>
            <a:br>
              <a:rPr lang="en-US" dirty="0">
                <a:solidFill>
                  <a:schemeClr val="dk1"/>
                </a:solidFill>
              </a:rPr>
            </a:br>
            <a:r>
              <a:rPr lang="en-US" dirty="0">
                <a:solidFill>
                  <a:schemeClr val="dk1"/>
                </a:solidFill>
              </a:rPr>
              <a:t>NLP techniques to semi-automatically extract information from scientific publications</a:t>
            </a:r>
            <a:br>
              <a:rPr lang="en-US" dirty="0">
                <a:solidFill>
                  <a:schemeClr val="dk1"/>
                </a:solidFill>
              </a:rPr>
            </a:br>
            <a:br>
              <a:rPr lang="en-US" dirty="0">
                <a:solidFill>
                  <a:schemeClr val="dk1"/>
                </a:solidFill>
              </a:rPr>
            </a:br>
            <a:endParaRPr lang="en-US" dirty="0">
              <a:solidFill>
                <a:schemeClr val="dk1"/>
              </a:solidFill>
            </a:endParaRP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83" name="Google Shape;83;p16"/>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pic>
        <p:nvPicPr>
          <p:cNvPr id="4" name="Picture 3">
            <a:extLst>
              <a:ext uri="{FF2B5EF4-FFF2-40B4-BE49-F238E27FC236}">
                <a16:creationId xmlns:a16="http://schemas.microsoft.com/office/drawing/2014/main" id="{A6FA3BCA-CEAF-9849-B272-3C32B046D637}"/>
              </a:ext>
            </a:extLst>
          </p:cNvPr>
          <p:cNvPicPr>
            <a:picLocks noChangeAspect="1"/>
          </p:cNvPicPr>
          <p:nvPr/>
        </p:nvPicPr>
        <p:blipFill>
          <a:blip r:embed="rId4"/>
          <a:stretch>
            <a:fillRect/>
          </a:stretch>
        </p:blipFill>
        <p:spPr>
          <a:xfrm>
            <a:off x="3787133" y="903612"/>
            <a:ext cx="5013067" cy="3446725"/>
          </a:xfrm>
          <a:prstGeom prst="rect">
            <a:avLst/>
          </a:prstGeom>
        </p:spPr>
      </p:pic>
      <p:sp>
        <p:nvSpPr>
          <p:cNvPr id="8" name="Rectangle 7">
            <a:extLst>
              <a:ext uri="{FF2B5EF4-FFF2-40B4-BE49-F238E27FC236}">
                <a16:creationId xmlns:a16="http://schemas.microsoft.com/office/drawing/2014/main" id="{B150B9CF-9BB1-D74F-A530-4F5DC3CC699C}"/>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Tree>
    <p:extLst>
      <p:ext uri="{BB962C8B-B14F-4D97-AF65-F5344CB8AC3E}">
        <p14:creationId xmlns:p14="http://schemas.microsoft.com/office/powerpoint/2010/main" val="977801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pic>
        <p:nvPicPr>
          <p:cNvPr id="5" name="Picture 4">
            <a:extLst>
              <a:ext uri="{FF2B5EF4-FFF2-40B4-BE49-F238E27FC236}">
                <a16:creationId xmlns:a16="http://schemas.microsoft.com/office/drawing/2014/main" id="{3C8D4698-A1F5-524D-B2F4-0AE742A3961C}"/>
              </a:ext>
            </a:extLst>
          </p:cNvPr>
          <p:cNvPicPr>
            <a:picLocks noChangeAspect="1"/>
          </p:cNvPicPr>
          <p:nvPr/>
        </p:nvPicPr>
        <p:blipFill>
          <a:blip r:embed="rId4"/>
          <a:stretch>
            <a:fillRect/>
          </a:stretch>
        </p:blipFill>
        <p:spPr>
          <a:xfrm>
            <a:off x="1433400" y="97733"/>
            <a:ext cx="6659880" cy="4458267"/>
          </a:xfrm>
          <a:prstGeom prst="rect">
            <a:avLst/>
          </a:prstGeom>
        </p:spPr>
      </p:pic>
      <p:sp>
        <p:nvSpPr>
          <p:cNvPr id="6" name="Google Shape;83;p16">
            <a:extLst>
              <a:ext uri="{FF2B5EF4-FFF2-40B4-BE49-F238E27FC236}">
                <a16:creationId xmlns:a16="http://schemas.microsoft.com/office/drawing/2014/main" id="{8F2BCBA7-34CB-7842-ADB2-05876EED52BE}"/>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
        <p:nvSpPr>
          <p:cNvPr id="8" name="Rectangle 7">
            <a:extLst>
              <a:ext uri="{FF2B5EF4-FFF2-40B4-BE49-F238E27FC236}">
                <a16:creationId xmlns:a16="http://schemas.microsoft.com/office/drawing/2014/main" id="{703542D7-E155-0B44-8EAE-0935D3EA43AC}"/>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Tree>
    <p:extLst>
      <p:ext uri="{BB962C8B-B14F-4D97-AF65-F5344CB8AC3E}">
        <p14:creationId xmlns:p14="http://schemas.microsoft.com/office/powerpoint/2010/main" val="308641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pic>
        <p:nvPicPr>
          <p:cNvPr id="7" name="Picture 6">
            <a:extLst>
              <a:ext uri="{FF2B5EF4-FFF2-40B4-BE49-F238E27FC236}">
                <a16:creationId xmlns:a16="http://schemas.microsoft.com/office/drawing/2014/main" id="{2025431D-64B0-DF4E-B8E4-F1D8528AAC6E}"/>
              </a:ext>
            </a:extLst>
          </p:cNvPr>
          <p:cNvPicPr>
            <a:picLocks noChangeAspect="1"/>
          </p:cNvPicPr>
          <p:nvPr/>
        </p:nvPicPr>
        <p:blipFill>
          <a:blip r:embed="rId4"/>
          <a:stretch>
            <a:fillRect/>
          </a:stretch>
        </p:blipFill>
        <p:spPr>
          <a:xfrm>
            <a:off x="1171457" y="317930"/>
            <a:ext cx="6831773" cy="3910768"/>
          </a:xfrm>
          <a:prstGeom prst="rect">
            <a:avLst/>
          </a:prstGeom>
        </p:spPr>
      </p:pic>
      <p:sp>
        <p:nvSpPr>
          <p:cNvPr id="6" name="Google Shape;83;p16">
            <a:extLst>
              <a:ext uri="{FF2B5EF4-FFF2-40B4-BE49-F238E27FC236}">
                <a16:creationId xmlns:a16="http://schemas.microsoft.com/office/drawing/2014/main" id="{9F71F7A1-889E-A84C-9776-AB25C26D4139}"/>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
        <p:nvSpPr>
          <p:cNvPr id="8" name="Rectangle 7">
            <a:extLst>
              <a:ext uri="{FF2B5EF4-FFF2-40B4-BE49-F238E27FC236}">
                <a16:creationId xmlns:a16="http://schemas.microsoft.com/office/drawing/2014/main" id="{8599AFA4-A5DA-E740-9EB4-484441AAD285}"/>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Tree>
    <p:extLst>
      <p:ext uri="{BB962C8B-B14F-4D97-AF65-F5344CB8AC3E}">
        <p14:creationId xmlns:p14="http://schemas.microsoft.com/office/powerpoint/2010/main" val="373334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0" name="Google Shape;80;p16"/>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lvl="0"/>
            <a:r>
              <a:rPr lang="en-US" sz="3000" dirty="0">
                <a:latin typeface="PT Sans Narrow"/>
                <a:ea typeface="PT Sans Narrow"/>
                <a:cs typeface="PT Sans Narrow"/>
                <a:sym typeface="PT Sans Narrow"/>
              </a:rPr>
              <a:t>GWF </a:t>
            </a:r>
            <a:r>
              <a:rPr lang="en-US" sz="3000" dirty="0" err="1">
                <a:latin typeface="PT Sans Narrow"/>
                <a:ea typeface="PT Sans Narrow"/>
                <a:cs typeface="PT Sans Narrow"/>
                <a:sym typeface="PT Sans Narrow"/>
              </a:rPr>
              <a:t>Cuizinart</a:t>
            </a:r>
            <a:endParaRPr lang="en-US" sz="3000" dirty="0">
              <a:latin typeface="PT Sans Narrow"/>
              <a:ea typeface="PT Sans Narrow"/>
              <a:cs typeface="PT Sans Narrow"/>
              <a:sym typeface="PT Sans Narrow"/>
            </a:endParaRPr>
          </a:p>
        </p:txBody>
      </p:sp>
      <p:sp>
        <p:nvSpPr>
          <p:cNvPr id="81" name="Google Shape;81;p16"/>
          <p:cNvSpPr txBox="1"/>
          <p:nvPr/>
        </p:nvSpPr>
        <p:spPr>
          <a:xfrm>
            <a:off x="272775" y="1091125"/>
            <a:ext cx="3292321" cy="3071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solidFill>
                  <a:schemeClr val="dk1"/>
                </a:solidFill>
              </a:rPr>
              <a:t>“Slice and dice” your </a:t>
            </a:r>
            <a:r>
              <a:rPr lang="en" dirty="0" err="1">
                <a:solidFill>
                  <a:schemeClr val="dk1"/>
                </a:solidFill>
              </a:rPr>
              <a:t>NetCDF</a:t>
            </a:r>
            <a:r>
              <a:rPr lang="en" dirty="0">
                <a:solidFill>
                  <a:schemeClr val="dk1"/>
                </a:solidFill>
              </a:rPr>
              <a:t> data based on your variable of interest!</a:t>
            </a: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317500">
              <a:buSzPts val="1400"/>
              <a:buChar char="●"/>
            </a:pPr>
            <a:r>
              <a:rPr lang="en-US" dirty="0">
                <a:solidFill>
                  <a:schemeClr val="dk1"/>
                </a:solidFill>
              </a:rPr>
              <a:t>We continue to (slowly) ingest data…</a:t>
            </a: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pic>
        <p:nvPicPr>
          <p:cNvPr id="3" name="Picture 2">
            <a:extLst>
              <a:ext uri="{FF2B5EF4-FFF2-40B4-BE49-F238E27FC236}">
                <a16:creationId xmlns:a16="http://schemas.microsoft.com/office/drawing/2014/main" id="{47FBD22B-958B-924C-896E-EBE7CD404D87}"/>
              </a:ext>
            </a:extLst>
          </p:cNvPr>
          <p:cNvPicPr>
            <a:picLocks noChangeAspect="1"/>
          </p:cNvPicPr>
          <p:nvPr/>
        </p:nvPicPr>
        <p:blipFill>
          <a:blip r:embed="rId4"/>
          <a:stretch>
            <a:fillRect/>
          </a:stretch>
        </p:blipFill>
        <p:spPr>
          <a:xfrm>
            <a:off x="3473656" y="827034"/>
            <a:ext cx="5578904" cy="3835766"/>
          </a:xfrm>
          <a:prstGeom prst="rect">
            <a:avLst/>
          </a:prstGeom>
        </p:spPr>
      </p:pic>
      <p:sp>
        <p:nvSpPr>
          <p:cNvPr id="8" name="Google Shape;83;p16">
            <a:extLst>
              <a:ext uri="{FF2B5EF4-FFF2-40B4-BE49-F238E27FC236}">
                <a16:creationId xmlns:a16="http://schemas.microsoft.com/office/drawing/2014/main" id="{6FE5EDD5-E006-7A41-BFFF-59E9A85D570A}"/>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
        <p:nvSpPr>
          <p:cNvPr id="9" name="Rectangle 8">
            <a:extLst>
              <a:ext uri="{FF2B5EF4-FFF2-40B4-BE49-F238E27FC236}">
                <a16:creationId xmlns:a16="http://schemas.microsoft.com/office/drawing/2014/main" id="{E2E02EC5-ACA9-9543-83EF-61804D89D0A3}"/>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Tree>
    <p:extLst>
      <p:ext uri="{BB962C8B-B14F-4D97-AF65-F5344CB8AC3E}">
        <p14:creationId xmlns:p14="http://schemas.microsoft.com/office/powerpoint/2010/main" val="3543615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0" name="Google Shape;80;p16"/>
          <p:cNvSpPr txBox="1"/>
          <p:nvPr/>
        </p:nvSpPr>
        <p:spPr>
          <a:xfrm>
            <a:off x="106750" y="177900"/>
            <a:ext cx="8884850" cy="818400"/>
          </a:xfrm>
          <a:prstGeom prst="rect">
            <a:avLst/>
          </a:prstGeom>
          <a:noFill/>
          <a:ln>
            <a:noFill/>
          </a:ln>
        </p:spPr>
        <p:txBody>
          <a:bodyPr spcFirstLastPara="1" wrap="square" lIns="91425" tIns="91425" rIns="91425" bIns="91425" anchor="t" anchorCtr="0">
            <a:noAutofit/>
          </a:bodyPr>
          <a:lstStyle/>
          <a:p>
            <a:pPr lvl="0"/>
            <a:r>
              <a:rPr lang="en-US" sz="3000" dirty="0">
                <a:latin typeface="PT Sans Narrow"/>
                <a:ea typeface="PT Sans Narrow"/>
                <a:cs typeface="PT Sans Narrow"/>
                <a:sym typeface="PT Sans Narrow"/>
              </a:rPr>
              <a:t>What do we do with all that data? Machine Learning!</a:t>
            </a:r>
          </a:p>
        </p:txBody>
      </p:sp>
      <p:sp>
        <p:nvSpPr>
          <p:cNvPr id="81" name="Google Shape;81;p16"/>
          <p:cNvSpPr txBox="1"/>
          <p:nvPr/>
        </p:nvSpPr>
        <p:spPr>
          <a:xfrm>
            <a:off x="272775" y="1091125"/>
            <a:ext cx="8527425" cy="3071700"/>
          </a:xfrm>
          <a:prstGeom prst="rect">
            <a:avLst/>
          </a:prstGeom>
          <a:noFill/>
          <a:ln>
            <a:noFill/>
          </a:ln>
        </p:spPr>
        <p:txBody>
          <a:bodyPr spcFirstLastPara="1" wrap="square" lIns="91425" tIns="91425" rIns="91425" bIns="91425" anchor="t" anchorCtr="0">
            <a:noAutofit/>
          </a:bodyPr>
          <a:lstStyle/>
          <a:p>
            <a:pPr marL="457200" indent="-317500">
              <a:buSzPts val="1400"/>
              <a:buFont typeface="Arial"/>
              <a:buChar char="●"/>
            </a:pPr>
            <a:r>
              <a:rPr lang="en" b="1" dirty="0">
                <a:solidFill>
                  <a:schemeClr val="dk1"/>
                </a:solidFill>
              </a:rPr>
              <a:t>New collaboration with core modeling: </a:t>
            </a:r>
            <a:br>
              <a:rPr lang="en" b="1" dirty="0">
                <a:solidFill>
                  <a:schemeClr val="dk1"/>
                </a:solidFill>
              </a:rPr>
            </a:br>
            <a:r>
              <a:rPr lang="en-US" dirty="0">
                <a:solidFill>
                  <a:schemeClr val="dk1"/>
                </a:solidFill>
              </a:rPr>
              <a:t>Great Lakes Runoff Inter-comparison Project for Lake Erie (GRIP-E)</a:t>
            </a:r>
            <a:endParaRPr dirty="0">
              <a:solidFill>
                <a:schemeClr val="dk1"/>
              </a:solidFill>
            </a:endParaRPr>
          </a:p>
          <a:p>
            <a:pPr marL="457200" lvl="0" indent="0" algn="l" rtl="0">
              <a:spcBef>
                <a:spcPts val="0"/>
              </a:spcBef>
              <a:spcAft>
                <a:spcPts val="0"/>
              </a:spcAft>
              <a:buNone/>
            </a:pPr>
            <a:endParaRPr dirty="0">
              <a:solidFill>
                <a:schemeClr val="dk1"/>
              </a:solidFill>
            </a:endParaRP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83" name="Google Shape;83;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name</a:t>
            </a:r>
            <a:endParaRPr>
              <a:solidFill>
                <a:srgbClr val="FFFFFF"/>
              </a:solidFill>
              <a:latin typeface="PT Sans Narrow"/>
              <a:ea typeface="PT Sans Narrow"/>
              <a:cs typeface="PT Sans Narrow"/>
              <a:sym typeface="PT Sans Narrow"/>
            </a:endParaRPr>
          </a:p>
        </p:txBody>
      </p:sp>
      <p:pic>
        <p:nvPicPr>
          <p:cNvPr id="3" name="Picture 2">
            <a:extLst>
              <a:ext uri="{FF2B5EF4-FFF2-40B4-BE49-F238E27FC236}">
                <a16:creationId xmlns:a16="http://schemas.microsoft.com/office/drawing/2014/main" id="{B66A0C13-FB3A-3C44-9BB5-D1FD1E3E3203}"/>
              </a:ext>
            </a:extLst>
          </p:cNvPr>
          <p:cNvPicPr>
            <a:picLocks noChangeAspect="1"/>
          </p:cNvPicPr>
          <p:nvPr/>
        </p:nvPicPr>
        <p:blipFill>
          <a:blip r:embed="rId4"/>
          <a:stretch>
            <a:fillRect/>
          </a:stretch>
        </p:blipFill>
        <p:spPr>
          <a:xfrm>
            <a:off x="175020" y="1863089"/>
            <a:ext cx="6711331" cy="1975321"/>
          </a:xfrm>
          <a:prstGeom prst="rect">
            <a:avLst/>
          </a:prstGeom>
        </p:spPr>
      </p:pic>
      <p:pic>
        <p:nvPicPr>
          <p:cNvPr id="16" name="Picture 15">
            <a:extLst>
              <a:ext uri="{FF2B5EF4-FFF2-40B4-BE49-F238E27FC236}">
                <a16:creationId xmlns:a16="http://schemas.microsoft.com/office/drawing/2014/main" id="{4DBBB47A-357A-B840-AB92-E466B9E754C1}"/>
              </a:ext>
            </a:extLst>
          </p:cNvPr>
          <p:cNvPicPr>
            <a:picLocks noChangeAspect="1"/>
          </p:cNvPicPr>
          <p:nvPr/>
        </p:nvPicPr>
        <p:blipFill>
          <a:blip r:embed="rId5"/>
          <a:stretch>
            <a:fillRect/>
          </a:stretch>
        </p:blipFill>
        <p:spPr>
          <a:xfrm>
            <a:off x="6773871" y="1033975"/>
            <a:ext cx="2298780" cy="1550656"/>
          </a:xfrm>
          <a:prstGeom prst="rect">
            <a:avLst/>
          </a:prstGeom>
        </p:spPr>
      </p:pic>
      <p:pic>
        <p:nvPicPr>
          <p:cNvPr id="17" name="Picture 16">
            <a:extLst>
              <a:ext uri="{FF2B5EF4-FFF2-40B4-BE49-F238E27FC236}">
                <a16:creationId xmlns:a16="http://schemas.microsoft.com/office/drawing/2014/main" id="{AE1C4FDA-2351-B84B-9C63-DF6B4C51D816}"/>
              </a:ext>
            </a:extLst>
          </p:cNvPr>
          <p:cNvPicPr>
            <a:picLocks noChangeAspect="1"/>
          </p:cNvPicPr>
          <p:nvPr/>
        </p:nvPicPr>
        <p:blipFill>
          <a:blip r:embed="rId6"/>
          <a:stretch>
            <a:fillRect/>
          </a:stretch>
        </p:blipFill>
        <p:spPr>
          <a:xfrm>
            <a:off x="6773870" y="2625744"/>
            <a:ext cx="2272463" cy="1926506"/>
          </a:xfrm>
          <a:prstGeom prst="rect">
            <a:avLst/>
          </a:prstGeom>
        </p:spPr>
      </p:pic>
      <p:sp>
        <p:nvSpPr>
          <p:cNvPr id="10" name="Rectangle 9">
            <a:extLst>
              <a:ext uri="{FF2B5EF4-FFF2-40B4-BE49-F238E27FC236}">
                <a16:creationId xmlns:a16="http://schemas.microsoft.com/office/drawing/2014/main" id="{F6D5A729-ED3A-474A-9AD9-ACCE17507A52}"/>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Tree>
    <p:extLst>
      <p:ext uri="{BB962C8B-B14F-4D97-AF65-F5344CB8AC3E}">
        <p14:creationId xmlns:p14="http://schemas.microsoft.com/office/powerpoint/2010/main" val="4206892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Google Shape;80;p16"/>
          <p:cNvSpPr txBox="1"/>
          <p:nvPr/>
        </p:nvSpPr>
        <p:spPr>
          <a:xfrm>
            <a:off x="106750" y="177900"/>
            <a:ext cx="8884850" cy="818400"/>
          </a:xfrm>
          <a:prstGeom prst="rect">
            <a:avLst/>
          </a:prstGeom>
          <a:noFill/>
          <a:ln>
            <a:noFill/>
          </a:ln>
        </p:spPr>
        <p:txBody>
          <a:bodyPr spcFirstLastPara="1" wrap="square" lIns="91425" tIns="91425" rIns="91425" bIns="91425" anchor="t" anchorCtr="0">
            <a:noAutofit/>
          </a:bodyPr>
          <a:lstStyle/>
          <a:p>
            <a:pPr lvl="0"/>
            <a:r>
              <a:rPr lang="en-US" sz="3000" dirty="0">
                <a:latin typeface="PT Sans Narrow"/>
                <a:ea typeface="PT Sans Narrow"/>
                <a:cs typeface="PT Sans Narrow"/>
                <a:sym typeface="PT Sans Narrow"/>
              </a:rPr>
              <a:t>What do we do with all that data? Machine Learning!</a:t>
            </a: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pic>
        <p:nvPicPr>
          <p:cNvPr id="10" name="Picture 9">
            <a:extLst>
              <a:ext uri="{FF2B5EF4-FFF2-40B4-BE49-F238E27FC236}">
                <a16:creationId xmlns:a16="http://schemas.microsoft.com/office/drawing/2014/main" id="{2EDDDCB5-E9EC-0F44-9C21-33E356835D21}"/>
              </a:ext>
            </a:extLst>
          </p:cNvPr>
          <p:cNvPicPr>
            <a:picLocks noChangeAspect="1"/>
          </p:cNvPicPr>
          <p:nvPr/>
        </p:nvPicPr>
        <p:blipFill>
          <a:blip r:embed="rId4"/>
          <a:stretch>
            <a:fillRect/>
          </a:stretch>
        </p:blipFill>
        <p:spPr>
          <a:xfrm>
            <a:off x="3486150" y="736252"/>
            <a:ext cx="5412357" cy="3762436"/>
          </a:xfrm>
          <a:prstGeom prst="rect">
            <a:avLst/>
          </a:prstGeom>
        </p:spPr>
      </p:pic>
      <p:sp>
        <p:nvSpPr>
          <p:cNvPr id="11" name="Google Shape;81;p16">
            <a:extLst>
              <a:ext uri="{FF2B5EF4-FFF2-40B4-BE49-F238E27FC236}">
                <a16:creationId xmlns:a16="http://schemas.microsoft.com/office/drawing/2014/main" id="{B6672F2B-9298-E64C-9F59-DF28AF510577}"/>
              </a:ext>
            </a:extLst>
          </p:cNvPr>
          <p:cNvSpPr txBox="1"/>
          <p:nvPr/>
        </p:nvSpPr>
        <p:spPr>
          <a:xfrm>
            <a:off x="272775" y="1091125"/>
            <a:ext cx="3292321" cy="3071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solidFill>
                  <a:schemeClr val="dk1"/>
                </a:solidFill>
              </a:rPr>
              <a:t>VIC-GRU: median NSE 0.328</a:t>
            </a:r>
          </a:p>
          <a:p>
            <a:pPr marL="457200" lvl="0" indent="-317500" algn="l" rtl="0">
              <a:spcBef>
                <a:spcPts val="0"/>
              </a:spcBef>
              <a:spcAft>
                <a:spcPts val="0"/>
              </a:spcAft>
              <a:buSzPts val="1400"/>
              <a:buChar char="●"/>
            </a:pPr>
            <a:r>
              <a:rPr lang="en" dirty="0" err="1">
                <a:solidFill>
                  <a:schemeClr val="dk1"/>
                </a:solidFill>
              </a:rPr>
              <a:t>XGBoost</a:t>
            </a:r>
            <a:r>
              <a:rPr lang="en" dirty="0">
                <a:solidFill>
                  <a:schemeClr val="dk1"/>
                </a:solidFill>
              </a:rPr>
              <a:t>:  median NSE 0.522</a:t>
            </a:r>
            <a:endParaRPr lang="en-US" dirty="0">
              <a:solidFill>
                <a:schemeClr val="dk1"/>
              </a:solidFill>
            </a:endParaRPr>
          </a:p>
        </p:txBody>
      </p:sp>
      <p:sp>
        <p:nvSpPr>
          <p:cNvPr id="6" name="Google Shape;83;p16">
            <a:extLst>
              <a:ext uri="{FF2B5EF4-FFF2-40B4-BE49-F238E27FC236}">
                <a16:creationId xmlns:a16="http://schemas.microsoft.com/office/drawing/2014/main" id="{0856DCFB-2DF8-074A-9C0E-CCF1024D1A9B}"/>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
        <p:nvSpPr>
          <p:cNvPr id="7" name="Rectangle 6">
            <a:extLst>
              <a:ext uri="{FF2B5EF4-FFF2-40B4-BE49-F238E27FC236}">
                <a16:creationId xmlns:a16="http://schemas.microsoft.com/office/drawing/2014/main" id="{17AA7480-7E4D-4044-AD55-772A2CC43338}"/>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Tree>
    <p:extLst>
      <p:ext uri="{BB962C8B-B14F-4D97-AF65-F5344CB8AC3E}">
        <p14:creationId xmlns:p14="http://schemas.microsoft.com/office/powerpoint/2010/main" val="3224326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Google Shape;80;p16"/>
          <p:cNvSpPr txBox="1"/>
          <p:nvPr/>
        </p:nvSpPr>
        <p:spPr>
          <a:xfrm>
            <a:off x="106750" y="177900"/>
            <a:ext cx="8884850" cy="818400"/>
          </a:xfrm>
          <a:prstGeom prst="rect">
            <a:avLst/>
          </a:prstGeom>
          <a:noFill/>
          <a:ln>
            <a:noFill/>
          </a:ln>
        </p:spPr>
        <p:txBody>
          <a:bodyPr spcFirstLastPara="1" wrap="square" lIns="91425" tIns="91425" rIns="91425" bIns="91425" anchor="t" anchorCtr="0">
            <a:noAutofit/>
          </a:bodyPr>
          <a:lstStyle/>
          <a:p>
            <a:pPr lvl="0"/>
            <a:r>
              <a:rPr lang="en-US" sz="3000" dirty="0">
                <a:latin typeface="PT Sans Narrow"/>
                <a:ea typeface="PT Sans Narrow"/>
                <a:cs typeface="PT Sans Narrow"/>
                <a:sym typeface="PT Sans Narrow"/>
              </a:rPr>
              <a:t>Still Missing Something… Neural Networks!</a:t>
            </a: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pic>
        <p:nvPicPr>
          <p:cNvPr id="4" name="Picture 3">
            <a:extLst>
              <a:ext uri="{FF2B5EF4-FFF2-40B4-BE49-F238E27FC236}">
                <a16:creationId xmlns:a16="http://schemas.microsoft.com/office/drawing/2014/main" id="{1BC3D764-AE02-4542-BBBF-852C71E72288}"/>
              </a:ext>
            </a:extLst>
          </p:cNvPr>
          <p:cNvPicPr>
            <a:picLocks noChangeAspect="1"/>
          </p:cNvPicPr>
          <p:nvPr/>
        </p:nvPicPr>
        <p:blipFill>
          <a:blip r:embed="rId4"/>
          <a:stretch>
            <a:fillRect/>
          </a:stretch>
        </p:blipFill>
        <p:spPr>
          <a:xfrm>
            <a:off x="3394710" y="790714"/>
            <a:ext cx="5614984" cy="3860573"/>
          </a:xfrm>
          <a:prstGeom prst="rect">
            <a:avLst/>
          </a:prstGeom>
        </p:spPr>
      </p:pic>
      <p:sp>
        <p:nvSpPr>
          <p:cNvPr id="12" name="Google Shape;81;p16">
            <a:extLst>
              <a:ext uri="{FF2B5EF4-FFF2-40B4-BE49-F238E27FC236}">
                <a16:creationId xmlns:a16="http://schemas.microsoft.com/office/drawing/2014/main" id="{955AA526-A484-FB49-AB04-A7C0F3514FF5}"/>
              </a:ext>
            </a:extLst>
          </p:cNvPr>
          <p:cNvSpPr txBox="1"/>
          <p:nvPr/>
        </p:nvSpPr>
        <p:spPr>
          <a:xfrm>
            <a:off x="272775" y="1091125"/>
            <a:ext cx="3292321" cy="3071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dirty="0">
                <a:solidFill>
                  <a:schemeClr val="dk1"/>
                </a:solidFill>
              </a:rPr>
              <a:t>CAMELS dataset (NCAR): </a:t>
            </a:r>
            <a:r>
              <a:rPr lang="en-US" dirty="0">
                <a:solidFill>
                  <a:schemeClr val="dk1"/>
                </a:solidFill>
              </a:rPr>
              <a:t>comparisons</a:t>
            </a:r>
            <a:r>
              <a:rPr lang="en" dirty="0">
                <a:solidFill>
                  <a:schemeClr val="dk1"/>
                </a:solidFill>
              </a:rPr>
              <a:t> across 531 basins</a:t>
            </a:r>
            <a:br>
              <a:rPr lang="en" dirty="0">
                <a:solidFill>
                  <a:schemeClr val="dk1"/>
                </a:solidFill>
              </a:rPr>
            </a:br>
            <a:endParaRPr lang="en" dirty="0">
              <a:solidFill>
                <a:schemeClr val="dk1"/>
              </a:solidFill>
            </a:endParaRPr>
          </a:p>
          <a:p>
            <a:pPr marL="457200" lvl="0" indent="-317500" algn="l" rtl="0">
              <a:spcBef>
                <a:spcPts val="0"/>
              </a:spcBef>
              <a:spcAft>
                <a:spcPts val="0"/>
              </a:spcAft>
              <a:buSzPts val="1400"/>
              <a:buChar char="●"/>
            </a:pPr>
            <a:r>
              <a:rPr lang="en" dirty="0">
                <a:solidFill>
                  <a:schemeClr val="dk1"/>
                </a:solidFill>
              </a:rPr>
              <a:t>Enough data to throw neural networks at it!</a:t>
            </a:r>
          </a:p>
          <a:p>
            <a:pPr marL="457200" lvl="0" indent="-317500" algn="l" rtl="0">
              <a:spcBef>
                <a:spcPts val="0"/>
              </a:spcBef>
              <a:spcAft>
                <a:spcPts val="0"/>
              </a:spcAft>
              <a:buSzPts val="1400"/>
              <a:buChar char="●"/>
            </a:pPr>
            <a:endParaRPr lang="en-US" dirty="0">
              <a:solidFill>
                <a:schemeClr val="dk1"/>
              </a:solidFill>
            </a:endParaRPr>
          </a:p>
        </p:txBody>
      </p:sp>
      <p:sp>
        <p:nvSpPr>
          <p:cNvPr id="6" name="Rectangle 5">
            <a:extLst>
              <a:ext uri="{FF2B5EF4-FFF2-40B4-BE49-F238E27FC236}">
                <a16:creationId xmlns:a16="http://schemas.microsoft.com/office/drawing/2014/main" id="{267B8CCF-1A4D-C644-932E-CD52403F483A}"/>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
        <p:nvSpPr>
          <p:cNvPr id="7" name="Google Shape;83;p16">
            <a:extLst>
              <a:ext uri="{FF2B5EF4-FFF2-40B4-BE49-F238E27FC236}">
                <a16:creationId xmlns:a16="http://schemas.microsoft.com/office/drawing/2014/main" id="{C9F228C5-ED44-384B-BD99-163EE2ABF576}"/>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505162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Google Shape;80;p16"/>
          <p:cNvSpPr txBox="1"/>
          <p:nvPr/>
        </p:nvSpPr>
        <p:spPr>
          <a:xfrm>
            <a:off x="106750" y="177900"/>
            <a:ext cx="8884850" cy="818400"/>
          </a:xfrm>
          <a:prstGeom prst="rect">
            <a:avLst/>
          </a:prstGeom>
          <a:noFill/>
          <a:ln>
            <a:noFill/>
          </a:ln>
        </p:spPr>
        <p:txBody>
          <a:bodyPr spcFirstLastPara="1" wrap="square" lIns="91425" tIns="91425" rIns="91425" bIns="91425" anchor="t" anchorCtr="0">
            <a:noAutofit/>
          </a:bodyPr>
          <a:lstStyle/>
          <a:p>
            <a:pPr lvl="0"/>
            <a:r>
              <a:rPr lang="en-US" sz="3000" dirty="0">
                <a:latin typeface="PT Sans Narrow"/>
                <a:ea typeface="PT Sans Narrow"/>
                <a:cs typeface="PT Sans Narrow"/>
                <a:sym typeface="PT Sans Narrow"/>
              </a:rPr>
              <a:t>Still Missing Something… Neural Networks!</a:t>
            </a: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12" name="Google Shape;81;p16">
            <a:extLst>
              <a:ext uri="{FF2B5EF4-FFF2-40B4-BE49-F238E27FC236}">
                <a16:creationId xmlns:a16="http://schemas.microsoft.com/office/drawing/2014/main" id="{955AA526-A484-FB49-AB04-A7C0F3514FF5}"/>
              </a:ext>
            </a:extLst>
          </p:cNvPr>
          <p:cNvSpPr txBox="1"/>
          <p:nvPr/>
        </p:nvSpPr>
        <p:spPr>
          <a:xfrm>
            <a:off x="272775" y="1091125"/>
            <a:ext cx="8196855" cy="3071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dirty="0">
                <a:solidFill>
                  <a:schemeClr val="dk1"/>
                </a:solidFill>
              </a:rPr>
              <a:t>When do neural networks win?</a:t>
            </a:r>
            <a:br>
              <a:rPr lang="en" b="1" dirty="0">
                <a:solidFill>
                  <a:schemeClr val="dk1"/>
                </a:solidFill>
              </a:rPr>
            </a:br>
            <a:r>
              <a:rPr lang="en" dirty="0">
                <a:solidFill>
                  <a:schemeClr val="dk1"/>
                </a:solidFill>
              </a:rPr>
              <a:t>Both in terms of calibration period length and number of basins?</a:t>
            </a:r>
            <a:br>
              <a:rPr lang="en" dirty="0">
                <a:solidFill>
                  <a:schemeClr val="dk1"/>
                </a:solidFill>
              </a:rPr>
            </a:br>
            <a:endParaRPr lang="en" dirty="0">
              <a:solidFill>
                <a:schemeClr val="dk1"/>
              </a:solidFill>
            </a:endParaRPr>
          </a:p>
          <a:p>
            <a:pPr marL="457200" lvl="0" indent="-317500" algn="l" rtl="0">
              <a:spcBef>
                <a:spcPts val="0"/>
              </a:spcBef>
              <a:spcAft>
                <a:spcPts val="0"/>
              </a:spcAft>
              <a:buSzPts val="1400"/>
              <a:buChar char="●"/>
            </a:pPr>
            <a:endParaRPr lang="en-US" dirty="0">
              <a:solidFill>
                <a:schemeClr val="dk1"/>
              </a:solidFill>
            </a:endParaRPr>
          </a:p>
        </p:txBody>
      </p:sp>
      <p:pic>
        <p:nvPicPr>
          <p:cNvPr id="3" name="Picture 2">
            <a:extLst>
              <a:ext uri="{FF2B5EF4-FFF2-40B4-BE49-F238E27FC236}">
                <a16:creationId xmlns:a16="http://schemas.microsoft.com/office/drawing/2014/main" id="{7F1D8816-A671-9242-8468-97A1242EB4DF}"/>
              </a:ext>
            </a:extLst>
          </p:cNvPr>
          <p:cNvPicPr>
            <a:picLocks noChangeAspect="1"/>
          </p:cNvPicPr>
          <p:nvPr/>
        </p:nvPicPr>
        <p:blipFill>
          <a:blip r:embed="rId4"/>
          <a:stretch>
            <a:fillRect/>
          </a:stretch>
        </p:blipFill>
        <p:spPr>
          <a:xfrm>
            <a:off x="262890" y="2091821"/>
            <a:ext cx="5052060" cy="1802917"/>
          </a:xfrm>
          <a:prstGeom prst="rect">
            <a:avLst/>
          </a:prstGeom>
        </p:spPr>
      </p:pic>
      <p:pic>
        <p:nvPicPr>
          <p:cNvPr id="6" name="Picture 5">
            <a:extLst>
              <a:ext uri="{FF2B5EF4-FFF2-40B4-BE49-F238E27FC236}">
                <a16:creationId xmlns:a16="http://schemas.microsoft.com/office/drawing/2014/main" id="{CB4670D0-C145-4C4F-8DDD-55C550ED2ECE}"/>
              </a:ext>
            </a:extLst>
          </p:cNvPr>
          <p:cNvPicPr>
            <a:picLocks noChangeAspect="1"/>
          </p:cNvPicPr>
          <p:nvPr/>
        </p:nvPicPr>
        <p:blipFill>
          <a:blip r:embed="rId5"/>
          <a:stretch>
            <a:fillRect/>
          </a:stretch>
        </p:blipFill>
        <p:spPr>
          <a:xfrm>
            <a:off x="5347694" y="1669774"/>
            <a:ext cx="3666765" cy="2587876"/>
          </a:xfrm>
          <a:prstGeom prst="rect">
            <a:avLst/>
          </a:prstGeom>
        </p:spPr>
      </p:pic>
      <p:sp>
        <p:nvSpPr>
          <p:cNvPr id="7" name="Google Shape;83;p16">
            <a:extLst>
              <a:ext uri="{FF2B5EF4-FFF2-40B4-BE49-F238E27FC236}">
                <a16:creationId xmlns:a16="http://schemas.microsoft.com/office/drawing/2014/main" id="{99637CAC-CD3D-4941-85D6-0E0CFAD14B89}"/>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
        <p:nvSpPr>
          <p:cNvPr id="8" name="Rectangle 7">
            <a:extLst>
              <a:ext uri="{FF2B5EF4-FFF2-40B4-BE49-F238E27FC236}">
                <a16:creationId xmlns:a16="http://schemas.microsoft.com/office/drawing/2014/main" id="{016178BC-1703-7E48-B7D3-69CB0F224DE1}"/>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Tree>
    <p:extLst>
      <p:ext uri="{BB962C8B-B14F-4D97-AF65-F5344CB8AC3E}">
        <p14:creationId xmlns:p14="http://schemas.microsoft.com/office/powerpoint/2010/main" val="3457888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r>
              <a:rPr lang="en-CA" b="1" dirty="0">
                <a:latin typeface="PT Sans Narrow"/>
                <a:ea typeface="PT Sans Narrow"/>
                <a:cs typeface="PT Sans Narrow"/>
                <a:sym typeface="PT Sans Narrow"/>
              </a:rPr>
              <a:t>Other - Nutrient App</a:t>
            </a:r>
            <a:endParaRPr lang="en-US" b="1" dirty="0"/>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699" y="779997"/>
            <a:ext cx="4898803" cy="3788878"/>
          </a:xfrm>
        </p:spPr>
        <p:txBody>
          <a:bodyPr/>
          <a:lstStyle/>
          <a:p>
            <a:pPr>
              <a:lnSpc>
                <a:spcPct val="100000"/>
              </a:lnSpc>
            </a:pPr>
            <a:r>
              <a:rPr lang="en-US" dirty="0" err="1">
                <a:solidFill>
                  <a:schemeClr val="tx1"/>
                </a:solidFill>
              </a:rPr>
              <a:t>Diogio</a:t>
            </a:r>
            <a:r>
              <a:rPr lang="en-US" dirty="0">
                <a:solidFill>
                  <a:schemeClr val="tx1"/>
                </a:solidFill>
              </a:rPr>
              <a:t> Costa, Riya Kurian, </a:t>
            </a:r>
            <a:r>
              <a:rPr lang="en-US" dirty="0" err="1">
                <a:solidFill>
                  <a:schemeClr val="tx1"/>
                </a:solidFill>
              </a:rPr>
              <a:t>Uswah</a:t>
            </a:r>
            <a:r>
              <a:rPr lang="en-US" dirty="0">
                <a:solidFill>
                  <a:schemeClr val="tx1"/>
                </a:solidFill>
              </a:rPr>
              <a:t> Aziz, Jane Elliot, Helen </a:t>
            </a:r>
            <a:r>
              <a:rPr lang="en-US" dirty="0" err="1">
                <a:solidFill>
                  <a:schemeClr val="tx1"/>
                </a:solidFill>
              </a:rPr>
              <a:t>Baulch</a:t>
            </a:r>
            <a:r>
              <a:rPr lang="en-US" dirty="0">
                <a:solidFill>
                  <a:schemeClr val="tx1"/>
                </a:solidFill>
              </a:rPr>
              <a:t>, John Pomeroy</a:t>
            </a:r>
          </a:p>
          <a:p>
            <a:pPr>
              <a:lnSpc>
                <a:spcPct val="100000"/>
              </a:lnSpc>
            </a:pPr>
            <a:endParaRPr lang="en-US" dirty="0">
              <a:solidFill>
                <a:schemeClr val="tx1"/>
              </a:solidFill>
            </a:endParaRPr>
          </a:p>
          <a:p>
            <a:pPr>
              <a:lnSpc>
                <a:spcPct val="100000"/>
              </a:lnSpc>
            </a:pPr>
            <a:r>
              <a:rPr lang="en-US" dirty="0">
                <a:solidFill>
                  <a:schemeClr val="tx1"/>
                </a:solidFill>
              </a:rPr>
              <a:t>Push Interactions</a:t>
            </a:r>
          </a:p>
          <a:p>
            <a:pPr lvl="1">
              <a:lnSpc>
                <a:spcPct val="100000"/>
              </a:lnSpc>
            </a:pPr>
            <a:r>
              <a:rPr lang="en-US" dirty="0">
                <a:solidFill>
                  <a:schemeClr val="tx1"/>
                </a:solidFill>
              </a:rPr>
              <a:t>iPhone and Android versions</a:t>
            </a:r>
          </a:p>
          <a:p>
            <a:pPr>
              <a:lnSpc>
                <a:spcPct val="100000"/>
              </a:lnSpc>
            </a:pPr>
            <a:endParaRPr lang="en-US" dirty="0">
              <a:solidFill>
                <a:schemeClr val="tx1"/>
              </a:solidFill>
            </a:endParaRPr>
          </a:p>
          <a:p>
            <a:pPr>
              <a:lnSpc>
                <a:spcPct val="100000"/>
              </a:lnSpc>
            </a:pPr>
            <a:r>
              <a:rPr lang="en-US" dirty="0">
                <a:solidFill>
                  <a:schemeClr val="tx1"/>
                </a:solidFill>
              </a:rPr>
              <a:t>Core Computer Science Team</a:t>
            </a:r>
          </a:p>
          <a:p>
            <a:pPr lvl="1">
              <a:lnSpc>
                <a:spcPct val="100000"/>
              </a:lnSpc>
            </a:pPr>
            <a:r>
              <a:rPr lang="en-US" dirty="0">
                <a:solidFill>
                  <a:schemeClr val="tx1"/>
                </a:solidFill>
              </a:rPr>
              <a:t>Server</a:t>
            </a:r>
          </a:p>
          <a:p>
            <a:pPr lvl="1">
              <a:lnSpc>
                <a:spcPct val="100000"/>
              </a:lnSpc>
            </a:pPr>
            <a:r>
              <a:rPr lang="en-US" dirty="0">
                <a:solidFill>
                  <a:schemeClr val="tx1"/>
                </a:solidFill>
              </a:rPr>
              <a:t>Web Interface</a:t>
            </a:r>
          </a:p>
          <a:p>
            <a:pPr>
              <a:lnSpc>
                <a:spcPct val="100000"/>
              </a:lnSpc>
            </a:pPr>
            <a:endParaRPr lang="en-US" dirty="0">
              <a:solidFill>
                <a:schemeClr val="tx1"/>
              </a:solidFill>
            </a:endParaRPr>
          </a:p>
          <a:p>
            <a:pPr>
              <a:lnSpc>
                <a:spcPct val="100000"/>
              </a:lnSpc>
            </a:pPr>
            <a:endParaRPr lang="en-US" dirty="0">
              <a:solidFill>
                <a:schemeClr val="tx1"/>
              </a:solidFill>
            </a:endParaRPr>
          </a:p>
          <a:p>
            <a:pPr>
              <a:lnSpc>
                <a:spcPct val="100000"/>
              </a:lnSpc>
            </a:pPr>
            <a:endParaRPr lang="en-US" dirty="0">
              <a:solidFill>
                <a:schemeClr val="tx1"/>
              </a:solidFill>
            </a:endParaRPr>
          </a:p>
          <a:p>
            <a:pPr lvl="1">
              <a:lnSpc>
                <a:spcPct val="100000"/>
              </a:lnSpc>
            </a:pPr>
            <a:endParaRPr lang="en-US" dirty="0">
              <a:solidFill>
                <a:schemeClr val="tx1"/>
              </a:solidFill>
            </a:endParaRP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pic>
        <p:nvPicPr>
          <p:cNvPr id="9" name="Picture 8">
            <a:extLst>
              <a:ext uri="{FF2B5EF4-FFF2-40B4-BE49-F238E27FC236}">
                <a16:creationId xmlns:a16="http://schemas.microsoft.com/office/drawing/2014/main" id="{61E62445-52D9-144C-B4BA-E10422833D11}"/>
              </a:ext>
            </a:extLst>
          </p:cNvPr>
          <p:cNvPicPr>
            <a:picLocks noChangeAspect="1"/>
          </p:cNvPicPr>
          <p:nvPr/>
        </p:nvPicPr>
        <p:blipFill>
          <a:blip r:embed="rId3"/>
          <a:stretch>
            <a:fillRect/>
          </a:stretch>
        </p:blipFill>
        <p:spPr>
          <a:xfrm>
            <a:off x="5290153" y="18206"/>
            <a:ext cx="3781097" cy="4573760"/>
          </a:xfrm>
          <a:prstGeom prst="rect">
            <a:avLst/>
          </a:prstGeom>
        </p:spPr>
      </p:pic>
      <p:sp>
        <p:nvSpPr>
          <p:cNvPr id="10" name="Google Shape;83;p16">
            <a:extLst>
              <a:ext uri="{FF2B5EF4-FFF2-40B4-BE49-F238E27FC236}">
                <a16:creationId xmlns:a16="http://schemas.microsoft.com/office/drawing/2014/main" id="{00A46762-21E0-2445-B262-F1BA9EE576D4}"/>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2280366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r>
              <a:rPr lang="en-CA" b="1" dirty="0">
                <a:latin typeface="PT Sans Narrow"/>
                <a:ea typeface="PT Sans Narrow"/>
                <a:cs typeface="PT Sans Narrow"/>
                <a:sym typeface="PT Sans Narrow"/>
              </a:rPr>
              <a:t>GWF Core Computer Science Team Update</a:t>
            </a:r>
            <a:endParaRPr lang="en-US" b="1" dirty="0"/>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700" y="779997"/>
            <a:ext cx="8520600" cy="3788878"/>
          </a:xfrm>
        </p:spPr>
        <p:txBody>
          <a:bodyPr/>
          <a:lstStyle/>
          <a:p>
            <a:pPr>
              <a:lnSpc>
                <a:spcPct val="100000"/>
              </a:lnSpc>
              <a:spcBef>
                <a:spcPts val="400"/>
              </a:spcBef>
            </a:pPr>
            <a:r>
              <a:rPr lang="en-US" dirty="0">
                <a:solidFill>
                  <a:schemeClr val="tx1"/>
                </a:solidFill>
              </a:rPr>
              <a:t>Next-Gen Hydrological Modeling Environment (Schneider, </a:t>
            </a:r>
            <a:r>
              <a:rPr lang="en-US" dirty="0" err="1">
                <a:solidFill>
                  <a:schemeClr val="tx1"/>
                </a:solidFill>
              </a:rPr>
              <a:t>CRoy</a:t>
            </a:r>
            <a:r>
              <a:rPr lang="en-US" dirty="0">
                <a:solidFill>
                  <a:schemeClr val="tx1"/>
                </a:solidFill>
              </a:rPr>
              <a:t>, </a:t>
            </a:r>
            <a:r>
              <a:rPr lang="en-US" dirty="0" err="1">
                <a:solidFill>
                  <a:schemeClr val="tx1"/>
                </a:solidFill>
              </a:rPr>
              <a:t>BRoy</a:t>
            </a:r>
            <a:r>
              <a:rPr lang="en-US" dirty="0">
                <a:solidFill>
                  <a:schemeClr val="tx1"/>
                </a:solidFill>
              </a:rPr>
              <a:t>)</a:t>
            </a:r>
          </a:p>
          <a:p>
            <a:pPr>
              <a:lnSpc>
                <a:spcPct val="100000"/>
              </a:lnSpc>
              <a:spcBef>
                <a:spcPts val="400"/>
              </a:spcBef>
            </a:pPr>
            <a:r>
              <a:rPr lang="en-US" dirty="0">
                <a:solidFill>
                  <a:schemeClr val="tx1"/>
                </a:solidFill>
              </a:rPr>
              <a:t>Next-Gen CRHM (Schneider, </a:t>
            </a:r>
            <a:r>
              <a:rPr lang="en-US" dirty="0" err="1">
                <a:solidFill>
                  <a:schemeClr val="tx1"/>
                </a:solidFill>
              </a:rPr>
              <a:t>CRoy</a:t>
            </a:r>
            <a:r>
              <a:rPr lang="en-US" dirty="0">
                <a:solidFill>
                  <a:schemeClr val="tx1"/>
                </a:solidFill>
              </a:rPr>
              <a:t>, </a:t>
            </a:r>
            <a:r>
              <a:rPr lang="en-US" dirty="0" err="1">
                <a:solidFill>
                  <a:schemeClr val="tx1"/>
                </a:solidFill>
              </a:rPr>
              <a:t>BRoy</a:t>
            </a:r>
            <a:r>
              <a:rPr lang="en-US" dirty="0">
                <a:solidFill>
                  <a:schemeClr val="tx1"/>
                </a:solidFill>
              </a:rPr>
              <a:t>)</a:t>
            </a:r>
          </a:p>
          <a:p>
            <a:pPr>
              <a:lnSpc>
                <a:spcPct val="100000"/>
              </a:lnSpc>
              <a:spcBef>
                <a:spcPts val="400"/>
              </a:spcBef>
            </a:pPr>
            <a:r>
              <a:rPr lang="en-US" dirty="0">
                <a:solidFill>
                  <a:schemeClr val="tx1"/>
                </a:solidFill>
              </a:rPr>
              <a:t>Visualization (Mondal, </a:t>
            </a:r>
            <a:r>
              <a:rPr lang="en-US" dirty="0" err="1">
                <a:solidFill>
                  <a:schemeClr val="tx1"/>
                </a:solidFill>
              </a:rPr>
              <a:t>Gutwin</a:t>
            </a:r>
            <a:r>
              <a:rPr lang="en-US" dirty="0">
                <a:solidFill>
                  <a:schemeClr val="tx1"/>
                </a:solidFill>
              </a:rPr>
              <a:t>, Schneider, </a:t>
            </a:r>
            <a:r>
              <a:rPr lang="en-US" dirty="0" err="1">
                <a:solidFill>
                  <a:schemeClr val="tx1"/>
                </a:solidFill>
              </a:rPr>
              <a:t>CRoy</a:t>
            </a:r>
            <a:r>
              <a:rPr lang="en-US" dirty="0">
                <a:solidFill>
                  <a:schemeClr val="tx1"/>
                </a:solidFill>
              </a:rPr>
              <a:t>)</a:t>
            </a:r>
          </a:p>
          <a:p>
            <a:pPr>
              <a:lnSpc>
                <a:spcPct val="100000"/>
              </a:lnSpc>
              <a:spcBef>
                <a:spcPts val="400"/>
              </a:spcBef>
            </a:pPr>
            <a:r>
              <a:rPr lang="en-US" dirty="0">
                <a:solidFill>
                  <a:schemeClr val="tx1"/>
                </a:solidFill>
              </a:rPr>
              <a:t>Improved Scalability of Hydrological Modelling Update (Spiteri)</a:t>
            </a:r>
          </a:p>
          <a:p>
            <a:pPr>
              <a:lnSpc>
                <a:spcPct val="100000"/>
              </a:lnSpc>
              <a:spcBef>
                <a:spcPts val="400"/>
              </a:spcBef>
            </a:pPr>
            <a:r>
              <a:rPr lang="en-US" dirty="0">
                <a:solidFill>
                  <a:schemeClr val="tx1"/>
                </a:solidFill>
              </a:rPr>
              <a:t>Data Management (Lin)</a:t>
            </a:r>
          </a:p>
          <a:p>
            <a:pPr>
              <a:lnSpc>
                <a:spcPct val="100000"/>
              </a:lnSpc>
            </a:pPr>
            <a:r>
              <a:rPr lang="en-US" dirty="0">
                <a:solidFill>
                  <a:schemeClr val="tx1"/>
                </a:solidFill>
              </a:rPr>
              <a:t>Other</a:t>
            </a:r>
          </a:p>
          <a:p>
            <a:pPr lvl="1">
              <a:lnSpc>
                <a:spcPct val="100000"/>
              </a:lnSpc>
              <a:spcBef>
                <a:spcPts val="400"/>
              </a:spcBef>
            </a:pPr>
            <a:r>
              <a:rPr lang="en-US" dirty="0">
                <a:solidFill>
                  <a:schemeClr val="tx1"/>
                </a:solidFill>
              </a:rPr>
              <a:t>Nutrient App Support</a:t>
            </a:r>
          </a:p>
          <a:p>
            <a:pPr lvl="1">
              <a:lnSpc>
                <a:spcPct val="100000"/>
              </a:lnSpc>
              <a:spcBef>
                <a:spcPts val="400"/>
              </a:spcBef>
            </a:pPr>
            <a:r>
              <a:rPr lang="en-US" dirty="0">
                <a:solidFill>
                  <a:schemeClr val="tx1"/>
                </a:solidFill>
              </a:rPr>
              <a:t>Copernicus – New Computing Infrastructure (1PB Storage and Multi-core compute servers)</a:t>
            </a:r>
          </a:p>
          <a:p>
            <a:pPr lvl="2">
              <a:lnSpc>
                <a:spcPct val="100000"/>
              </a:lnSpc>
              <a:spcBef>
                <a:spcPts val="400"/>
              </a:spcBef>
            </a:pPr>
            <a:r>
              <a:rPr lang="en-US" dirty="0">
                <a:solidFill>
                  <a:schemeClr val="tx1"/>
                </a:solidFill>
              </a:rPr>
              <a:t>December deployment</a:t>
            </a:r>
          </a:p>
          <a:p>
            <a:pPr lvl="1">
              <a:lnSpc>
                <a:spcPct val="100000"/>
              </a:lnSpc>
              <a:spcBef>
                <a:spcPts val="400"/>
              </a:spcBef>
            </a:pPr>
            <a:endParaRPr lang="en-US" dirty="0">
              <a:solidFill>
                <a:schemeClr val="tx1"/>
              </a:solidFill>
            </a:endParaRPr>
          </a:p>
          <a:p>
            <a:pPr lvl="1">
              <a:lnSpc>
                <a:spcPct val="100000"/>
              </a:lnSpc>
              <a:spcBef>
                <a:spcPts val="400"/>
              </a:spcBef>
            </a:pPr>
            <a:endParaRPr lang="en-US" dirty="0">
              <a:solidFill>
                <a:schemeClr val="tx1"/>
              </a:solidFill>
            </a:endParaRPr>
          </a:p>
          <a:p>
            <a:pPr>
              <a:lnSpc>
                <a:spcPct val="100000"/>
              </a:lnSpc>
              <a:spcBef>
                <a:spcPts val="400"/>
              </a:spcBef>
            </a:pPr>
            <a:endParaRPr lang="en-US" dirty="0">
              <a:solidFill>
                <a:schemeClr val="tx1"/>
              </a:solidFill>
            </a:endParaRP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
        <p:nvSpPr>
          <p:cNvPr id="7" name="Google Shape;83;p16">
            <a:extLst>
              <a:ext uri="{FF2B5EF4-FFF2-40B4-BE49-F238E27FC236}">
                <a16:creationId xmlns:a16="http://schemas.microsoft.com/office/drawing/2014/main" id="{F73CF144-3C58-7F40-977B-2CB1664CCA5B}"/>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255191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r>
              <a:rPr lang="en-CA" b="1" dirty="0">
                <a:latin typeface="PT Sans Narrow"/>
                <a:ea typeface="PT Sans Narrow"/>
                <a:cs typeface="PT Sans Narrow"/>
                <a:sym typeface="PT Sans Narrow"/>
              </a:rPr>
              <a:t>Challenges and Cross-project Collaboration Opportunities</a:t>
            </a:r>
            <a:br>
              <a:rPr lang="en-CA" b="1" dirty="0">
                <a:latin typeface="PT Sans Narrow"/>
                <a:ea typeface="PT Sans Narrow"/>
                <a:cs typeface="PT Sans Narrow"/>
                <a:sym typeface="PT Sans Narrow"/>
              </a:rPr>
            </a:br>
            <a:endParaRPr lang="en-CA" b="1" dirty="0">
              <a:latin typeface="PT Sans Narrow"/>
              <a:ea typeface="PT Sans Narrow"/>
              <a:cs typeface="PT Sans Narrow"/>
              <a:sym typeface="PT Sans Narrow"/>
            </a:endParaRPr>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700" y="779997"/>
            <a:ext cx="8520600" cy="3788878"/>
          </a:xfrm>
        </p:spPr>
        <p:txBody>
          <a:bodyPr/>
          <a:lstStyle/>
          <a:p>
            <a:pPr>
              <a:lnSpc>
                <a:spcPct val="100000"/>
              </a:lnSpc>
              <a:spcBef>
                <a:spcPts val="400"/>
              </a:spcBef>
            </a:pPr>
            <a:r>
              <a:rPr lang="en-US" b="1" dirty="0">
                <a:solidFill>
                  <a:schemeClr val="tx1"/>
                </a:solidFill>
              </a:rPr>
              <a:t>Collaboration Opportunities</a:t>
            </a:r>
          </a:p>
          <a:p>
            <a:pPr lvl="1">
              <a:lnSpc>
                <a:spcPct val="100000"/>
              </a:lnSpc>
              <a:spcBef>
                <a:spcPts val="400"/>
              </a:spcBef>
            </a:pPr>
            <a:r>
              <a:rPr lang="en-US" dirty="0">
                <a:solidFill>
                  <a:schemeClr val="tx1"/>
                </a:solidFill>
              </a:rPr>
              <a:t>Further engagement with GWF core modelling team</a:t>
            </a:r>
          </a:p>
          <a:p>
            <a:pPr lvl="1">
              <a:lnSpc>
                <a:spcPct val="100000"/>
              </a:lnSpc>
              <a:spcBef>
                <a:spcPts val="400"/>
              </a:spcBef>
            </a:pPr>
            <a:r>
              <a:rPr lang="en-US" dirty="0">
                <a:solidFill>
                  <a:schemeClr val="tx1"/>
                </a:solidFill>
              </a:rPr>
              <a:t>Further engagement with other research groups that require core computer science support</a:t>
            </a:r>
          </a:p>
          <a:p>
            <a:pPr>
              <a:lnSpc>
                <a:spcPct val="100000"/>
              </a:lnSpc>
              <a:spcBef>
                <a:spcPts val="400"/>
              </a:spcBef>
            </a:pPr>
            <a:r>
              <a:rPr lang="en-US" b="1" dirty="0">
                <a:solidFill>
                  <a:schemeClr val="tx1"/>
                </a:solidFill>
              </a:rPr>
              <a:t>Challenges</a:t>
            </a:r>
          </a:p>
          <a:p>
            <a:pPr lvl="1">
              <a:lnSpc>
                <a:spcPct val="100000"/>
              </a:lnSpc>
              <a:spcBef>
                <a:spcPts val="400"/>
              </a:spcBef>
            </a:pPr>
            <a:r>
              <a:rPr lang="en-US" dirty="0">
                <a:solidFill>
                  <a:schemeClr val="tx1"/>
                </a:solidFill>
              </a:rPr>
              <a:t>Ensure priorities align with GWF groups</a:t>
            </a:r>
          </a:p>
          <a:p>
            <a:pPr lvl="1">
              <a:lnSpc>
                <a:spcPct val="100000"/>
              </a:lnSpc>
              <a:spcBef>
                <a:spcPts val="400"/>
              </a:spcBef>
            </a:pPr>
            <a:r>
              <a:rPr lang="en-US" dirty="0">
                <a:solidFill>
                  <a:schemeClr val="tx1"/>
                </a:solidFill>
              </a:rPr>
              <a:t>Ensure engage with GWF groups</a:t>
            </a:r>
          </a:p>
          <a:p>
            <a:pPr>
              <a:lnSpc>
                <a:spcPct val="100000"/>
              </a:lnSpc>
              <a:spcBef>
                <a:spcPts val="400"/>
              </a:spcBef>
            </a:pPr>
            <a:r>
              <a:rPr lang="en-US" b="1" dirty="0">
                <a:solidFill>
                  <a:schemeClr val="tx1"/>
                </a:solidFill>
              </a:rPr>
              <a:t>Do you need something from the collective Operations Team?</a:t>
            </a:r>
          </a:p>
          <a:p>
            <a:pPr lvl="1">
              <a:lnSpc>
                <a:spcPct val="100000"/>
              </a:lnSpc>
              <a:spcBef>
                <a:spcPts val="400"/>
              </a:spcBef>
            </a:pPr>
            <a:r>
              <a:rPr lang="en-US" dirty="0">
                <a:solidFill>
                  <a:schemeClr val="tx1"/>
                </a:solidFill>
              </a:rPr>
              <a:t>Priority setting</a:t>
            </a:r>
          </a:p>
          <a:p>
            <a:pPr lvl="1">
              <a:lnSpc>
                <a:spcPct val="100000"/>
              </a:lnSpc>
              <a:spcBef>
                <a:spcPts val="400"/>
              </a:spcBef>
            </a:pPr>
            <a:r>
              <a:rPr lang="en-US" dirty="0">
                <a:solidFill>
                  <a:schemeClr val="tx1"/>
                </a:solidFill>
              </a:rPr>
              <a:t>Engagement</a:t>
            </a:r>
          </a:p>
          <a:p>
            <a:pPr lvl="1">
              <a:lnSpc>
                <a:spcPct val="100000"/>
              </a:lnSpc>
              <a:spcBef>
                <a:spcPts val="400"/>
              </a:spcBef>
            </a:pPr>
            <a:r>
              <a:rPr lang="en-US" dirty="0">
                <a:solidFill>
                  <a:schemeClr val="tx1"/>
                </a:solidFill>
              </a:rPr>
              <a:t>Adoption</a:t>
            </a:r>
          </a:p>
          <a:p>
            <a:pPr>
              <a:lnSpc>
                <a:spcPct val="100000"/>
              </a:lnSpc>
              <a:spcBef>
                <a:spcPts val="400"/>
              </a:spcBef>
            </a:pPr>
            <a:endParaRPr lang="en-US" dirty="0">
              <a:solidFill>
                <a:schemeClr val="tx1"/>
              </a:solidFill>
            </a:endParaRPr>
          </a:p>
          <a:p>
            <a:pPr lvl="2">
              <a:lnSpc>
                <a:spcPct val="100000"/>
              </a:lnSpc>
              <a:spcBef>
                <a:spcPts val="400"/>
              </a:spcBef>
            </a:pPr>
            <a:endParaRPr lang="en-US" dirty="0">
              <a:solidFill>
                <a:schemeClr val="tx1"/>
              </a:solidFill>
            </a:endParaRPr>
          </a:p>
          <a:p>
            <a:pPr lvl="1">
              <a:lnSpc>
                <a:spcPct val="100000"/>
              </a:lnSpc>
              <a:spcBef>
                <a:spcPts val="400"/>
              </a:spcBef>
            </a:pPr>
            <a:endParaRPr lang="en-US" dirty="0">
              <a:solidFill>
                <a:schemeClr val="tx1"/>
              </a:solidFill>
            </a:endParaRPr>
          </a:p>
          <a:p>
            <a:pPr lvl="1">
              <a:lnSpc>
                <a:spcPct val="100000"/>
              </a:lnSpc>
              <a:spcBef>
                <a:spcPts val="400"/>
              </a:spcBef>
            </a:pPr>
            <a:endParaRPr lang="en-US" dirty="0">
              <a:solidFill>
                <a:schemeClr val="tx1"/>
              </a:solidFill>
            </a:endParaRPr>
          </a:p>
          <a:p>
            <a:pPr>
              <a:lnSpc>
                <a:spcPct val="100000"/>
              </a:lnSpc>
              <a:spcBef>
                <a:spcPts val="400"/>
              </a:spcBef>
            </a:pPr>
            <a:endParaRPr lang="en-US" dirty="0">
              <a:solidFill>
                <a:schemeClr val="tx1"/>
              </a:solidFill>
            </a:endParaRP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
        <p:nvSpPr>
          <p:cNvPr id="6" name="Google Shape;83;p16">
            <a:extLst>
              <a:ext uri="{FF2B5EF4-FFF2-40B4-BE49-F238E27FC236}">
                <a16:creationId xmlns:a16="http://schemas.microsoft.com/office/drawing/2014/main" id="{8636DDB1-5ABA-FE40-9D74-3A70A83B1102}"/>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697697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r>
              <a:rPr lang="en-CA" b="1" dirty="0">
                <a:latin typeface="PT Sans Narrow"/>
                <a:ea typeface="PT Sans Narrow"/>
                <a:cs typeface="PT Sans Narrow"/>
                <a:sym typeface="PT Sans Narrow"/>
              </a:rPr>
              <a:t>Next-Gen Hydrological modelling environment</a:t>
            </a:r>
            <a:endParaRPr lang="en-US" b="1" dirty="0"/>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700" y="779997"/>
            <a:ext cx="8520600" cy="3788878"/>
          </a:xfrm>
        </p:spPr>
        <p:txBody>
          <a:bodyPr/>
          <a:lstStyle/>
          <a:p>
            <a:pPr>
              <a:lnSpc>
                <a:spcPct val="100000"/>
              </a:lnSpc>
            </a:pPr>
            <a:r>
              <a:rPr lang="en-US" dirty="0">
                <a:solidFill>
                  <a:schemeClr val="tx1"/>
                </a:solidFill>
              </a:rPr>
              <a:t>State-of-the-art software development environment for scientists</a:t>
            </a:r>
          </a:p>
          <a:p>
            <a:pPr lvl="1">
              <a:lnSpc>
                <a:spcPct val="100000"/>
              </a:lnSpc>
              <a:spcBef>
                <a:spcPts val="400"/>
              </a:spcBef>
            </a:pPr>
            <a:r>
              <a:rPr lang="en-US" dirty="0">
                <a:solidFill>
                  <a:schemeClr val="tx1"/>
                </a:solidFill>
              </a:rPr>
              <a:t>Build, test, and release software faster and more reliably</a:t>
            </a:r>
          </a:p>
          <a:p>
            <a:pPr lvl="1">
              <a:lnSpc>
                <a:spcPct val="100000"/>
              </a:lnSpc>
              <a:spcBef>
                <a:spcPts val="400"/>
              </a:spcBef>
            </a:pPr>
            <a:r>
              <a:rPr lang="en-US" dirty="0">
                <a:solidFill>
                  <a:schemeClr val="tx1"/>
                </a:solidFill>
              </a:rPr>
              <a:t>Automated Testing/Inspection; Release Management; Continuous Integration; Virtualization</a:t>
            </a:r>
          </a:p>
          <a:p>
            <a:pPr>
              <a:lnSpc>
                <a:spcPct val="100000"/>
              </a:lnSpc>
              <a:spcBef>
                <a:spcPts val="400"/>
              </a:spcBef>
            </a:pPr>
            <a:r>
              <a:rPr lang="en-US" dirty="0">
                <a:solidFill>
                  <a:schemeClr val="tx1"/>
                </a:solidFill>
              </a:rPr>
              <a:t>Designs to support modularization and improved interoperability </a:t>
            </a:r>
          </a:p>
          <a:p>
            <a:pPr lvl="1">
              <a:lnSpc>
                <a:spcPct val="100000"/>
              </a:lnSpc>
              <a:spcBef>
                <a:spcPts val="400"/>
              </a:spcBef>
            </a:pPr>
            <a:r>
              <a:rPr lang="en-US" dirty="0">
                <a:solidFill>
                  <a:schemeClr val="tx1"/>
                </a:solidFill>
              </a:rPr>
              <a:t>Software Architecture, Design Patterns, Renovation/Refactoring</a:t>
            </a:r>
          </a:p>
          <a:p>
            <a:pPr lvl="1">
              <a:lnSpc>
                <a:spcPct val="100000"/>
              </a:lnSpc>
              <a:spcBef>
                <a:spcPts val="400"/>
              </a:spcBef>
            </a:pPr>
            <a:r>
              <a:rPr lang="en-US" dirty="0">
                <a:solidFill>
                  <a:schemeClr val="tx1"/>
                </a:solidFill>
              </a:rPr>
              <a:t>Distributed Computing Environment for Hydrological Modelling</a:t>
            </a:r>
          </a:p>
          <a:p>
            <a:pPr>
              <a:lnSpc>
                <a:spcPct val="100000"/>
              </a:lnSpc>
              <a:spcBef>
                <a:spcPts val="400"/>
              </a:spcBef>
            </a:pPr>
            <a:r>
              <a:rPr lang="en-US" dirty="0">
                <a:solidFill>
                  <a:schemeClr val="tx1"/>
                </a:solidFill>
              </a:rPr>
              <a:t>Increased engagement with Core Modelling Team</a:t>
            </a:r>
          </a:p>
          <a:p>
            <a:pPr>
              <a:lnSpc>
                <a:spcPct val="100000"/>
              </a:lnSpc>
              <a:spcBef>
                <a:spcPts val="400"/>
              </a:spcBef>
            </a:pPr>
            <a:r>
              <a:rPr lang="en-US" dirty="0">
                <a:solidFill>
                  <a:schemeClr val="tx1"/>
                </a:solidFill>
              </a:rPr>
              <a:t>Joint Workshops with Core Modelling Team</a:t>
            </a:r>
          </a:p>
          <a:p>
            <a:pPr>
              <a:lnSpc>
                <a:spcPct val="100000"/>
              </a:lnSpc>
              <a:spcBef>
                <a:spcPts val="400"/>
              </a:spcBef>
            </a:pPr>
            <a:r>
              <a:rPr lang="en-US" dirty="0">
                <a:solidFill>
                  <a:schemeClr val="tx1"/>
                </a:solidFill>
              </a:rPr>
              <a:t>Complementary funding in progress</a:t>
            </a:r>
          </a:p>
          <a:p>
            <a:pPr lvl="1">
              <a:lnSpc>
                <a:spcPct val="100000"/>
              </a:lnSpc>
              <a:spcBef>
                <a:spcPts val="400"/>
              </a:spcBef>
            </a:pPr>
            <a:r>
              <a:rPr lang="en-US" dirty="0">
                <a:solidFill>
                  <a:schemeClr val="tx1"/>
                </a:solidFill>
              </a:rPr>
              <a:t>CREATE </a:t>
            </a:r>
            <a:r>
              <a:rPr lang="en-US" u="sng" dirty="0">
                <a:solidFill>
                  <a:schemeClr val="tx1"/>
                </a:solidFill>
              </a:rPr>
              <a:t>So</a:t>
            </a:r>
            <a:r>
              <a:rPr lang="en-US" dirty="0">
                <a:solidFill>
                  <a:schemeClr val="tx1"/>
                </a:solidFill>
              </a:rPr>
              <a:t>ftware </a:t>
            </a:r>
            <a:r>
              <a:rPr lang="en-US" u="sng" dirty="0">
                <a:solidFill>
                  <a:schemeClr val="tx1"/>
                </a:solidFill>
              </a:rPr>
              <a:t>A</a:t>
            </a:r>
            <a:r>
              <a:rPr lang="en-US" dirty="0">
                <a:solidFill>
                  <a:schemeClr val="tx1"/>
                </a:solidFill>
              </a:rPr>
              <a:t>nalytics </a:t>
            </a:r>
            <a:r>
              <a:rPr lang="en-US" u="sng" dirty="0">
                <a:solidFill>
                  <a:schemeClr val="tx1"/>
                </a:solidFill>
              </a:rPr>
              <a:t>R</a:t>
            </a:r>
            <a:r>
              <a:rPr lang="en-US" dirty="0">
                <a:solidFill>
                  <a:schemeClr val="tx1"/>
                </a:solidFill>
              </a:rPr>
              <a:t>esearch (SOAR) Proposal – submitted September 2019</a:t>
            </a:r>
          </a:p>
          <a:p>
            <a:pPr lvl="1">
              <a:lnSpc>
                <a:spcPct val="100000"/>
              </a:lnSpc>
              <a:spcBef>
                <a:spcPts val="400"/>
              </a:spcBef>
            </a:pPr>
            <a:r>
              <a:rPr lang="en-US" dirty="0">
                <a:solidFill>
                  <a:schemeClr val="tx1"/>
                </a:solidFill>
              </a:rPr>
              <a:t>CFI to be developed on “Research Software DevOps Infrastructure”</a:t>
            </a: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
        <p:nvSpPr>
          <p:cNvPr id="6" name="Google Shape;83;p16">
            <a:extLst>
              <a:ext uri="{FF2B5EF4-FFF2-40B4-BE49-F238E27FC236}">
                <a16:creationId xmlns:a16="http://schemas.microsoft.com/office/drawing/2014/main" id="{FCD82AA6-1DA8-F94C-93BF-11F45F3DCE80}"/>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2545943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r>
              <a:rPr lang="en-CA" b="1" dirty="0">
                <a:latin typeface="PT Sans Narrow"/>
                <a:ea typeface="PT Sans Narrow"/>
                <a:cs typeface="PT Sans Narrow"/>
                <a:sym typeface="PT Sans Narrow"/>
              </a:rPr>
              <a:t>Next-Gen CRHM (Reverse Engineering and Migration)</a:t>
            </a:r>
            <a:endParaRPr lang="en-US" b="1" dirty="0"/>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700" y="779997"/>
            <a:ext cx="8520600" cy="3788878"/>
          </a:xfrm>
        </p:spPr>
        <p:txBody>
          <a:bodyPr/>
          <a:lstStyle/>
          <a:p>
            <a:pPr>
              <a:lnSpc>
                <a:spcPct val="100000"/>
              </a:lnSpc>
            </a:pPr>
            <a:r>
              <a:rPr lang="en-US" dirty="0">
                <a:solidFill>
                  <a:schemeClr val="tx1"/>
                </a:solidFill>
              </a:rPr>
              <a:t>Establish New software development environment (Dec 2018)</a:t>
            </a:r>
          </a:p>
          <a:p>
            <a:pPr lvl="1">
              <a:lnSpc>
                <a:spcPct val="100000"/>
              </a:lnSpc>
              <a:spcBef>
                <a:spcPts val="400"/>
              </a:spcBef>
            </a:pPr>
            <a:r>
              <a:rPr lang="en-US" u="sng" dirty="0">
                <a:solidFill>
                  <a:schemeClr val="tx1"/>
                </a:solidFill>
              </a:rPr>
              <a:t>Modern compiler </a:t>
            </a:r>
            <a:r>
              <a:rPr lang="en-US" dirty="0">
                <a:solidFill>
                  <a:schemeClr val="tx1"/>
                </a:solidFill>
              </a:rPr>
              <a:t>and libraries</a:t>
            </a:r>
          </a:p>
          <a:p>
            <a:pPr lvl="1">
              <a:lnSpc>
                <a:spcPct val="100000"/>
              </a:lnSpc>
              <a:spcBef>
                <a:spcPts val="400"/>
              </a:spcBef>
            </a:pPr>
            <a:r>
              <a:rPr lang="en-US" dirty="0">
                <a:solidFill>
                  <a:schemeClr val="tx1"/>
                </a:solidFill>
              </a:rPr>
              <a:t>Distributed </a:t>
            </a:r>
            <a:r>
              <a:rPr lang="en-US" u="sng" dirty="0">
                <a:solidFill>
                  <a:schemeClr val="tx1"/>
                </a:solidFill>
              </a:rPr>
              <a:t>Version Control </a:t>
            </a:r>
            <a:r>
              <a:rPr lang="en-US" dirty="0">
                <a:solidFill>
                  <a:schemeClr val="tx1"/>
                </a:solidFill>
              </a:rPr>
              <a:t>System to support multi-version experimentation</a:t>
            </a:r>
          </a:p>
          <a:p>
            <a:pPr lvl="1">
              <a:lnSpc>
                <a:spcPct val="100000"/>
              </a:lnSpc>
              <a:spcBef>
                <a:spcPts val="400"/>
              </a:spcBef>
            </a:pPr>
            <a:r>
              <a:rPr lang="en-US" u="sng" dirty="0">
                <a:solidFill>
                  <a:schemeClr val="tx1"/>
                </a:solidFill>
              </a:rPr>
              <a:t>Automated testing framework </a:t>
            </a:r>
            <a:r>
              <a:rPr lang="en-US" dirty="0">
                <a:solidFill>
                  <a:schemeClr val="tx1"/>
                </a:solidFill>
              </a:rPr>
              <a:t>to support rapid deployment of new features</a:t>
            </a:r>
          </a:p>
          <a:p>
            <a:pPr lvl="1">
              <a:lnSpc>
                <a:spcPct val="100000"/>
              </a:lnSpc>
              <a:spcBef>
                <a:spcPts val="400"/>
              </a:spcBef>
            </a:pPr>
            <a:r>
              <a:rPr lang="en-US" u="sng" dirty="0">
                <a:solidFill>
                  <a:schemeClr val="tx1"/>
                </a:solidFill>
              </a:rPr>
              <a:t>Virtual Containers </a:t>
            </a:r>
            <a:r>
              <a:rPr lang="en-US" dirty="0">
                <a:solidFill>
                  <a:schemeClr val="tx1"/>
                </a:solidFill>
              </a:rPr>
              <a:t>to support packaging, deployment &amp; portability</a:t>
            </a:r>
          </a:p>
          <a:p>
            <a:pPr>
              <a:lnSpc>
                <a:spcPct val="100000"/>
              </a:lnSpc>
              <a:spcBef>
                <a:spcPts val="400"/>
              </a:spcBef>
            </a:pPr>
            <a:r>
              <a:rPr lang="en-US" dirty="0">
                <a:solidFill>
                  <a:schemeClr val="tx1"/>
                </a:solidFill>
              </a:rPr>
              <a:t>V1 Migrate to new software development environment (Dec 2019)</a:t>
            </a:r>
          </a:p>
          <a:p>
            <a:pPr lvl="1">
              <a:lnSpc>
                <a:spcPct val="100000"/>
              </a:lnSpc>
              <a:spcBef>
                <a:spcPts val="400"/>
              </a:spcBef>
            </a:pPr>
            <a:r>
              <a:rPr lang="en-US" dirty="0">
                <a:solidFill>
                  <a:schemeClr val="tx1"/>
                </a:solidFill>
              </a:rPr>
              <a:t>Remove Borland dependencies</a:t>
            </a:r>
          </a:p>
          <a:p>
            <a:pPr lvl="1">
              <a:lnSpc>
                <a:spcPct val="100000"/>
              </a:lnSpc>
              <a:spcBef>
                <a:spcPts val="400"/>
              </a:spcBef>
            </a:pPr>
            <a:r>
              <a:rPr lang="en-US" dirty="0">
                <a:solidFill>
                  <a:schemeClr val="tx1"/>
                </a:solidFill>
              </a:rPr>
              <a:t>Separate GUI from CORE</a:t>
            </a:r>
          </a:p>
          <a:p>
            <a:pPr lvl="1">
              <a:lnSpc>
                <a:spcPct val="100000"/>
              </a:lnSpc>
              <a:spcBef>
                <a:spcPts val="400"/>
              </a:spcBef>
            </a:pPr>
            <a:r>
              <a:rPr lang="en-US" dirty="0">
                <a:solidFill>
                  <a:schemeClr val="tx1"/>
                </a:solidFill>
              </a:rPr>
              <a:t>Re-implement components that rely on old environment (e.g., Macro language, Data flow)</a:t>
            </a:r>
          </a:p>
          <a:p>
            <a:pPr>
              <a:lnSpc>
                <a:spcPct val="100000"/>
              </a:lnSpc>
              <a:spcBef>
                <a:spcPts val="400"/>
              </a:spcBef>
            </a:pPr>
            <a:r>
              <a:rPr lang="en-US" dirty="0">
                <a:solidFill>
                  <a:schemeClr val="tx1"/>
                </a:solidFill>
              </a:rPr>
              <a:t>V1.1 Migrate to distributed computing environment (Jul 2020)</a:t>
            </a:r>
          </a:p>
          <a:p>
            <a:pPr>
              <a:lnSpc>
                <a:spcPct val="100000"/>
              </a:lnSpc>
              <a:spcBef>
                <a:spcPts val="400"/>
              </a:spcBef>
            </a:pPr>
            <a:r>
              <a:rPr lang="en-US" dirty="0">
                <a:solidFill>
                  <a:schemeClr val="tx1"/>
                </a:solidFill>
              </a:rPr>
              <a:t>V1.2 Next-gen project files (Oct 2020)</a:t>
            </a:r>
          </a:p>
          <a:p>
            <a:pPr>
              <a:lnSpc>
                <a:spcPct val="100000"/>
              </a:lnSpc>
              <a:spcBef>
                <a:spcPts val="400"/>
              </a:spcBef>
            </a:pPr>
            <a:r>
              <a:rPr lang="en-US" dirty="0">
                <a:solidFill>
                  <a:schemeClr val="tx1"/>
                </a:solidFill>
              </a:rPr>
              <a:t>V1.3 Migrate to plugin / workflow architecture (Dec 2020)</a:t>
            </a:r>
          </a:p>
          <a:p>
            <a:pPr lvl="1">
              <a:lnSpc>
                <a:spcPct val="100000"/>
              </a:lnSpc>
            </a:pPr>
            <a:endParaRPr lang="en-US" dirty="0">
              <a:solidFill>
                <a:schemeClr val="tx1"/>
              </a:solidFill>
            </a:endParaRP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
        <p:nvSpPr>
          <p:cNvPr id="6" name="Google Shape;83;p16">
            <a:extLst>
              <a:ext uri="{FF2B5EF4-FFF2-40B4-BE49-F238E27FC236}">
                <a16:creationId xmlns:a16="http://schemas.microsoft.com/office/drawing/2014/main" id="{B869544C-A6A6-8042-8608-545EEDB5022A}"/>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772740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r>
              <a:rPr lang="en-CA" b="1" dirty="0">
                <a:latin typeface="PT Sans Narrow"/>
                <a:ea typeface="PT Sans Narrow"/>
                <a:cs typeface="PT Sans Narrow"/>
                <a:sym typeface="PT Sans Narrow"/>
              </a:rPr>
              <a:t>Reverse Engineering &amp; Migration - Select Publications (1/2)</a:t>
            </a:r>
            <a:endParaRPr lang="en-US" b="1" dirty="0"/>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700" y="779997"/>
            <a:ext cx="8520600" cy="3788878"/>
          </a:xfrm>
        </p:spPr>
        <p:txBody>
          <a:bodyPr/>
          <a:lstStyle/>
          <a:p>
            <a:pPr>
              <a:lnSpc>
                <a:spcPct val="100000"/>
              </a:lnSpc>
              <a:spcBef>
                <a:spcPts val="400"/>
              </a:spcBef>
            </a:pPr>
            <a:r>
              <a:rPr lang="en-US" sz="1400" dirty="0">
                <a:solidFill>
                  <a:schemeClr val="tx1"/>
                </a:solidFill>
              </a:rPr>
              <a:t>Mondal M, Roy B, Roy C, Schneider K. (2019). An Empirical Study on Bug Propagation through Code Cloning. Journal of Systems and Software. 158: 1-18.</a:t>
            </a:r>
          </a:p>
          <a:p>
            <a:pPr>
              <a:lnSpc>
                <a:spcPct val="100000"/>
              </a:lnSpc>
              <a:spcBef>
                <a:spcPts val="400"/>
              </a:spcBef>
            </a:pPr>
            <a:r>
              <a:rPr lang="en-US" sz="1400" dirty="0" err="1">
                <a:solidFill>
                  <a:schemeClr val="tx1"/>
                </a:solidFill>
              </a:rPr>
              <a:t>Wazed</a:t>
            </a:r>
            <a:r>
              <a:rPr lang="en-US" sz="1400" dirty="0">
                <a:solidFill>
                  <a:schemeClr val="tx1"/>
                </a:solidFill>
              </a:rPr>
              <a:t> K, Kar K, Roy B, Roy C, Schneider K. (2019). CLCDSA: Cross Language Code Clone Detection using Syntactical Features and API Documentation. Proceedings of the 34th IEEE/ACM International Conference on Automated Software Engineering (ASE 2019)(1026-1037)</a:t>
            </a:r>
          </a:p>
          <a:p>
            <a:pPr>
              <a:lnSpc>
                <a:spcPct val="100000"/>
              </a:lnSpc>
              <a:spcBef>
                <a:spcPts val="400"/>
              </a:spcBef>
            </a:pPr>
            <a:r>
              <a:rPr lang="en-US" sz="1400" dirty="0">
                <a:solidFill>
                  <a:schemeClr val="tx1"/>
                </a:solidFill>
              </a:rPr>
              <a:t>Mondal M, Roy B, Roy C, Schneider K. (2019). Ranking Co-change Candidates of Micro-Clone. Proceedings of the 29th Annual International Conference on Computer Science and Software Engineering (CASCON) (244 - 253)</a:t>
            </a:r>
          </a:p>
          <a:p>
            <a:pPr>
              <a:lnSpc>
                <a:spcPct val="100000"/>
              </a:lnSpc>
              <a:spcBef>
                <a:spcPts val="400"/>
              </a:spcBef>
            </a:pPr>
            <a:r>
              <a:rPr lang="en-US" sz="1400" dirty="0">
                <a:solidFill>
                  <a:schemeClr val="tx1"/>
                </a:solidFill>
              </a:rPr>
              <a:t>Mondal M, Roy B, Roy C, Schneider K. (2019). Investigating the Relationship between Evolutionary Coupling and Software Bug-proneness. Proceedings of the 29th Annual International Conference on Computer Science and Software Engineering (CASCON 2019) (Acceptance rate: 30%), Toronto, Canada (173 - 182)</a:t>
            </a:r>
          </a:p>
          <a:p>
            <a:pPr>
              <a:lnSpc>
                <a:spcPct val="100000"/>
              </a:lnSpc>
              <a:spcBef>
                <a:spcPts val="400"/>
              </a:spcBef>
            </a:pPr>
            <a:r>
              <a:rPr lang="en-US" sz="1400" dirty="0">
                <a:solidFill>
                  <a:schemeClr val="tx1"/>
                </a:solidFill>
              </a:rPr>
              <a:t>Mondal M, Roy B, Roy C, Schneider K. (2019). Investigating Context Adaptation Bugs in Code Clones. Proceedings of the 35th IEEE Int. Conference on Software Maintenance and Evolution (ICSME) (157-168)</a:t>
            </a: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
        <p:nvSpPr>
          <p:cNvPr id="6" name="Google Shape;83;p16">
            <a:extLst>
              <a:ext uri="{FF2B5EF4-FFF2-40B4-BE49-F238E27FC236}">
                <a16:creationId xmlns:a16="http://schemas.microsoft.com/office/drawing/2014/main" id="{642944FD-5BF8-174D-8C9A-42AFD1B70D1B}"/>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2055759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r>
              <a:rPr lang="en-CA" b="1" dirty="0">
                <a:latin typeface="PT Sans Narrow"/>
                <a:ea typeface="PT Sans Narrow"/>
                <a:cs typeface="PT Sans Narrow"/>
                <a:sym typeface="PT Sans Narrow"/>
              </a:rPr>
              <a:t>Reverse Engineering &amp; Migration - Select Publications (2/2)</a:t>
            </a:r>
            <a:endParaRPr lang="en-US" b="1" dirty="0"/>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700" y="779997"/>
            <a:ext cx="8520600" cy="3788878"/>
          </a:xfrm>
        </p:spPr>
        <p:txBody>
          <a:bodyPr/>
          <a:lstStyle/>
          <a:p>
            <a:pPr>
              <a:lnSpc>
                <a:spcPct val="100000"/>
              </a:lnSpc>
              <a:spcBef>
                <a:spcPts val="400"/>
              </a:spcBef>
            </a:pPr>
            <a:r>
              <a:rPr lang="en-US" sz="1400" dirty="0">
                <a:solidFill>
                  <a:schemeClr val="tx1"/>
                </a:solidFill>
              </a:rPr>
              <a:t>Mondal A, Roy B, Schneider K. (2019). An Exploratory Study on Automatic Architectural Change Analysis Using Natural Language Processing Techniques. Proceedings of the 19th IEEE International Working Conference on Source Code Analysis and Manipulation (SCAM 2019), Cleveland, United States (62-73)</a:t>
            </a:r>
          </a:p>
          <a:p>
            <a:pPr>
              <a:lnSpc>
                <a:spcPct val="100000"/>
              </a:lnSpc>
              <a:spcBef>
                <a:spcPts val="400"/>
              </a:spcBef>
            </a:pPr>
            <a:r>
              <a:rPr lang="en-US" sz="1400" dirty="0">
                <a:solidFill>
                  <a:schemeClr val="tx1"/>
                </a:solidFill>
              </a:rPr>
              <a:t>Islam A, Islam M, Mondal M, Roy B, Roy C, Schneider K. (2018). Detecting Evolutionary Coupling Using Transitive Association Rules. Proc. of the 18th IEEE International Working Conference on Source Code Analysis and Manipulation (SCAM 2018) (Acceptance rate: 25%), (113-122)</a:t>
            </a:r>
          </a:p>
          <a:p>
            <a:pPr>
              <a:lnSpc>
                <a:spcPct val="100000"/>
              </a:lnSpc>
              <a:spcBef>
                <a:spcPts val="400"/>
              </a:spcBef>
            </a:pPr>
            <a:r>
              <a:rPr lang="en-US" sz="1400" dirty="0" err="1">
                <a:solidFill>
                  <a:schemeClr val="tx1"/>
                </a:solidFill>
              </a:rPr>
              <a:t>Wazed</a:t>
            </a:r>
            <a:r>
              <a:rPr lang="en-US" sz="1400" dirty="0">
                <a:solidFill>
                  <a:schemeClr val="tx1"/>
                </a:solidFill>
              </a:rPr>
              <a:t>., K., Roy, B., Roy, C. K. and Schneider K. A. (2018). </a:t>
            </a:r>
            <a:r>
              <a:rPr lang="en-US" sz="1400" dirty="0" err="1">
                <a:solidFill>
                  <a:schemeClr val="tx1"/>
                </a:solidFill>
              </a:rPr>
              <a:t>CroLSim</a:t>
            </a:r>
            <a:r>
              <a:rPr lang="en-US" sz="1400" dirty="0">
                <a:solidFill>
                  <a:schemeClr val="tx1"/>
                </a:solidFill>
              </a:rPr>
              <a:t>: Cross Language Software Similarity Detector Using API Documentation. Proc. of the 18th IEEE International Working Conference on Source Code Analysis and Manipulation (SCAM 2018) (Acceptance rate: 25%), Madrid, Spain (139-148)</a:t>
            </a:r>
          </a:p>
          <a:p>
            <a:pPr>
              <a:lnSpc>
                <a:spcPct val="100000"/>
              </a:lnSpc>
              <a:spcBef>
                <a:spcPts val="400"/>
              </a:spcBef>
            </a:pPr>
            <a:r>
              <a:rPr lang="en-US" sz="1400" dirty="0">
                <a:solidFill>
                  <a:schemeClr val="tx1"/>
                </a:solidFill>
              </a:rPr>
              <a:t>Golam M, Roy B, Roy C, Schneider K. (2019). Designing for Real-Time Groupware Systems to Support Complex Scientific Data Analysis. Journal Proc. of the ACM on Human-Computer Interaction. EICS: 9:1-9:28</a:t>
            </a:r>
          </a:p>
          <a:p>
            <a:pPr lvl="1">
              <a:lnSpc>
                <a:spcPct val="100000"/>
              </a:lnSpc>
              <a:spcBef>
                <a:spcPts val="400"/>
              </a:spcBef>
            </a:pPr>
            <a:endParaRPr lang="en-US" dirty="0">
              <a:solidFill>
                <a:schemeClr val="tx1"/>
              </a:solidFill>
            </a:endParaRPr>
          </a:p>
          <a:p>
            <a:pPr lvl="1">
              <a:lnSpc>
                <a:spcPct val="100000"/>
              </a:lnSpc>
              <a:spcBef>
                <a:spcPts val="400"/>
              </a:spcBef>
            </a:pPr>
            <a:endParaRPr lang="en-US" dirty="0">
              <a:solidFill>
                <a:schemeClr val="tx1"/>
              </a:solidFill>
            </a:endParaRPr>
          </a:p>
          <a:p>
            <a:pPr lvl="1">
              <a:lnSpc>
                <a:spcPct val="100000"/>
              </a:lnSpc>
            </a:pPr>
            <a:endParaRPr lang="en-US" dirty="0">
              <a:solidFill>
                <a:schemeClr val="tx1"/>
              </a:solidFill>
            </a:endParaRP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
        <p:nvSpPr>
          <p:cNvPr id="6" name="Google Shape;83;p16">
            <a:extLst>
              <a:ext uri="{FF2B5EF4-FFF2-40B4-BE49-F238E27FC236}">
                <a16:creationId xmlns:a16="http://schemas.microsoft.com/office/drawing/2014/main" id="{C8218BD2-5EB9-5B4C-A398-D0B6AF09BFBF}"/>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1495380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r>
              <a:rPr lang="en-CA" b="1" dirty="0">
                <a:latin typeface="PT Sans Narrow"/>
                <a:ea typeface="PT Sans Narrow"/>
                <a:cs typeface="PT Sans Narrow"/>
                <a:sym typeface="PT Sans Narrow"/>
              </a:rPr>
              <a:t>Visualization (Mondal)</a:t>
            </a:r>
            <a:endParaRPr lang="en-US" b="1" dirty="0"/>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pic>
        <p:nvPicPr>
          <p:cNvPr id="6" name="Content Placeholder 4" descr="A close up of a map&#10;&#10;Description automatically generated">
            <a:extLst>
              <a:ext uri="{FF2B5EF4-FFF2-40B4-BE49-F238E27FC236}">
                <a16:creationId xmlns:a16="http://schemas.microsoft.com/office/drawing/2014/main" id="{45DDB67D-319C-204A-BAE3-3D0EF6C43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33" y="1219457"/>
            <a:ext cx="3424288" cy="2334859"/>
          </a:xfrm>
          <a:prstGeom prst="rect">
            <a:avLst/>
          </a:prstGeom>
        </p:spPr>
      </p:pic>
      <p:pic>
        <p:nvPicPr>
          <p:cNvPr id="7" name="Picture 6">
            <a:extLst>
              <a:ext uri="{FF2B5EF4-FFF2-40B4-BE49-F238E27FC236}">
                <a16:creationId xmlns:a16="http://schemas.microsoft.com/office/drawing/2014/main" id="{01ECC249-3B37-CA43-A45B-7AA8F42BA7D5}"/>
              </a:ext>
            </a:extLst>
          </p:cNvPr>
          <p:cNvPicPr>
            <a:picLocks noChangeAspect="1"/>
          </p:cNvPicPr>
          <p:nvPr/>
        </p:nvPicPr>
        <p:blipFill>
          <a:blip r:embed="rId4"/>
          <a:stretch>
            <a:fillRect/>
          </a:stretch>
        </p:blipFill>
        <p:spPr>
          <a:xfrm>
            <a:off x="4060756" y="794754"/>
            <a:ext cx="3030840" cy="1129882"/>
          </a:xfrm>
          <a:prstGeom prst="rect">
            <a:avLst/>
          </a:prstGeom>
        </p:spPr>
      </p:pic>
      <p:pic>
        <p:nvPicPr>
          <p:cNvPr id="8" name="Picture 7">
            <a:extLst>
              <a:ext uri="{FF2B5EF4-FFF2-40B4-BE49-F238E27FC236}">
                <a16:creationId xmlns:a16="http://schemas.microsoft.com/office/drawing/2014/main" id="{C444AF57-96C7-8547-9208-EB6E03857DCC}"/>
              </a:ext>
            </a:extLst>
          </p:cNvPr>
          <p:cNvPicPr>
            <a:picLocks noChangeAspect="1"/>
          </p:cNvPicPr>
          <p:nvPr/>
        </p:nvPicPr>
        <p:blipFill>
          <a:blip r:embed="rId5"/>
          <a:stretch>
            <a:fillRect/>
          </a:stretch>
        </p:blipFill>
        <p:spPr>
          <a:xfrm>
            <a:off x="6858000" y="2409871"/>
            <a:ext cx="1913046" cy="1992377"/>
          </a:xfrm>
          <a:prstGeom prst="rect">
            <a:avLst/>
          </a:prstGeom>
        </p:spPr>
      </p:pic>
      <p:pic>
        <p:nvPicPr>
          <p:cNvPr id="10" name="Picture 9">
            <a:extLst>
              <a:ext uri="{FF2B5EF4-FFF2-40B4-BE49-F238E27FC236}">
                <a16:creationId xmlns:a16="http://schemas.microsoft.com/office/drawing/2014/main" id="{4AD77243-8BB4-C648-87AD-BB62FE92A313}"/>
              </a:ext>
            </a:extLst>
          </p:cNvPr>
          <p:cNvPicPr>
            <a:picLocks noChangeAspect="1"/>
          </p:cNvPicPr>
          <p:nvPr/>
        </p:nvPicPr>
        <p:blipFill>
          <a:blip r:embed="rId6"/>
          <a:stretch>
            <a:fillRect/>
          </a:stretch>
        </p:blipFill>
        <p:spPr>
          <a:xfrm>
            <a:off x="3948401" y="3350082"/>
            <a:ext cx="2812315" cy="1037553"/>
          </a:xfrm>
          <a:prstGeom prst="rect">
            <a:avLst/>
          </a:prstGeom>
        </p:spPr>
      </p:pic>
      <p:sp>
        <p:nvSpPr>
          <p:cNvPr id="11" name="Rectangle 10">
            <a:extLst>
              <a:ext uri="{FF2B5EF4-FFF2-40B4-BE49-F238E27FC236}">
                <a16:creationId xmlns:a16="http://schemas.microsoft.com/office/drawing/2014/main" id="{156D8FF9-102E-6140-9E95-B7F2C9104F74}"/>
              </a:ext>
            </a:extLst>
          </p:cNvPr>
          <p:cNvSpPr/>
          <p:nvPr/>
        </p:nvSpPr>
        <p:spPr>
          <a:xfrm>
            <a:off x="152400" y="750747"/>
            <a:ext cx="3576023" cy="523220"/>
          </a:xfrm>
          <a:prstGeom prst="rect">
            <a:avLst/>
          </a:prstGeom>
        </p:spPr>
        <p:txBody>
          <a:bodyPr wrap="square">
            <a:spAutoFit/>
          </a:bodyPr>
          <a:lstStyle/>
          <a:p>
            <a:r>
              <a:rPr lang="en-US" dirty="0" err="1">
                <a:solidFill>
                  <a:schemeClr val="tx1"/>
                </a:solidFill>
              </a:rPr>
              <a:t>ContourDiff</a:t>
            </a:r>
            <a:r>
              <a:rPr lang="en-US" dirty="0">
                <a:solidFill>
                  <a:schemeClr val="tx1"/>
                </a:solidFill>
              </a:rPr>
              <a:t>: Explore differential changes of geospatial variables</a:t>
            </a:r>
            <a:endParaRPr lang="en-US" dirty="0"/>
          </a:p>
        </p:txBody>
      </p:sp>
      <p:sp>
        <p:nvSpPr>
          <p:cNvPr id="12" name="Rectangle 11">
            <a:extLst>
              <a:ext uri="{FF2B5EF4-FFF2-40B4-BE49-F238E27FC236}">
                <a16:creationId xmlns:a16="http://schemas.microsoft.com/office/drawing/2014/main" id="{9586935E-8380-504F-A19A-D876F946D744}"/>
              </a:ext>
            </a:extLst>
          </p:cNvPr>
          <p:cNvSpPr/>
          <p:nvPr/>
        </p:nvSpPr>
        <p:spPr>
          <a:xfrm>
            <a:off x="3943945" y="475472"/>
            <a:ext cx="3778599" cy="307777"/>
          </a:xfrm>
          <a:prstGeom prst="rect">
            <a:avLst/>
          </a:prstGeom>
        </p:spPr>
        <p:txBody>
          <a:bodyPr wrap="none">
            <a:spAutoFit/>
          </a:bodyPr>
          <a:lstStyle/>
          <a:p>
            <a:r>
              <a:rPr lang="en-US" dirty="0">
                <a:solidFill>
                  <a:schemeClr val="tx1"/>
                </a:solidFill>
              </a:rPr>
              <a:t>Horizon Charts: Analysis of Time Series Data</a:t>
            </a:r>
            <a:endParaRPr lang="en-US" dirty="0"/>
          </a:p>
        </p:txBody>
      </p:sp>
      <p:sp>
        <p:nvSpPr>
          <p:cNvPr id="14" name="Rectangle 13">
            <a:extLst>
              <a:ext uri="{FF2B5EF4-FFF2-40B4-BE49-F238E27FC236}">
                <a16:creationId xmlns:a16="http://schemas.microsoft.com/office/drawing/2014/main" id="{6290F67D-F9CC-4842-859C-CA9473208323}"/>
              </a:ext>
            </a:extLst>
          </p:cNvPr>
          <p:cNvSpPr/>
          <p:nvPr/>
        </p:nvSpPr>
        <p:spPr>
          <a:xfrm>
            <a:off x="6792289" y="1909406"/>
            <a:ext cx="2044467" cy="523220"/>
          </a:xfrm>
          <a:prstGeom prst="rect">
            <a:avLst/>
          </a:prstGeom>
        </p:spPr>
        <p:txBody>
          <a:bodyPr wrap="square">
            <a:spAutoFit/>
          </a:bodyPr>
          <a:lstStyle/>
          <a:p>
            <a:r>
              <a:rPr lang="en-US" dirty="0">
                <a:solidFill>
                  <a:schemeClr val="tx1"/>
                </a:solidFill>
              </a:rPr>
              <a:t>Correlation Analysis of Geospatial Variables</a:t>
            </a:r>
            <a:endParaRPr lang="en-US" dirty="0"/>
          </a:p>
        </p:txBody>
      </p:sp>
      <p:sp>
        <p:nvSpPr>
          <p:cNvPr id="16" name="Rectangle 15">
            <a:extLst>
              <a:ext uri="{FF2B5EF4-FFF2-40B4-BE49-F238E27FC236}">
                <a16:creationId xmlns:a16="http://schemas.microsoft.com/office/drawing/2014/main" id="{58DFEB7F-B614-6645-BECE-23DA0C81FA8C}"/>
              </a:ext>
            </a:extLst>
          </p:cNvPr>
          <p:cNvSpPr/>
          <p:nvPr/>
        </p:nvSpPr>
        <p:spPr>
          <a:xfrm>
            <a:off x="3943945" y="2882839"/>
            <a:ext cx="2754755" cy="523220"/>
          </a:xfrm>
          <a:prstGeom prst="rect">
            <a:avLst/>
          </a:prstGeom>
        </p:spPr>
        <p:txBody>
          <a:bodyPr wrap="square">
            <a:spAutoFit/>
          </a:bodyPr>
          <a:lstStyle/>
          <a:p>
            <a:r>
              <a:rPr lang="en-US" dirty="0">
                <a:solidFill>
                  <a:schemeClr val="tx1"/>
                </a:solidFill>
              </a:rPr>
              <a:t>Image Compression to support mobility and performance</a:t>
            </a:r>
            <a:endParaRPr lang="en-US" dirty="0"/>
          </a:p>
        </p:txBody>
      </p:sp>
      <p:sp>
        <p:nvSpPr>
          <p:cNvPr id="17" name="Google Shape;83;p16">
            <a:extLst>
              <a:ext uri="{FF2B5EF4-FFF2-40B4-BE49-F238E27FC236}">
                <a16:creationId xmlns:a16="http://schemas.microsoft.com/office/drawing/2014/main" id="{C7B25A63-ECEB-164E-A942-340D2EC5E9F9}"/>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4078139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r>
              <a:rPr lang="en-CA" b="1" dirty="0">
                <a:latin typeface="PT Sans Narrow"/>
                <a:ea typeface="PT Sans Narrow"/>
                <a:cs typeface="PT Sans Narrow"/>
                <a:sym typeface="PT Sans Narrow"/>
              </a:rPr>
              <a:t>Visualization – Select Publications</a:t>
            </a:r>
            <a:endParaRPr lang="en-US" b="1" dirty="0"/>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700" y="779997"/>
            <a:ext cx="8520600" cy="3788878"/>
          </a:xfrm>
        </p:spPr>
        <p:txBody>
          <a:bodyPr/>
          <a:lstStyle/>
          <a:p>
            <a:pPr>
              <a:lnSpc>
                <a:spcPct val="100000"/>
              </a:lnSpc>
              <a:spcBef>
                <a:spcPts val="400"/>
              </a:spcBef>
            </a:pPr>
            <a:r>
              <a:rPr lang="en-US" dirty="0" err="1">
                <a:solidFill>
                  <a:schemeClr val="tx1"/>
                </a:solidFill>
              </a:rPr>
              <a:t>Debajyoti</a:t>
            </a:r>
            <a:r>
              <a:rPr lang="en-US" dirty="0">
                <a:solidFill>
                  <a:schemeClr val="tx1"/>
                </a:solidFill>
              </a:rPr>
              <a:t> Mondal, </a:t>
            </a:r>
            <a:r>
              <a:rPr lang="en-US" dirty="0" err="1">
                <a:solidFill>
                  <a:schemeClr val="tx1"/>
                </a:solidFill>
              </a:rPr>
              <a:t>Manishankar</a:t>
            </a:r>
            <a:r>
              <a:rPr lang="en-US" dirty="0">
                <a:solidFill>
                  <a:schemeClr val="tx1"/>
                </a:solidFill>
              </a:rPr>
              <a:t> Mondal, Chanchal K. Roy, Kevin A. Schneider, </a:t>
            </a:r>
            <a:r>
              <a:rPr lang="en-US" dirty="0" err="1">
                <a:solidFill>
                  <a:schemeClr val="tx1"/>
                </a:solidFill>
              </a:rPr>
              <a:t>Shisong</a:t>
            </a:r>
            <a:r>
              <a:rPr lang="en-US" dirty="0">
                <a:solidFill>
                  <a:schemeClr val="tx1"/>
                </a:solidFill>
              </a:rPr>
              <a:t> Wang, </a:t>
            </a:r>
            <a:r>
              <a:rPr lang="en-US" dirty="0" err="1">
                <a:solidFill>
                  <a:schemeClr val="tx1"/>
                </a:solidFill>
              </a:rPr>
              <a:t>Yukun</a:t>
            </a:r>
            <a:r>
              <a:rPr lang="en-US" dirty="0">
                <a:solidFill>
                  <a:schemeClr val="tx1"/>
                </a:solidFill>
              </a:rPr>
              <a:t> Li, Clone-World: A Visual Analytic System for Large Scale Software Clones. Visual Informatics, 3(1):18-26, 2019. </a:t>
            </a:r>
          </a:p>
          <a:p>
            <a:pPr>
              <a:lnSpc>
                <a:spcPct val="100000"/>
              </a:lnSpc>
              <a:spcBef>
                <a:spcPts val="400"/>
              </a:spcBef>
            </a:pPr>
            <a:r>
              <a:rPr lang="en-US" dirty="0" err="1">
                <a:solidFill>
                  <a:schemeClr val="tx1"/>
                </a:solidFill>
              </a:rPr>
              <a:t>Debajyoti</a:t>
            </a:r>
            <a:r>
              <a:rPr lang="en-US" dirty="0">
                <a:solidFill>
                  <a:schemeClr val="tx1"/>
                </a:solidFill>
              </a:rPr>
              <a:t> Mondal, </a:t>
            </a:r>
            <a:r>
              <a:rPr lang="en-US" dirty="0" err="1">
                <a:solidFill>
                  <a:schemeClr val="tx1"/>
                </a:solidFill>
              </a:rPr>
              <a:t>Manishankar</a:t>
            </a:r>
            <a:r>
              <a:rPr lang="en-US" dirty="0">
                <a:solidFill>
                  <a:schemeClr val="tx1"/>
                </a:solidFill>
              </a:rPr>
              <a:t> Mondal, Chanchal K. Roy, Kevin Schneider, </a:t>
            </a:r>
            <a:r>
              <a:rPr lang="en-US" dirty="0" err="1">
                <a:solidFill>
                  <a:schemeClr val="tx1"/>
                </a:solidFill>
              </a:rPr>
              <a:t>Shisong</a:t>
            </a:r>
            <a:r>
              <a:rPr lang="en-US" dirty="0">
                <a:solidFill>
                  <a:schemeClr val="tx1"/>
                </a:solidFill>
              </a:rPr>
              <a:t> Wang, and </a:t>
            </a:r>
            <a:r>
              <a:rPr lang="en-US" dirty="0" err="1">
                <a:solidFill>
                  <a:schemeClr val="tx1"/>
                </a:solidFill>
              </a:rPr>
              <a:t>Yukun</a:t>
            </a:r>
            <a:r>
              <a:rPr lang="en-US" dirty="0">
                <a:solidFill>
                  <a:schemeClr val="tx1"/>
                </a:solidFill>
              </a:rPr>
              <a:t> Li, Towards Visualizing Large Scale Evolving Clones. The 41st International Conference on Software Engineering (ICSE), 2019.</a:t>
            </a: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sp>
        <p:nvSpPr>
          <p:cNvPr id="6" name="Google Shape;83;p16">
            <a:extLst>
              <a:ext uri="{FF2B5EF4-FFF2-40B4-BE49-F238E27FC236}">
                <a16:creationId xmlns:a16="http://schemas.microsoft.com/office/drawing/2014/main" id="{121F86E4-0EAF-9643-90DD-AA15B42249CF}"/>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2538574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A2A-38E4-724D-941D-796865DA8889}"/>
              </a:ext>
            </a:extLst>
          </p:cNvPr>
          <p:cNvSpPr>
            <a:spLocks noGrp="1"/>
          </p:cNvSpPr>
          <p:nvPr>
            <p:ph type="title"/>
          </p:nvPr>
        </p:nvSpPr>
        <p:spPr>
          <a:xfrm>
            <a:off x="152400" y="207297"/>
            <a:ext cx="8520600" cy="572700"/>
          </a:xfrm>
        </p:spPr>
        <p:txBody>
          <a:bodyPr/>
          <a:lstStyle/>
          <a:p>
            <a:r>
              <a:rPr lang="en-CA" b="1" dirty="0">
                <a:latin typeface="PT Sans Narrow"/>
                <a:ea typeface="PT Sans Narrow"/>
                <a:cs typeface="PT Sans Narrow"/>
                <a:sym typeface="PT Sans Narrow"/>
              </a:rPr>
              <a:t>Improved Scalability of Hydrological Modelling (Spiteri)</a:t>
            </a:r>
            <a:endParaRPr lang="en-US" b="1" dirty="0"/>
          </a:p>
        </p:txBody>
      </p:sp>
      <p:sp>
        <p:nvSpPr>
          <p:cNvPr id="3" name="Text Placeholder 2">
            <a:extLst>
              <a:ext uri="{FF2B5EF4-FFF2-40B4-BE49-F238E27FC236}">
                <a16:creationId xmlns:a16="http://schemas.microsoft.com/office/drawing/2014/main" id="{43750088-BE36-6042-8AAE-6D9474AB6F3F}"/>
              </a:ext>
            </a:extLst>
          </p:cNvPr>
          <p:cNvSpPr>
            <a:spLocks noGrp="1"/>
          </p:cNvSpPr>
          <p:nvPr>
            <p:ph type="body" idx="1"/>
          </p:nvPr>
        </p:nvSpPr>
        <p:spPr>
          <a:xfrm>
            <a:off x="311701" y="779997"/>
            <a:ext cx="5347255" cy="3788878"/>
          </a:xfrm>
        </p:spPr>
        <p:txBody>
          <a:bodyPr/>
          <a:lstStyle/>
          <a:p>
            <a:pPr>
              <a:lnSpc>
                <a:spcPct val="100000"/>
              </a:lnSpc>
            </a:pPr>
            <a:r>
              <a:rPr lang="en-US" dirty="0">
                <a:solidFill>
                  <a:schemeClr val="tx1"/>
                </a:solidFill>
              </a:rPr>
              <a:t>Numerical Simulation Research Lab: </a:t>
            </a:r>
            <a:r>
              <a:rPr lang="en-US" dirty="0" err="1">
                <a:solidFill>
                  <a:schemeClr val="tx1"/>
                </a:solidFill>
              </a:rPr>
              <a:t>SimLab</a:t>
            </a:r>
            <a:endParaRPr lang="en-US" dirty="0">
              <a:solidFill>
                <a:schemeClr val="tx1"/>
              </a:solidFill>
            </a:endParaRPr>
          </a:p>
          <a:p>
            <a:pPr lvl="1">
              <a:lnSpc>
                <a:spcPct val="100000"/>
              </a:lnSpc>
              <a:spcBef>
                <a:spcPts val="400"/>
              </a:spcBef>
            </a:pPr>
            <a:r>
              <a:rPr lang="en-US" dirty="0">
                <a:solidFill>
                  <a:schemeClr val="tx1"/>
                </a:solidFill>
              </a:rPr>
              <a:t>Spiteri (PI), Green, Wang, Guo, Guenter</a:t>
            </a:r>
          </a:p>
          <a:p>
            <a:pPr>
              <a:lnSpc>
                <a:spcPct val="100000"/>
              </a:lnSpc>
            </a:pPr>
            <a:r>
              <a:rPr lang="en-US" dirty="0">
                <a:solidFill>
                  <a:schemeClr val="tx1"/>
                </a:solidFill>
              </a:rPr>
              <a:t>Increased spatial areas simulated</a:t>
            </a:r>
          </a:p>
          <a:p>
            <a:pPr lvl="1">
              <a:lnSpc>
                <a:spcPct val="100000"/>
              </a:lnSpc>
              <a:spcBef>
                <a:spcPts val="400"/>
              </a:spcBef>
            </a:pPr>
            <a:r>
              <a:rPr lang="en-US" dirty="0">
                <a:solidFill>
                  <a:schemeClr val="tx1"/>
                </a:solidFill>
              </a:rPr>
              <a:t>Up to 60X to 1.3M km2 on 100 compute nodes </a:t>
            </a:r>
            <a:br>
              <a:rPr lang="en-US" dirty="0">
                <a:solidFill>
                  <a:schemeClr val="tx1"/>
                </a:solidFill>
              </a:rPr>
            </a:br>
            <a:r>
              <a:rPr lang="en-US" dirty="0">
                <a:solidFill>
                  <a:schemeClr val="tx1"/>
                </a:solidFill>
              </a:rPr>
              <a:t>(3,200 cores) of </a:t>
            </a:r>
            <a:r>
              <a:rPr lang="en-US" dirty="0" err="1">
                <a:solidFill>
                  <a:schemeClr val="tx1"/>
                </a:solidFill>
              </a:rPr>
              <a:t>graham.computecanada.ca</a:t>
            </a:r>
            <a:endParaRPr lang="en-US" dirty="0">
              <a:solidFill>
                <a:schemeClr val="tx1"/>
              </a:solidFill>
            </a:endParaRPr>
          </a:p>
          <a:p>
            <a:pPr>
              <a:lnSpc>
                <a:spcPct val="100000"/>
              </a:lnSpc>
            </a:pPr>
            <a:r>
              <a:rPr lang="en-US" dirty="0">
                <a:solidFill>
                  <a:schemeClr val="tx1"/>
                </a:solidFill>
              </a:rPr>
              <a:t>Increased performance on benchmark test problems</a:t>
            </a:r>
          </a:p>
          <a:p>
            <a:pPr lvl="1">
              <a:lnSpc>
                <a:spcPct val="100000"/>
              </a:lnSpc>
              <a:spcBef>
                <a:spcPts val="400"/>
              </a:spcBef>
            </a:pPr>
            <a:r>
              <a:rPr lang="en-US" dirty="0">
                <a:solidFill>
                  <a:schemeClr val="tx1"/>
                </a:solidFill>
              </a:rPr>
              <a:t>12X speedup on 16 nodes vs. 1 node</a:t>
            </a:r>
          </a:p>
          <a:p>
            <a:pPr>
              <a:lnSpc>
                <a:spcPct val="100000"/>
              </a:lnSpc>
            </a:pPr>
            <a:r>
              <a:rPr lang="en-US" dirty="0">
                <a:solidFill>
                  <a:schemeClr val="tx1"/>
                </a:solidFill>
              </a:rPr>
              <a:t>More fully distributed capabilities by April 2020</a:t>
            </a:r>
          </a:p>
          <a:p>
            <a:pPr lvl="1">
              <a:lnSpc>
                <a:spcPct val="100000"/>
              </a:lnSpc>
              <a:spcBef>
                <a:spcPts val="400"/>
              </a:spcBef>
            </a:pPr>
            <a:r>
              <a:rPr lang="en-US" dirty="0">
                <a:solidFill>
                  <a:schemeClr val="tx1"/>
                </a:solidFill>
              </a:rPr>
              <a:t>Met forcing data input.</a:t>
            </a:r>
          </a:p>
          <a:p>
            <a:pPr lvl="1">
              <a:lnSpc>
                <a:spcPct val="100000"/>
              </a:lnSpc>
              <a:spcBef>
                <a:spcPts val="400"/>
              </a:spcBef>
            </a:pPr>
            <a:r>
              <a:rPr lang="en-US" dirty="0">
                <a:solidFill>
                  <a:schemeClr val="tx1"/>
                </a:solidFill>
              </a:rPr>
              <a:t>Distributed reading of mesh data.</a:t>
            </a:r>
          </a:p>
          <a:p>
            <a:pPr lvl="1">
              <a:lnSpc>
                <a:spcPct val="100000"/>
              </a:lnSpc>
              <a:spcBef>
                <a:spcPts val="400"/>
              </a:spcBef>
            </a:pPr>
            <a:r>
              <a:rPr lang="en-US" dirty="0">
                <a:solidFill>
                  <a:schemeClr val="tx1"/>
                </a:solidFill>
              </a:rPr>
              <a:t>Incorporation of fully coupled(domain-wide) algebraic solvers.</a:t>
            </a:r>
          </a:p>
        </p:txBody>
      </p:sp>
      <p:pic>
        <p:nvPicPr>
          <p:cNvPr id="4" name="Google Shape;73;p15">
            <a:extLst>
              <a:ext uri="{FF2B5EF4-FFF2-40B4-BE49-F238E27FC236}">
                <a16:creationId xmlns:a16="http://schemas.microsoft.com/office/drawing/2014/main" id="{421130CC-FA22-A440-B4A8-6842F6EF0CEE}"/>
              </a:ext>
            </a:extLst>
          </p:cNvPr>
          <p:cNvPicPr preferRelativeResize="0"/>
          <p:nvPr/>
        </p:nvPicPr>
        <p:blipFill>
          <a:blip r:embed="rId2">
            <a:alphaModFix/>
          </a:blip>
          <a:stretch>
            <a:fillRect/>
          </a:stretch>
        </p:blipFill>
        <p:spPr>
          <a:xfrm>
            <a:off x="152400" y="4445700"/>
            <a:ext cx="8839200" cy="612982"/>
          </a:xfrm>
          <a:prstGeom prst="rect">
            <a:avLst/>
          </a:prstGeom>
          <a:noFill/>
          <a:ln>
            <a:noFill/>
          </a:ln>
        </p:spPr>
      </p:pic>
      <p:sp>
        <p:nvSpPr>
          <p:cNvPr id="5" name="Rectangle 4">
            <a:extLst>
              <a:ext uri="{FF2B5EF4-FFF2-40B4-BE49-F238E27FC236}">
                <a16:creationId xmlns:a16="http://schemas.microsoft.com/office/drawing/2014/main" id="{DA33A8BA-5432-D14C-8BD2-E320879EEF7D}"/>
              </a:ext>
            </a:extLst>
          </p:cNvPr>
          <p:cNvSpPr/>
          <p:nvPr/>
        </p:nvSpPr>
        <p:spPr>
          <a:xfrm>
            <a:off x="3335572" y="4591966"/>
            <a:ext cx="5656027" cy="307777"/>
          </a:xfrm>
          <a:prstGeom prst="rect">
            <a:avLst/>
          </a:prstGeom>
        </p:spPr>
        <p:txBody>
          <a:bodyPr wrap="square">
            <a:spAutoFit/>
          </a:bodyPr>
          <a:lstStyle/>
          <a:p>
            <a:pPr algn="r"/>
            <a:r>
              <a:rPr lang="en-CA" b="1" dirty="0">
                <a:solidFill>
                  <a:srgbClr val="FFFFFF"/>
                </a:solidFill>
                <a:latin typeface="Open Sans"/>
              </a:rPr>
              <a:t>November 19-20, 2019 | Art Gallery of Hamilton | Hamilton, Ontario</a:t>
            </a:r>
          </a:p>
        </p:txBody>
      </p:sp>
      <p:pic>
        <p:nvPicPr>
          <p:cNvPr id="6" name="Picture 5">
            <a:extLst>
              <a:ext uri="{FF2B5EF4-FFF2-40B4-BE49-F238E27FC236}">
                <a16:creationId xmlns:a16="http://schemas.microsoft.com/office/drawing/2014/main" id="{B0C7FCC5-6497-C540-9CF3-612AD54BE7FF}"/>
              </a:ext>
            </a:extLst>
          </p:cNvPr>
          <p:cNvPicPr>
            <a:picLocks noChangeAspect="1"/>
          </p:cNvPicPr>
          <p:nvPr/>
        </p:nvPicPr>
        <p:blipFill>
          <a:blip r:embed="rId3"/>
          <a:stretch>
            <a:fillRect/>
          </a:stretch>
        </p:blipFill>
        <p:spPr>
          <a:xfrm>
            <a:off x="5658956" y="803087"/>
            <a:ext cx="3078436" cy="1850171"/>
          </a:xfrm>
          <a:prstGeom prst="rect">
            <a:avLst/>
          </a:prstGeom>
        </p:spPr>
      </p:pic>
      <p:pic>
        <p:nvPicPr>
          <p:cNvPr id="7" name="Picture 6">
            <a:extLst>
              <a:ext uri="{FF2B5EF4-FFF2-40B4-BE49-F238E27FC236}">
                <a16:creationId xmlns:a16="http://schemas.microsoft.com/office/drawing/2014/main" id="{A13E22E3-A424-D044-A21F-75928E93C5F0}"/>
              </a:ext>
            </a:extLst>
          </p:cNvPr>
          <p:cNvPicPr>
            <a:picLocks noChangeAspect="1"/>
          </p:cNvPicPr>
          <p:nvPr/>
        </p:nvPicPr>
        <p:blipFill>
          <a:blip r:embed="rId4"/>
          <a:stretch>
            <a:fillRect/>
          </a:stretch>
        </p:blipFill>
        <p:spPr>
          <a:xfrm>
            <a:off x="5658956" y="2653258"/>
            <a:ext cx="3078436" cy="1803528"/>
          </a:xfrm>
          <a:prstGeom prst="rect">
            <a:avLst/>
          </a:prstGeom>
        </p:spPr>
      </p:pic>
      <p:sp>
        <p:nvSpPr>
          <p:cNvPr id="8" name="Google Shape;83;p16">
            <a:extLst>
              <a:ext uri="{FF2B5EF4-FFF2-40B4-BE49-F238E27FC236}">
                <a16:creationId xmlns:a16="http://schemas.microsoft.com/office/drawing/2014/main" id="{1A5E2613-4886-4A4F-B134-B95D6765A3F2}"/>
              </a:ext>
            </a:extLst>
          </p:cNvPr>
          <p:cNvSpPr txBox="1"/>
          <p:nvPr/>
        </p:nvSpPr>
        <p:spPr>
          <a:xfrm>
            <a:off x="1624800" y="4555999"/>
            <a:ext cx="7175400" cy="3896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Core Computer Science</a:t>
            </a:r>
            <a:endParaRPr dirty="0">
              <a:solidFill>
                <a:srgbClr val="FFFFFF"/>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170413883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15479</TotalTime>
  <Words>1801</Words>
  <Application>Microsoft Macintosh PowerPoint</Application>
  <PresentationFormat>On-screen Show (16:9)</PresentationFormat>
  <Paragraphs>174</Paragraphs>
  <Slides>20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Open Sans</vt:lpstr>
      <vt:lpstr>PT Sans Narrow</vt:lpstr>
      <vt:lpstr>Simple Light</vt:lpstr>
      <vt:lpstr>GWF Core Computer Science: Operations Team Meeting Update </vt:lpstr>
      <vt:lpstr>GWF Core Computer Science Team Update</vt:lpstr>
      <vt:lpstr>Next-Gen Hydrological modelling environment</vt:lpstr>
      <vt:lpstr>Next-Gen CRHM (Reverse Engineering and Migration)</vt:lpstr>
      <vt:lpstr>Reverse Engineering &amp; Migration - Select Publications (1/2)</vt:lpstr>
      <vt:lpstr>Reverse Engineering &amp; Migration - Select Publications (2/2)</vt:lpstr>
      <vt:lpstr>Visualization (Mondal)</vt:lpstr>
      <vt:lpstr>Visualization – Select Publications</vt:lpstr>
      <vt:lpstr>Improved Scalability of Hydrological Modelling (Spiteri)</vt:lpstr>
      <vt:lpstr>Improved Scalability of Hydrological Modelling - Select Publications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 Nutrient App</vt:lpstr>
      <vt:lpstr>Challenges and Cross-project Collaboration Opportunities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DeBeer, Chris</dc:creator>
  <cp:lastModifiedBy>Schneider, Kevin</cp:lastModifiedBy>
  <cp:revision>57</cp:revision>
  <dcterms:modified xsi:type="dcterms:W3CDTF">2019-11-19T13:17:36Z</dcterms:modified>
</cp:coreProperties>
</file>