
<file path=[Content_Types].xml><?xml version="1.0" encoding="utf-8"?>
<Types xmlns="http://schemas.openxmlformats.org/package/2006/content-types">
  <Default Extension="emf" ContentType="image/x-emf"/>
  <Default Extension="gif" ContentType="image/gi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92" r:id="rId3"/>
    <p:sldId id="276" r:id="rId4"/>
    <p:sldId id="280" r:id="rId5"/>
    <p:sldId id="273" r:id="rId6"/>
    <p:sldId id="281" r:id="rId7"/>
    <p:sldId id="289" r:id="rId8"/>
    <p:sldId id="282" r:id="rId9"/>
    <p:sldId id="283" r:id="rId10"/>
    <p:sldId id="265" r:id="rId11"/>
    <p:sldId id="285" r:id="rId12"/>
    <p:sldId id="286" r:id="rId13"/>
    <p:sldId id="287" r:id="rId14"/>
    <p:sldId id="288" r:id="rId15"/>
    <p:sldId id="277" r:id="rId16"/>
    <p:sldId id="295" r:id="rId17"/>
    <p:sldId id="294" r:id="rId18"/>
    <p:sldId id="275" r:id="rId19"/>
    <p:sldId id="29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37"/>
    <p:restoredTop sz="94694"/>
  </p:normalViewPr>
  <p:slideViewPr>
    <p:cSldViewPr snapToGrid="0">
      <p:cViewPr>
        <p:scale>
          <a:sx n="143" d="100"/>
          <a:sy n="143" d="100"/>
        </p:scale>
        <p:origin x="192" y="1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051733-5D83-409A-A26D-2BC01B08B380}" type="datetimeFigureOut">
              <a:rPr lang="en-CA" smtClean="0"/>
              <a:t>2019-11-14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E1A6DF-6B6D-484C-A3C3-3A5770C7BDFA}" type="slidenum">
              <a:rPr lang="en-CA" smtClean="0"/>
              <a:t>‹#›</a:t>
            </a:fld>
            <a:endParaRPr lang="en-CA"/>
          </a:p>
        </p:txBody>
      </p:sp>
    </p:spTree>
    <p:extLst>
      <p:ext uri="{BB962C8B-B14F-4D97-AF65-F5344CB8AC3E}">
        <p14:creationId xmlns:p14="http://schemas.microsoft.com/office/powerpoint/2010/main" val="2029494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Menubar</a:t>
            </a:r>
            <a:r>
              <a:rPr lang="en-CA" dirty="0"/>
              <a:t> -&gt; Home (Reset), Go to Forward Image, Go to Backward image, Configure subplots, Axis, Curve and Image parameters, Saving Image</a:t>
            </a:r>
          </a:p>
        </p:txBody>
      </p:sp>
      <p:sp>
        <p:nvSpPr>
          <p:cNvPr id="4" name="Slide Number Placeholder 3"/>
          <p:cNvSpPr>
            <a:spLocks noGrp="1"/>
          </p:cNvSpPr>
          <p:nvPr>
            <p:ph type="sldNum" sz="quarter" idx="5"/>
          </p:nvPr>
        </p:nvSpPr>
        <p:spPr/>
        <p:txBody>
          <a:bodyPr/>
          <a:lstStyle/>
          <a:p>
            <a:fld id="{19E1A6DF-6B6D-484C-A3C3-3A5770C7BDFA}" type="slidenum">
              <a:rPr lang="en-CA" smtClean="0"/>
              <a:t>6</a:t>
            </a:fld>
            <a:endParaRPr lang="en-CA"/>
          </a:p>
        </p:txBody>
      </p:sp>
    </p:spTree>
    <p:extLst>
      <p:ext uri="{BB962C8B-B14F-4D97-AF65-F5344CB8AC3E}">
        <p14:creationId xmlns:p14="http://schemas.microsoft.com/office/powerpoint/2010/main" val="3046628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96EC6-FB08-4E6A-BFF1-0521085EE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D8F3DF5-4ACA-4D38-A6D1-F40F7346DA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6299A1F-6FC7-4561-B36F-3345606F0A2E}"/>
              </a:ext>
            </a:extLst>
          </p:cNvPr>
          <p:cNvSpPr>
            <a:spLocks noGrp="1"/>
          </p:cNvSpPr>
          <p:nvPr>
            <p:ph type="dt" sz="half" idx="10"/>
          </p:nvPr>
        </p:nvSpPr>
        <p:spPr/>
        <p:txBody>
          <a:bodyPr/>
          <a:lstStyle/>
          <a:p>
            <a:fld id="{FAD1A010-BB18-49E8-9D5A-B26EBC095835}" type="datetimeFigureOut">
              <a:rPr lang="en-CA" smtClean="0"/>
              <a:t>2019-11-14</a:t>
            </a:fld>
            <a:endParaRPr lang="en-CA"/>
          </a:p>
        </p:txBody>
      </p:sp>
      <p:sp>
        <p:nvSpPr>
          <p:cNvPr id="5" name="Footer Placeholder 4">
            <a:extLst>
              <a:ext uri="{FF2B5EF4-FFF2-40B4-BE49-F238E27FC236}">
                <a16:creationId xmlns:a16="http://schemas.microsoft.com/office/drawing/2014/main" id="{0AF09853-0106-4E63-BFB4-3D5F20A9394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046AC27-E97D-471F-9D16-04538F87201A}"/>
              </a:ext>
            </a:extLst>
          </p:cNvPr>
          <p:cNvSpPr>
            <a:spLocks noGrp="1"/>
          </p:cNvSpPr>
          <p:nvPr>
            <p:ph type="sldNum" sz="quarter" idx="12"/>
          </p:nvPr>
        </p:nvSpPr>
        <p:spPr/>
        <p:txBody>
          <a:bodyPr/>
          <a:lstStyle/>
          <a:p>
            <a:fld id="{C7452162-003D-4EC2-B484-051AD3E7C918}" type="slidenum">
              <a:rPr lang="en-CA" smtClean="0"/>
              <a:t>‹#›</a:t>
            </a:fld>
            <a:endParaRPr lang="en-CA"/>
          </a:p>
        </p:txBody>
      </p:sp>
    </p:spTree>
    <p:extLst>
      <p:ext uri="{BB962C8B-B14F-4D97-AF65-F5344CB8AC3E}">
        <p14:creationId xmlns:p14="http://schemas.microsoft.com/office/powerpoint/2010/main" val="2917199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25A7B-9E41-4980-824B-3E4B02A5DB7D}"/>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A383739-F7C7-4875-8647-42548B2744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C964E3E-3602-4A8D-B930-90527B35E352}"/>
              </a:ext>
            </a:extLst>
          </p:cNvPr>
          <p:cNvSpPr>
            <a:spLocks noGrp="1"/>
          </p:cNvSpPr>
          <p:nvPr>
            <p:ph type="dt" sz="half" idx="10"/>
          </p:nvPr>
        </p:nvSpPr>
        <p:spPr/>
        <p:txBody>
          <a:bodyPr/>
          <a:lstStyle/>
          <a:p>
            <a:fld id="{FAD1A010-BB18-49E8-9D5A-B26EBC095835}" type="datetimeFigureOut">
              <a:rPr lang="en-CA" smtClean="0"/>
              <a:t>2019-11-14</a:t>
            </a:fld>
            <a:endParaRPr lang="en-CA"/>
          </a:p>
        </p:txBody>
      </p:sp>
      <p:sp>
        <p:nvSpPr>
          <p:cNvPr id="5" name="Footer Placeholder 4">
            <a:extLst>
              <a:ext uri="{FF2B5EF4-FFF2-40B4-BE49-F238E27FC236}">
                <a16:creationId xmlns:a16="http://schemas.microsoft.com/office/drawing/2014/main" id="{EDD37E0E-90DC-4FBF-9CA9-DB3A33965EB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68451D2-7ADF-43C2-B946-3B07E3FB3CED}"/>
              </a:ext>
            </a:extLst>
          </p:cNvPr>
          <p:cNvSpPr>
            <a:spLocks noGrp="1"/>
          </p:cNvSpPr>
          <p:nvPr>
            <p:ph type="sldNum" sz="quarter" idx="12"/>
          </p:nvPr>
        </p:nvSpPr>
        <p:spPr/>
        <p:txBody>
          <a:bodyPr/>
          <a:lstStyle/>
          <a:p>
            <a:fld id="{C7452162-003D-4EC2-B484-051AD3E7C918}" type="slidenum">
              <a:rPr lang="en-CA" smtClean="0"/>
              <a:t>‹#›</a:t>
            </a:fld>
            <a:endParaRPr lang="en-CA"/>
          </a:p>
        </p:txBody>
      </p:sp>
    </p:spTree>
    <p:extLst>
      <p:ext uri="{BB962C8B-B14F-4D97-AF65-F5344CB8AC3E}">
        <p14:creationId xmlns:p14="http://schemas.microsoft.com/office/powerpoint/2010/main" val="1286423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35287-4FE7-4319-B7A6-85D653CB94D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AC0A6F0-342F-4A3A-94A2-E85645B111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2DD6F14-DEBF-4C96-9CBD-14653BF5C44D}"/>
              </a:ext>
            </a:extLst>
          </p:cNvPr>
          <p:cNvSpPr>
            <a:spLocks noGrp="1"/>
          </p:cNvSpPr>
          <p:nvPr>
            <p:ph type="dt" sz="half" idx="10"/>
          </p:nvPr>
        </p:nvSpPr>
        <p:spPr/>
        <p:txBody>
          <a:bodyPr/>
          <a:lstStyle/>
          <a:p>
            <a:fld id="{FAD1A010-BB18-49E8-9D5A-B26EBC095835}" type="datetimeFigureOut">
              <a:rPr lang="en-CA" smtClean="0"/>
              <a:t>2019-11-14</a:t>
            </a:fld>
            <a:endParaRPr lang="en-CA"/>
          </a:p>
        </p:txBody>
      </p:sp>
      <p:sp>
        <p:nvSpPr>
          <p:cNvPr id="5" name="Footer Placeholder 4">
            <a:extLst>
              <a:ext uri="{FF2B5EF4-FFF2-40B4-BE49-F238E27FC236}">
                <a16:creationId xmlns:a16="http://schemas.microsoft.com/office/drawing/2014/main" id="{4349A312-A4D2-46EB-AC58-7E212B4833D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4E906A2-7CF7-4769-AF76-8471F0DEE763}"/>
              </a:ext>
            </a:extLst>
          </p:cNvPr>
          <p:cNvSpPr>
            <a:spLocks noGrp="1"/>
          </p:cNvSpPr>
          <p:nvPr>
            <p:ph type="sldNum" sz="quarter" idx="12"/>
          </p:nvPr>
        </p:nvSpPr>
        <p:spPr/>
        <p:txBody>
          <a:bodyPr/>
          <a:lstStyle/>
          <a:p>
            <a:fld id="{C7452162-003D-4EC2-B484-051AD3E7C918}" type="slidenum">
              <a:rPr lang="en-CA" smtClean="0"/>
              <a:t>‹#›</a:t>
            </a:fld>
            <a:endParaRPr lang="en-CA"/>
          </a:p>
        </p:txBody>
      </p:sp>
    </p:spTree>
    <p:extLst>
      <p:ext uri="{BB962C8B-B14F-4D97-AF65-F5344CB8AC3E}">
        <p14:creationId xmlns:p14="http://schemas.microsoft.com/office/powerpoint/2010/main" val="1230002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BB41D-30C0-4A09-B09D-08879C2BFFB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A1F2B59-FCD3-450D-9FA4-1AA2C651D6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7FE4921-00C9-479C-82F2-34FABB669F49}"/>
              </a:ext>
            </a:extLst>
          </p:cNvPr>
          <p:cNvSpPr>
            <a:spLocks noGrp="1"/>
          </p:cNvSpPr>
          <p:nvPr>
            <p:ph type="dt" sz="half" idx="10"/>
          </p:nvPr>
        </p:nvSpPr>
        <p:spPr/>
        <p:txBody>
          <a:bodyPr/>
          <a:lstStyle/>
          <a:p>
            <a:fld id="{FAD1A010-BB18-49E8-9D5A-B26EBC095835}" type="datetimeFigureOut">
              <a:rPr lang="en-CA" smtClean="0"/>
              <a:t>2019-11-14</a:t>
            </a:fld>
            <a:endParaRPr lang="en-CA"/>
          </a:p>
        </p:txBody>
      </p:sp>
      <p:sp>
        <p:nvSpPr>
          <p:cNvPr id="5" name="Footer Placeholder 4">
            <a:extLst>
              <a:ext uri="{FF2B5EF4-FFF2-40B4-BE49-F238E27FC236}">
                <a16:creationId xmlns:a16="http://schemas.microsoft.com/office/drawing/2014/main" id="{744CA530-1722-43EC-AEDC-77FF16BA004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E0B7D86-C1BB-436F-B7A5-9983CA3FB250}"/>
              </a:ext>
            </a:extLst>
          </p:cNvPr>
          <p:cNvSpPr>
            <a:spLocks noGrp="1"/>
          </p:cNvSpPr>
          <p:nvPr>
            <p:ph type="sldNum" sz="quarter" idx="12"/>
          </p:nvPr>
        </p:nvSpPr>
        <p:spPr/>
        <p:txBody>
          <a:bodyPr/>
          <a:lstStyle/>
          <a:p>
            <a:fld id="{C7452162-003D-4EC2-B484-051AD3E7C918}" type="slidenum">
              <a:rPr lang="en-CA" smtClean="0"/>
              <a:t>‹#›</a:t>
            </a:fld>
            <a:endParaRPr lang="en-CA"/>
          </a:p>
        </p:txBody>
      </p:sp>
    </p:spTree>
    <p:extLst>
      <p:ext uri="{BB962C8B-B14F-4D97-AF65-F5344CB8AC3E}">
        <p14:creationId xmlns:p14="http://schemas.microsoft.com/office/powerpoint/2010/main" val="2072377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FF2DD-4183-4143-8186-5A781337E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27A6A5EB-3250-4AD6-BA7B-59B9004574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0859E4-FA1C-4F17-BE5B-C921EC726045}"/>
              </a:ext>
            </a:extLst>
          </p:cNvPr>
          <p:cNvSpPr>
            <a:spLocks noGrp="1"/>
          </p:cNvSpPr>
          <p:nvPr>
            <p:ph type="dt" sz="half" idx="10"/>
          </p:nvPr>
        </p:nvSpPr>
        <p:spPr/>
        <p:txBody>
          <a:bodyPr/>
          <a:lstStyle/>
          <a:p>
            <a:fld id="{FAD1A010-BB18-49E8-9D5A-B26EBC095835}" type="datetimeFigureOut">
              <a:rPr lang="en-CA" smtClean="0"/>
              <a:t>2019-11-14</a:t>
            </a:fld>
            <a:endParaRPr lang="en-CA"/>
          </a:p>
        </p:txBody>
      </p:sp>
      <p:sp>
        <p:nvSpPr>
          <p:cNvPr id="5" name="Footer Placeholder 4">
            <a:extLst>
              <a:ext uri="{FF2B5EF4-FFF2-40B4-BE49-F238E27FC236}">
                <a16:creationId xmlns:a16="http://schemas.microsoft.com/office/drawing/2014/main" id="{EC2C5091-759D-4FB4-B382-6DC6954B371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797D1F0-0106-4F82-AFB5-4CE07005B64E}"/>
              </a:ext>
            </a:extLst>
          </p:cNvPr>
          <p:cNvSpPr>
            <a:spLocks noGrp="1"/>
          </p:cNvSpPr>
          <p:nvPr>
            <p:ph type="sldNum" sz="quarter" idx="12"/>
          </p:nvPr>
        </p:nvSpPr>
        <p:spPr/>
        <p:txBody>
          <a:bodyPr/>
          <a:lstStyle/>
          <a:p>
            <a:fld id="{C7452162-003D-4EC2-B484-051AD3E7C918}" type="slidenum">
              <a:rPr lang="en-CA" smtClean="0"/>
              <a:t>‹#›</a:t>
            </a:fld>
            <a:endParaRPr lang="en-CA"/>
          </a:p>
        </p:txBody>
      </p:sp>
    </p:spTree>
    <p:extLst>
      <p:ext uri="{BB962C8B-B14F-4D97-AF65-F5344CB8AC3E}">
        <p14:creationId xmlns:p14="http://schemas.microsoft.com/office/powerpoint/2010/main" val="3770637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2613-D3CE-49D5-A3A9-8D282EFD6FD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008A8B8-A669-4A6B-BEBB-1BBF20C1D0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8B94568C-7F7F-4693-BAE9-E99CD1D14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32C27E7-122D-48D2-9E26-41872B8AA554}"/>
              </a:ext>
            </a:extLst>
          </p:cNvPr>
          <p:cNvSpPr>
            <a:spLocks noGrp="1"/>
          </p:cNvSpPr>
          <p:nvPr>
            <p:ph type="dt" sz="half" idx="10"/>
          </p:nvPr>
        </p:nvSpPr>
        <p:spPr/>
        <p:txBody>
          <a:bodyPr/>
          <a:lstStyle/>
          <a:p>
            <a:fld id="{FAD1A010-BB18-49E8-9D5A-B26EBC095835}" type="datetimeFigureOut">
              <a:rPr lang="en-CA" smtClean="0"/>
              <a:t>2019-11-14</a:t>
            </a:fld>
            <a:endParaRPr lang="en-CA"/>
          </a:p>
        </p:txBody>
      </p:sp>
      <p:sp>
        <p:nvSpPr>
          <p:cNvPr id="6" name="Footer Placeholder 5">
            <a:extLst>
              <a:ext uri="{FF2B5EF4-FFF2-40B4-BE49-F238E27FC236}">
                <a16:creationId xmlns:a16="http://schemas.microsoft.com/office/drawing/2014/main" id="{4C47A7CF-61CD-48FD-83F4-FE2AFDC19A5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4630D3A-E641-43CD-88CC-DFBDC6F5F574}"/>
              </a:ext>
            </a:extLst>
          </p:cNvPr>
          <p:cNvSpPr>
            <a:spLocks noGrp="1"/>
          </p:cNvSpPr>
          <p:nvPr>
            <p:ph type="sldNum" sz="quarter" idx="12"/>
          </p:nvPr>
        </p:nvSpPr>
        <p:spPr/>
        <p:txBody>
          <a:bodyPr/>
          <a:lstStyle/>
          <a:p>
            <a:fld id="{C7452162-003D-4EC2-B484-051AD3E7C918}" type="slidenum">
              <a:rPr lang="en-CA" smtClean="0"/>
              <a:t>‹#›</a:t>
            </a:fld>
            <a:endParaRPr lang="en-CA"/>
          </a:p>
        </p:txBody>
      </p:sp>
    </p:spTree>
    <p:extLst>
      <p:ext uri="{BB962C8B-B14F-4D97-AF65-F5344CB8AC3E}">
        <p14:creationId xmlns:p14="http://schemas.microsoft.com/office/powerpoint/2010/main" val="1704269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D7FA9-D885-4875-9286-BCDB1CF92CD6}"/>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A675E6F-FCAE-483C-B923-120BE8C3B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AA2257-CF17-4954-9289-EC6E290027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08234DA5-8E79-49A1-A7B5-73DF7B5C39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496CEC-8EA6-4EE0-B659-3F41C813A0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AC5C9240-529B-4376-BBE4-891EF4797778}"/>
              </a:ext>
            </a:extLst>
          </p:cNvPr>
          <p:cNvSpPr>
            <a:spLocks noGrp="1"/>
          </p:cNvSpPr>
          <p:nvPr>
            <p:ph type="dt" sz="half" idx="10"/>
          </p:nvPr>
        </p:nvSpPr>
        <p:spPr/>
        <p:txBody>
          <a:bodyPr/>
          <a:lstStyle/>
          <a:p>
            <a:fld id="{FAD1A010-BB18-49E8-9D5A-B26EBC095835}" type="datetimeFigureOut">
              <a:rPr lang="en-CA" smtClean="0"/>
              <a:t>2019-11-14</a:t>
            </a:fld>
            <a:endParaRPr lang="en-CA"/>
          </a:p>
        </p:txBody>
      </p:sp>
      <p:sp>
        <p:nvSpPr>
          <p:cNvPr id="8" name="Footer Placeholder 7">
            <a:extLst>
              <a:ext uri="{FF2B5EF4-FFF2-40B4-BE49-F238E27FC236}">
                <a16:creationId xmlns:a16="http://schemas.microsoft.com/office/drawing/2014/main" id="{D28A6003-5F3B-4395-BA2E-1B6A18AB3689}"/>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6B22D46D-8B8B-424A-B5EA-94C78A5C0FE3}"/>
              </a:ext>
            </a:extLst>
          </p:cNvPr>
          <p:cNvSpPr>
            <a:spLocks noGrp="1"/>
          </p:cNvSpPr>
          <p:nvPr>
            <p:ph type="sldNum" sz="quarter" idx="12"/>
          </p:nvPr>
        </p:nvSpPr>
        <p:spPr/>
        <p:txBody>
          <a:bodyPr/>
          <a:lstStyle/>
          <a:p>
            <a:fld id="{C7452162-003D-4EC2-B484-051AD3E7C918}" type="slidenum">
              <a:rPr lang="en-CA" smtClean="0"/>
              <a:t>‹#›</a:t>
            </a:fld>
            <a:endParaRPr lang="en-CA"/>
          </a:p>
        </p:txBody>
      </p:sp>
    </p:spTree>
    <p:extLst>
      <p:ext uri="{BB962C8B-B14F-4D97-AF65-F5344CB8AC3E}">
        <p14:creationId xmlns:p14="http://schemas.microsoft.com/office/powerpoint/2010/main" val="1842903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F612A-0534-41E8-8CE4-9925F9DEDA7E}"/>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19FCEE3F-CBD1-4FCF-8257-232AB288BC34}"/>
              </a:ext>
            </a:extLst>
          </p:cNvPr>
          <p:cNvSpPr>
            <a:spLocks noGrp="1"/>
          </p:cNvSpPr>
          <p:nvPr>
            <p:ph type="dt" sz="half" idx="10"/>
          </p:nvPr>
        </p:nvSpPr>
        <p:spPr/>
        <p:txBody>
          <a:bodyPr/>
          <a:lstStyle/>
          <a:p>
            <a:fld id="{FAD1A010-BB18-49E8-9D5A-B26EBC095835}" type="datetimeFigureOut">
              <a:rPr lang="en-CA" smtClean="0"/>
              <a:t>2019-11-14</a:t>
            </a:fld>
            <a:endParaRPr lang="en-CA"/>
          </a:p>
        </p:txBody>
      </p:sp>
      <p:sp>
        <p:nvSpPr>
          <p:cNvPr id="4" name="Footer Placeholder 3">
            <a:extLst>
              <a:ext uri="{FF2B5EF4-FFF2-40B4-BE49-F238E27FC236}">
                <a16:creationId xmlns:a16="http://schemas.microsoft.com/office/drawing/2014/main" id="{D467D29F-4B98-4068-9B7C-BC1661A2722B}"/>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42C6D1AD-BB7D-4BD2-83DF-594881AE6D5C}"/>
              </a:ext>
            </a:extLst>
          </p:cNvPr>
          <p:cNvSpPr>
            <a:spLocks noGrp="1"/>
          </p:cNvSpPr>
          <p:nvPr>
            <p:ph type="sldNum" sz="quarter" idx="12"/>
          </p:nvPr>
        </p:nvSpPr>
        <p:spPr/>
        <p:txBody>
          <a:bodyPr/>
          <a:lstStyle/>
          <a:p>
            <a:fld id="{C7452162-003D-4EC2-B484-051AD3E7C918}" type="slidenum">
              <a:rPr lang="en-CA" smtClean="0"/>
              <a:t>‹#›</a:t>
            </a:fld>
            <a:endParaRPr lang="en-CA"/>
          </a:p>
        </p:txBody>
      </p:sp>
    </p:spTree>
    <p:extLst>
      <p:ext uri="{BB962C8B-B14F-4D97-AF65-F5344CB8AC3E}">
        <p14:creationId xmlns:p14="http://schemas.microsoft.com/office/powerpoint/2010/main" val="1626803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02DD60-8BFA-4A98-908B-52166CD5E4E5}"/>
              </a:ext>
            </a:extLst>
          </p:cNvPr>
          <p:cNvSpPr>
            <a:spLocks noGrp="1"/>
          </p:cNvSpPr>
          <p:nvPr>
            <p:ph type="dt" sz="half" idx="10"/>
          </p:nvPr>
        </p:nvSpPr>
        <p:spPr/>
        <p:txBody>
          <a:bodyPr/>
          <a:lstStyle/>
          <a:p>
            <a:fld id="{FAD1A010-BB18-49E8-9D5A-B26EBC095835}" type="datetimeFigureOut">
              <a:rPr lang="en-CA" smtClean="0"/>
              <a:t>2019-11-14</a:t>
            </a:fld>
            <a:endParaRPr lang="en-CA"/>
          </a:p>
        </p:txBody>
      </p:sp>
      <p:sp>
        <p:nvSpPr>
          <p:cNvPr id="3" name="Footer Placeholder 2">
            <a:extLst>
              <a:ext uri="{FF2B5EF4-FFF2-40B4-BE49-F238E27FC236}">
                <a16:creationId xmlns:a16="http://schemas.microsoft.com/office/drawing/2014/main" id="{19CFA751-4F19-488B-8CA1-327F5F2C3EA6}"/>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C7E57AED-9828-459A-9334-74C4549C3BB6}"/>
              </a:ext>
            </a:extLst>
          </p:cNvPr>
          <p:cNvSpPr>
            <a:spLocks noGrp="1"/>
          </p:cNvSpPr>
          <p:nvPr>
            <p:ph type="sldNum" sz="quarter" idx="12"/>
          </p:nvPr>
        </p:nvSpPr>
        <p:spPr/>
        <p:txBody>
          <a:bodyPr/>
          <a:lstStyle/>
          <a:p>
            <a:fld id="{C7452162-003D-4EC2-B484-051AD3E7C918}" type="slidenum">
              <a:rPr lang="en-CA" smtClean="0"/>
              <a:t>‹#›</a:t>
            </a:fld>
            <a:endParaRPr lang="en-CA"/>
          </a:p>
        </p:txBody>
      </p:sp>
    </p:spTree>
    <p:extLst>
      <p:ext uri="{BB962C8B-B14F-4D97-AF65-F5344CB8AC3E}">
        <p14:creationId xmlns:p14="http://schemas.microsoft.com/office/powerpoint/2010/main" val="1931563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53FD9-A6F0-4FBF-A969-8927CFD721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37416ABB-CC68-4FBD-AE37-5C2A7B9ECA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F89F229B-CC62-4EBF-BC81-DD98F9B418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F93696-E887-446B-A713-6FF89228A480}"/>
              </a:ext>
            </a:extLst>
          </p:cNvPr>
          <p:cNvSpPr>
            <a:spLocks noGrp="1"/>
          </p:cNvSpPr>
          <p:nvPr>
            <p:ph type="dt" sz="half" idx="10"/>
          </p:nvPr>
        </p:nvSpPr>
        <p:spPr/>
        <p:txBody>
          <a:bodyPr/>
          <a:lstStyle/>
          <a:p>
            <a:fld id="{FAD1A010-BB18-49E8-9D5A-B26EBC095835}" type="datetimeFigureOut">
              <a:rPr lang="en-CA" smtClean="0"/>
              <a:t>2019-11-14</a:t>
            </a:fld>
            <a:endParaRPr lang="en-CA"/>
          </a:p>
        </p:txBody>
      </p:sp>
      <p:sp>
        <p:nvSpPr>
          <p:cNvPr id="6" name="Footer Placeholder 5">
            <a:extLst>
              <a:ext uri="{FF2B5EF4-FFF2-40B4-BE49-F238E27FC236}">
                <a16:creationId xmlns:a16="http://schemas.microsoft.com/office/drawing/2014/main" id="{7A3F2939-6E7A-467B-8C81-E7DA8B12682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4AF3086-04F5-4ADB-81F4-F85794A451EB}"/>
              </a:ext>
            </a:extLst>
          </p:cNvPr>
          <p:cNvSpPr>
            <a:spLocks noGrp="1"/>
          </p:cNvSpPr>
          <p:nvPr>
            <p:ph type="sldNum" sz="quarter" idx="12"/>
          </p:nvPr>
        </p:nvSpPr>
        <p:spPr/>
        <p:txBody>
          <a:bodyPr/>
          <a:lstStyle/>
          <a:p>
            <a:fld id="{C7452162-003D-4EC2-B484-051AD3E7C918}" type="slidenum">
              <a:rPr lang="en-CA" smtClean="0"/>
              <a:t>‹#›</a:t>
            </a:fld>
            <a:endParaRPr lang="en-CA"/>
          </a:p>
        </p:txBody>
      </p:sp>
    </p:spTree>
    <p:extLst>
      <p:ext uri="{BB962C8B-B14F-4D97-AF65-F5344CB8AC3E}">
        <p14:creationId xmlns:p14="http://schemas.microsoft.com/office/powerpoint/2010/main" val="1877946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BE725-D133-4F8B-9428-0623B0E00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BD75146A-FC51-43AA-8119-61566CE75B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A0D688D7-34E2-49E5-8541-28356D28AE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D5AB93-8354-4F29-B98A-BD73C0EC6919}"/>
              </a:ext>
            </a:extLst>
          </p:cNvPr>
          <p:cNvSpPr>
            <a:spLocks noGrp="1"/>
          </p:cNvSpPr>
          <p:nvPr>
            <p:ph type="dt" sz="half" idx="10"/>
          </p:nvPr>
        </p:nvSpPr>
        <p:spPr/>
        <p:txBody>
          <a:bodyPr/>
          <a:lstStyle/>
          <a:p>
            <a:fld id="{FAD1A010-BB18-49E8-9D5A-B26EBC095835}" type="datetimeFigureOut">
              <a:rPr lang="en-CA" smtClean="0"/>
              <a:t>2019-11-14</a:t>
            </a:fld>
            <a:endParaRPr lang="en-CA"/>
          </a:p>
        </p:txBody>
      </p:sp>
      <p:sp>
        <p:nvSpPr>
          <p:cNvPr id="6" name="Footer Placeholder 5">
            <a:extLst>
              <a:ext uri="{FF2B5EF4-FFF2-40B4-BE49-F238E27FC236}">
                <a16:creationId xmlns:a16="http://schemas.microsoft.com/office/drawing/2014/main" id="{24E9EB5D-CDAD-4098-9FA3-1B3ABF08757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A9E6168-7181-4B21-92B9-141D94C97117}"/>
              </a:ext>
            </a:extLst>
          </p:cNvPr>
          <p:cNvSpPr>
            <a:spLocks noGrp="1"/>
          </p:cNvSpPr>
          <p:nvPr>
            <p:ph type="sldNum" sz="quarter" idx="12"/>
          </p:nvPr>
        </p:nvSpPr>
        <p:spPr/>
        <p:txBody>
          <a:bodyPr/>
          <a:lstStyle/>
          <a:p>
            <a:fld id="{C7452162-003D-4EC2-B484-051AD3E7C918}" type="slidenum">
              <a:rPr lang="en-CA" smtClean="0"/>
              <a:t>‹#›</a:t>
            </a:fld>
            <a:endParaRPr lang="en-CA"/>
          </a:p>
        </p:txBody>
      </p:sp>
    </p:spTree>
    <p:extLst>
      <p:ext uri="{BB962C8B-B14F-4D97-AF65-F5344CB8AC3E}">
        <p14:creationId xmlns:p14="http://schemas.microsoft.com/office/powerpoint/2010/main" val="3850899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E961ED-A921-45B3-8D2E-6C3096D53C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0DD3BCD-5DA5-4529-B2CB-8DB3983617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3591E90-0142-4237-8C92-BDA34C250F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D1A010-BB18-49E8-9D5A-B26EBC095835}" type="datetimeFigureOut">
              <a:rPr lang="en-CA" smtClean="0"/>
              <a:t>2019-11-14</a:t>
            </a:fld>
            <a:endParaRPr lang="en-CA"/>
          </a:p>
        </p:txBody>
      </p:sp>
      <p:sp>
        <p:nvSpPr>
          <p:cNvPr id="5" name="Footer Placeholder 4">
            <a:extLst>
              <a:ext uri="{FF2B5EF4-FFF2-40B4-BE49-F238E27FC236}">
                <a16:creationId xmlns:a16="http://schemas.microsoft.com/office/drawing/2014/main" id="{0AD3262D-E817-4CC4-9293-8364C23F94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857D8F52-C1AD-4108-BF10-34B1CF286B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452162-003D-4EC2-B484-051AD3E7C918}" type="slidenum">
              <a:rPr lang="en-CA" smtClean="0"/>
              <a:t>‹#›</a:t>
            </a:fld>
            <a:endParaRPr lang="en-CA"/>
          </a:p>
        </p:txBody>
      </p:sp>
    </p:spTree>
    <p:extLst>
      <p:ext uri="{BB962C8B-B14F-4D97-AF65-F5344CB8AC3E}">
        <p14:creationId xmlns:p14="http://schemas.microsoft.com/office/powerpoint/2010/main" val="177170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2.gi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33.emf"/><Relationship Id="rId4" Type="http://schemas.openxmlformats.org/officeDocument/2006/relationships/image" Target="../media/image32.emf"/><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emf"/><Relationship Id="rId9" Type="http://schemas.openxmlformats.org/officeDocument/2006/relationships/image" Target="../media/image10.emf"/></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371F3-DE95-4E9A-B1D0-A4EA87E2915F}"/>
              </a:ext>
            </a:extLst>
          </p:cNvPr>
          <p:cNvSpPr>
            <a:spLocks noGrp="1"/>
          </p:cNvSpPr>
          <p:nvPr>
            <p:ph type="ctrTitle"/>
          </p:nvPr>
        </p:nvSpPr>
        <p:spPr>
          <a:xfrm>
            <a:off x="1524000" y="1766276"/>
            <a:ext cx="9144000" cy="1203587"/>
          </a:xfrm>
        </p:spPr>
        <p:txBody>
          <a:bodyPr>
            <a:normAutofit/>
          </a:bodyPr>
          <a:lstStyle/>
          <a:p>
            <a:r>
              <a:rPr lang="en-CA" sz="3600" dirty="0"/>
              <a:t>GWF Visualization Task Force Plans</a:t>
            </a:r>
          </a:p>
        </p:txBody>
      </p:sp>
      <p:sp>
        <p:nvSpPr>
          <p:cNvPr id="3" name="Subtitle 2">
            <a:extLst>
              <a:ext uri="{FF2B5EF4-FFF2-40B4-BE49-F238E27FC236}">
                <a16:creationId xmlns:a16="http://schemas.microsoft.com/office/drawing/2014/main" id="{E21FC3E5-FB78-477A-894A-9359CC21D098}"/>
              </a:ext>
            </a:extLst>
          </p:cNvPr>
          <p:cNvSpPr>
            <a:spLocks noGrp="1"/>
          </p:cNvSpPr>
          <p:nvPr>
            <p:ph type="subTitle" idx="1"/>
          </p:nvPr>
        </p:nvSpPr>
        <p:spPr>
          <a:xfrm>
            <a:off x="1524000" y="3602038"/>
            <a:ext cx="9144000" cy="1655762"/>
          </a:xfrm>
        </p:spPr>
        <p:txBody>
          <a:bodyPr>
            <a:normAutofit lnSpcReduction="10000"/>
          </a:bodyPr>
          <a:lstStyle/>
          <a:p>
            <a:r>
              <a:rPr lang="en-CA" dirty="0"/>
              <a:t>Dr. Kevin Schneider</a:t>
            </a:r>
          </a:p>
          <a:p>
            <a:endParaRPr lang="en-CA" dirty="0"/>
          </a:p>
          <a:p>
            <a:endParaRPr lang="en-CA" dirty="0"/>
          </a:p>
          <a:p>
            <a:r>
              <a:rPr lang="en-CA" b="1" dirty="0">
                <a:latin typeface="Open Sans"/>
              </a:rPr>
              <a:t>November 19-20, 2019 | Art Gallery of Hamilton | Hamilton, Ontario</a:t>
            </a:r>
          </a:p>
        </p:txBody>
      </p:sp>
      <p:pic>
        <p:nvPicPr>
          <p:cNvPr id="5" name="Picture 4" descr="A close up of a logo&#10;&#10;Description automatically generated">
            <a:extLst>
              <a:ext uri="{FF2B5EF4-FFF2-40B4-BE49-F238E27FC236}">
                <a16:creationId xmlns:a16="http://schemas.microsoft.com/office/drawing/2014/main" id="{C843F42C-5DE2-42D5-BDC8-F30461B97C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05" y="84139"/>
            <a:ext cx="2151407" cy="559674"/>
          </a:xfrm>
          <a:prstGeom prst="rect">
            <a:avLst/>
          </a:prstGeom>
        </p:spPr>
      </p:pic>
      <p:pic>
        <p:nvPicPr>
          <p:cNvPr id="7" name="Picture 6" descr="A picture containing food&#10;&#10;Description automatically generated">
            <a:extLst>
              <a:ext uri="{FF2B5EF4-FFF2-40B4-BE49-F238E27FC236}">
                <a16:creationId xmlns:a16="http://schemas.microsoft.com/office/drawing/2014/main" id="{773AC13B-06B2-4F3D-8B34-DAF4420B8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5773" y="33828"/>
            <a:ext cx="2152800" cy="655134"/>
          </a:xfrm>
          <a:prstGeom prst="rect">
            <a:avLst/>
          </a:prstGeom>
        </p:spPr>
      </p:pic>
      <p:sp>
        <p:nvSpPr>
          <p:cNvPr id="8" name="Google Shape;74;p15">
            <a:extLst>
              <a:ext uri="{FF2B5EF4-FFF2-40B4-BE49-F238E27FC236}">
                <a16:creationId xmlns:a16="http://schemas.microsoft.com/office/drawing/2014/main" id="{5EE1A3F4-FEB4-5E49-B3CE-66FA791754FA}"/>
              </a:ext>
            </a:extLst>
          </p:cNvPr>
          <p:cNvSpPr txBox="1"/>
          <p:nvPr/>
        </p:nvSpPr>
        <p:spPr>
          <a:xfrm>
            <a:off x="2996400" y="5693783"/>
            <a:ext cx="7175400" cy="3896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Core Computer Science</a:t>
            </a:r>
            <a:endParaRPr dirty="0">
              <a:solidFill>
                <a:srgbClr val="FFFFFF"/>
              </a:solidFill>
              <a:latin typeface="PT Sans Narrow"/>
              <a:ea typeface="PT Sans Narrow"/>
              <a:cs typeface="PT Sans Narrow"/>
              <a:sym typeface="PT Sans Narrow"/>
            </a:endParaRPr>
          </a:p>
        </p:txBody>
      </p:sp>
    </p:spTree>
    <p:extLst>
      <p:ext uri="{BB962C8B-B14F-4D97-AF65-F5344CB8AC3E}">
        <p14:creationId xmlns:p14="http://schemas.microsoft.com/office/powerpoint/2010/main" val="1125698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196AA0-FE5E-494E-8078-4216FE85E817}"/>
              </a:ext>
            </a:extLst>
          </p:cNvPr>
          <p:cNvSpPr/>
          <p:nvPr/>
        </p:nvSpPr>
        <p:spPr>
          <a:xfrm>
            <a:off x="0" y="100667"/>
            <a:ext cx="12191999" cy="91440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chemeClr val="tx1"/>
                </a:solidFill>
                <a:latin typeface="+mj-lt"/>
                <a:ea typeface="+mj-ea"/>
                <a:cs typeface="+mj-cs"/>
              </a:rPr>
              <a:t>Horizon Charts</a:t>
            </a:r>
          </a:p>
        </p:txBody>
      </p:sp>
      <p:pic>
        <p:nvPicPr>
          <p:cNvPr id="14" name="Picture 13">
            <a:extLst>
              <a:ext uri="{FF2B5EF4-FFF2-40B4-BE49-F238E27FC236}">
                <a16:creationId xmlns:a16="http://schemas.microsoft.com/office/drawing/2014/main" id="{BC9854E5-A459-4C6B-875F-41D7846CA79A}"/>
              </a:ext>
            </a:extLst>
          </p:cNvPr>
          <p:cNvPicPr>
            <a:picLocks noChangeAspect="1"/>
          </p:cNvPicPr>
          <p:nvPr/>
        </p:nvPicPr>
        <p:blipFill>
          <a:blip r:embed="rId2"/>
          <a:stretch>
            <a:fillRect/>
          </a:stretch>
        </p:blipFill>
        <p:spPr>
          <a:xfrm>
            <a:off x="1529800" y="1101748"/>
            <a:ext cx="4340364" cy="2341361"/>
          </a:xfrm>
          <a:prstGeom prst="rect">
            <a:avLst/>
          </a:prstGeom>
        </p:spPr>
      </p:pic>
      <p:pic>
        <p:nvPicPr>
          <p:cNvPr id="9" name="Picture 8">
            <a:extLst>
              <a:ext uri="{FF2B5EF4-FFF2-40B4-BE49-F238E27FC236}">
                <a16:creationId xmlns:a16="http://schemas.microsoft.com/office/drawing/2014/main" id="{BF831827-CD6C-430A-8C57-42A3643C4DB1}"/>
              </a:ext>
            </a:extLst>
          </p:cNvPr>
          <p:cNvPicPr>
            <a:picLocks noChangeAspect="1"/>
          </p:cNvPicPr>
          <p:nvPr/>
        </p:nvPicPr>
        <p:blipFill>
          <a:blip r:embed="rId2"/>
          <a:stretch>
            <a:fillRect/>
          </a:stretch>
        </p:blipFill>
        <p:spPr>
          <a:xfrm>
            <a:off x="6868391" y="1076044"/>
            <a:ext cx="4340364" cy="2341361"/>
          </a:xfrm>
          <a:prstGeom prst="rect">
            <a:avLst/>
          </a:prstGeom>
        </p:spPr>
      </p:pic>
      <p:pic>
        <p:nvPicPr>
          <p:cNvPr id="11" name="Picture 10">
            <a:extLst>
              <a:ext uri="{FF2B5EF4-FFF2-40B4-BE49-F238E27FC236}">
                <a16:creationId xmlns:a16="http://schemas.microsoft.com/office/drawing/2014/main" id="{A56E83A4-F436-41A4-9746-B4D6A72F3151}"/>
              </a:ext>
            </a:extLst>
          </p:cNvPr>
          <p:cNvPicPr>
            <a:picLocks noChangeAspect="1"/>
          </p:cNvPicPr>
          <p:nvPr/>
        </p:nvPicPr>
        <p:blipFill>
          <a:blip r:embed="rId3"/>
          <a:stretch>
            <a:fillRect/>
          </a:stretch>
        </p:blipFill>
        <p:spPr>
          <a:xfrm>
            <a:off x="7736158" y="1508251"/>
            <a:ext cx="3060253" cy="1714316"/>
          </a:xfrm>
          <a:prstGeom prst="rect">
            <a:avLst/>
          </a:prstGeom>
        </p:spPr>
      </p:pic>
      <p:sp>
        <p:nvSpPr>
          <p:cNvPr id="2" name="Arrow: Left-Right 1">
            <a:extLst>
              <a:ext uri="{FF2B5EF4-FFF2-40B4-BE49-F238E27FC236}">
                <a16:creationId xmlns:a16="http://schemas.microsoft.com/office/drawing/2014/main" id="{5DEDAD16-D296-4D71-ABB2-70BFEE7E38CE}"/>
              </a:ext>
            </a:extLst>
          </p:cNvPr>
          <p:cNvSpPr/>
          <p:nvPr/>
        </p:nvSpPr>
        <p:spPr>
          <a:xfrm>
            <a:off x="6021855" y="1880777"/>
            <a:ext cx="694845" cy="484632"/>
          </a:xfrm>
          <a:prstGeom prst="leftRightArrow">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2" descr="https://j.gifs.com/mOqGNA.gif">
            <a:extLst>
              <a:ext uri="{FF2B5EF4-FFF2-40B4-BE49-F238E27FC236}">
                <a16:creationId xmlns:a16="http://schemas.microsoft.com/office/drawing/2014/main" id="{86C3E244-08A9-4597-A6C5-A5D77D46640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68391" y="3654774"/>
            <a:ext cx="4340364" cy="234418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7EC3C5F5-9004-4CE1-B4F2-BD85BB7FC407}"/>
              </a:ext>
            </a:extLst>
          </p:cNvPr>
          <p:cNvSpPr txBox="1">
            <a:spLocks/>
          </p:cNvSpPr>
          <p:nvPr/>
        </p:nvSpPr>
        <p:spPr>
          <a:xfrm>
            <a:off x="1458900" y="3707741"/>
            <a:ext cx="4727716" cy="2291213"/>
          </a:xfrm>
          <a:prstGeom prst="rect">
            <a:avLst/>
          </a:prstGeom>
          <a:solidFill>
            <a:schemeClr val="accent6">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t>Benefit: Better analysis of correlation among the many time series datasets</a:t>
            </a:r>
          </a:p>
          <a:p>
            <a:r>
              <a:rPr lang="en-US" sz="2000" dirty="0"/>
              <a:t>Finding out periodic patterns, how one time series is influenced by the other? </a:t>
            </a:r>
          </a:p>
          <a:p>
            <a:r>
              <a:rPr lang="en-US" sz="2000" dirty="0"/>
              <a:t>Other possible use: Automatic detection of interesting patterns</a:t>
            </a:r>
          </a:p>
          <a:p>
            <a:endParaRPr lang="en-CA" sz="2000" dirty="0"/>
          </a:p>
        </p:txBody>
      </p:sp>
    </p:spTree>
    <p:extLst>
      <p:ext uri="{BB962C8B-B14F-4D97-AF65-F5344CB8AC3E}">
        <p14:creationId xmlns:p14="http://schemas.microsoft.com/office/powerpoint/2010/main" val="1737359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46ACCF-50B3-4A3A-A19C-168CE240E2C4}"/>
              </a:ext>
            </a:extLst>
          </p:cNvPr>
          <p:cNvSpPr/>
          <p:nvPr/>
        </p:nvSpPr>
        <p:spPr>
          <a:xfrm>
            <a:off x="1777134" y="4506092"/>
            <a:ext cx="8637730" cy="33651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latin typeface="Book Antiqua" panose="02040602050305030304" pitchFamily="18" charset="0"/>
                <a:cs typeface="Times New Roman" panose="02020603050405020304" pitchFamily="18" charset="0"/>
              </a:rPr>
              <a:t>f(x) = |</a:t>
            </a:r>
            <a:r>
              <a:rPr lang="en-US" i="1" dirty="0">
                <a:latin typeface="Book Antiqua" panose="02040602050305030304" pitchFamily="18" charset="0"/>
                <a:cs typeface="Times New Roman" panose="02020603050405020304" pitchFamily="18" charset="0"/>
              </a:rPr>
              <a:t>t</a:t>
            </a:r>
            <a:r>
              <a:rPr lang="en-US" dirty="0">
                <a:latin typeface="Book Antiqua" panose="02040602050305030304" pitchFamily="18" charset="0"/>
                <a:cs typeface="Times New Roman" panose="02020603050405020304" pitchFamily="18" charset="0"/>
              </a:rPr>
              <a:t>(</a:t>
            </a:r>
            <a:r>
              <a:rPr lang="en-US" i="1" dirty="0">
                <a:latin typeface="Book Antiqua" panose="02040602050305030304" pitchFamily="18" charset="0"/>
                <a:cs typeface="Times New Roman" panose="02020603050405020304" pitchFamily="18" charset="0"/>
              </a:rPr>
              <a:t>a</a:t>
            </a:r>
            <a:r>
              <a:rPr lang="en-US" dirty="0">
                <a:latin typeface="Book Antiqua" panose="02040602050305030304" pitchFamily="18" charset="0"/>
                <a:cs typeface="Times New Roman" panose="02020603050405020304" pitchFamily="18" charset="0"/>
              </a:rPr>
              <a:t>)/</a:t>
            </a:r>
            <a:r>
              <a:rPr lang="en-US" i="1" dirty="0">
                <a:latin typeface="Book Antiqua" panose="02040602050305030304" pitchFamily="18" charset="0"/>
                <a:cs typeface="Times New Roman" panose="02020603050405020304" pitchFamily="18" charset="0"/>
              </a:rPr>
              <a:t>t</a:t>
            </a:r>
            <a:r>
              <a:rPr lang="en-US" dirty="0">
                <a:latin typeface="Book Antiqua" panose="02040602050305030304" pitchFamily="18" charset="0"/>
                <a:cs typeface="Times New Roman" panose="02020603050405020304" pitchFamily="18" charset="0"/>
              </a:rPr>
              <a:t>(</a:t>
            </a:r>
            <a:r>
              <a:rPr lang="en-US" i="1" dirty="0">
                <a:latin typeface="Book Antiqua" panose="02040602050305030304" pitchFamily="18" charset="0"/>
                <a:cs typeface="Times New Roman" panose="02020603050405020304" pitchFamily="18" charset="0"/>
              </a:rPr>
              <a:t>b</a:t>
            </a:r>
            <a:r>
              <a:rPr lang="en-US" dirty="0">
                <a:latin typeface="Book Antiqua" panose="02040602050305030304" pitchFamily="18" charset="0"/>
                <a:cs typeface="Times New Roman" panose="02020603050405020304" pitchFamily="18" charset="0"/>
              </a:rPr>
              <a:t>) – </a:t>
            </a:r>
            <a:r>
              <a:rPr lang="en-US" i="1" dirty="0">
                <a:latin typeface="Book Antiqua" panose="02040602050305030304" pitchFamily="18" charset="0"/>
                <a:cs typeface="Times New Roman" panose="02020603050405020304" pitchFamily="18" charset="0"/>
              </a:rPr>
              <a:t>t</a:t>
            </a:r>
            <a:r>
              <a:rPr lang="en-US" dirty="0">
                <a:latin typeface="Book Antiqua" panose="02040602050305030304" pitchFamily="18" charset="0"/>
                <a:cs typeface="Times New Roman" panose="02020603050405020304" pitchFamily="18" charset="0"/>
              </a:rPr>
              <a:t>(</a:t>
            </a:r>
            <a:r>
              <a:rPr lang="en-US" i="1" dirty="0">
                <a:latin typeface="Book Antiqua" panose="02040602050305030304" pitchFamily="18" charset="0"/>
                <a:cs typeface="Times New Roman" panose="02020603050405020304" pitchFamily="18" charset="0"/>
              </a:rPr>
              <a:t>c</a:t>
            </a:r>
            <a:r>
              <a:rPr lang="en-US" dirty="0">
                <a:latin typeface="Book Antiqua" panose="0204060205030503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C5196AA0-FE5E-494E-8078-4216FE85E817}"/>
              </a:ext>
            </a:extLst>
          </p:cNvPr>
          <p:cNvSpPr/>
          <p:nvPr/>
        </p:nvSpPr>
        <p:spPr>
          <a:xfrm>
            <a:off x="0" y="75953"/>
            <a:ext cx="12191999" cy="91440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chemeClr val="tx1"/>
                </a:solidFill>
                <a:latin typeface="+mj-lt"/>
                <a:ea typeface="+mj-ea"/>
                <a:cs typeface="+mj-cs"/>
              </a:rPr>
              <a:t>Horizon Chart – Analytics – Adding custom functions</a:t>
            </a:r>
          </a:p>
        </p:txBody>
      </p:sp>
      <p:pic>
        <p:nvPicPr>
          <p:cNvPr id="6" name="Picture 5">
            <a:extLst>
              <a:ext uri="{FF2B5EF4-FFF2-40B4-BE49-F238E27FC236}">
                <a16:creationId xmlns:a16="http://schemas.microsoft.com/office/drawing/2014/main" id="{2E097E13-FDDD-44BB-8A36-0EAF1950BD0E}"/>
              </a:ext>
            </a:extLst>
          </p:cNvPr>
          <p:cNvPicPr>
            <a:picLocks noChangeAspect="1"/>
          </p:cNvPicPr>
          <p:nvPr/>
        </p:nvPicPr>
        <p:blipFill>
          <a:blip r:embed="rId2"/>
          <a:stretch>
            <a:fillRect/>
          </a:stretch>
        </p:blipFill>
        <p:spPr>
          <a:xfrm>
            <a:off x="1777134" y="1285993"/>
            <a:ext cx="8637730" cy="3220099"/>
          </a:xfrm>
          <a:prstGeom prst="rect">
            <a:avLst/>
          </a:prstGeom>
        </p:spPr>
      </p:pic>
      <p:pic>
        <p:nvPicPr>
          <p:cNvPr id="8" name="Picture 7">
            <a:extLst>
              <a:ext uri="{FF2B5EF4-FFF2-40B4-BE49-F238E27FC236}">
                <a16:creationId xmlns:a16="http://schemas.microsoft.com/office/drawing/2014/main" id="{E20BB2DB-9EB7-43DB-888A-5EF9E3AA41E1}"/>
              </a:ext>
            </a:extLst>
          </p:cNvPr>
          <p:cNvPicPr>
            <a:picLocks noChangeAspect="1"/>
          </p:cNvPicPr>
          <p:nvPr/>
        </p:nvPicPr>
        <p:blipFill>
          <a:blip r:embed="rId3"/>
          <a:stretch>
            <a:fillRect/>
          </a:stretch>
        </p:blipFill>
        <p:spPr>
          <a:xfrm>
            <a:off x="9887897" y="4653450"/>
            <a:ext cx="1053933" cy="1695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a:extLst>
              <a:ext uri="{FF2B5EF4-FFF2-40B4-BE49-F238E27FC236}">
                <a16:creationId xmlns:a16="http://schemas.microsoft.com/office/drawing/2014/main" id="{A8E27599-A88A-474F-80A4-9196C7A78C60}"/>
              </a:ext>
            </a:extLst>
          </p:cNvPr>
          <p:cNvSpPr/>
          <p:nvPr/>
        </p:nvSpPr>
        <p:spPr>
          <a:xfrm>
            <a:off x="9887897" y="5979299"/>
            <a:ext cx="1053933" cy="1750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639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196AA0-FE5E-494E-8078-4216FE85E817}"/>
              </a:ext>
            </a:extLst>
          </p:cNvPr>
          <p:cNvSpPr/>
          <p:nvPr/>
        </p:nvSpPr>
        <p:spPr>
          <a:xfrm>
            <a:off x="0" y="96733"/>
            <a:ext cx="12191999" cy="91440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chemeClr val="tx1"/>
                </a:solidFill>
                <a:latin typeface="+mj-lt"/>
                <a:ea typeface="+mj-ea"/>
                <a:cs typeface="+mj-cs"/>
              </a:rPr>
              <a:t>Horizon Chart – Automated Pattern Discoveries</a:t>
            </a:r>
          </a:p>
        </p:txBody>
      </p:sp>
      <p:pic>
        <p:nvPicPr>
          <p:cNvPr id="6" name="Picture 5">
            <a:extLst>
              <a:ext uri="{FF2B5EF4-FFF2-40B4-BE49-F238E27FC236}">
                <a16:creationId xmlns:a16="http://schemas.microsoft.com/office/drawing/2014/main" id="{2E097E13-FDDD-44BB-8A36-0EAF1950BD0E}"/>
              </a:ext>
            </a:extLst>
          </p:cNvPr>
          <p:cNvPicPr>
            <a:picLocks noChangeAspect="1"/>
          </p:cNvPicPr>
          <p:nvPr/>
        </p:nvPicPr>
        <p:blipFill>
          <a:blip r:embed="rId2"/>
          <a:stretch>
            <a:fillRect/>
          </a:stretch>
        </p:blipFill>
        <p:spPr>
          <a:xfrm>
            <a:off x="379379" y="2124254"/>
            <a:ext cx="11132367" cy="4150086"/>
          </a:xfrm>
          <a:prstGeom prst="rect">
            <a:avLst/>
          </a:prstGeom>
        </p:spPr>
      </p:pic>
      <p:sp>
        <p:nvSpPr>
          <p:cNvPr id="2" name="Rectangle 1">
            <a:extLst>
              <a:ext uri="{FF2B5EF4-FFF2-40B4-BE49-F238E27FC236}">
                <a16:creationId xmlns:a16="http://schemas.microsoft.com/office/drawing/2014/main" id="{FDD2371F-0F71-48AD-86CA-54476B7A3975}"/>
              </a:ext>
            </a:extLst>
          </p:cNvPr>
          <p:cNvSpPr/>
          <p:nvPr/>
        </p:nvSpPr>
        <p:spPr>
          <a:xfrm>
            <a:off x="2315184" y="2124253"/>
            <a:ext cx="272374" cy="959413"/>
          </a:xfrm>
          <a:prstGeom prst="rect">
            <a:avLst/>
          </a:prstGeom>
          <a:solidFill>
            <a:schemeClr val="accent6">
              <a:alpha val="14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AD8694-3168-4F74-A2D9-D3C95FFDCC34}"/>
              </a:ext>
            </a:extLst>
          </p:cNvPr>
          <p:cNvSpPr/>
          <p:nvPr/>
        </p:nvSpPr>
        <p:spPr>
          <a:xfrm>
            <a:off x="4056436" y="2124252"/>
            <a:ext cx="272374" cy="959413"/>
          </a:xfrm>
          <a:prstGeom prst="rect">
            <a:avLst/>
          </a:prstGeom>
          <a:solidFill>
            <a:schemeClr val="accent6">
              <a:alpha val="14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B1B3AB3-D777-4E1E-99CE-7351DFD1E642}"/>
              </a:ext>
            </a:extLst>
          </p:cNvPr>
          <p:cNvSpPr/>
          <p:nvPr/>
        </p:nvSpPr>
        <p:spPr>
          <a:xfrm>
            <a:off x="5379397" y="2118147"/>
            <a:ext cx="145915" cy="959413"/>
          </a:xfrm>
          <a:prstGeom prst="rect">
            <a:avLst/>
          </a:prstGeom>
          <a:solidFill>
            <a:schemeClr val="accent6">
              <a:alpha val="14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709203-4491-4316-AAD4-073028BB96DF}"/>
              </a:ext>
            </a:extLst>
          </p:cNvPr>
          <p:cNvSpPr/>
          <p:nvPr/>
        </p:nvSpPr>
        <p:spPr>
          <a:xfrm>
            <a:off x="6264615" y="2118146"/>
            <a:ext cx="272374" cy="959413"/>
          </a:xfrm>
          <a:prstGeom prst="rect">
            <a:avLst/>
          </a:prstGeom>
          <a:solidFill>
            <a:schemeClr val="accent6">
              <a:alpha val="14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934588B-379E-4614-B6DE-FD2FA30334E5}"/>
              </a:ext>
            </a:extLst>
          </p:cNvPr>
          <p:cNvSpPr/>
          <p:nvPr/>
        </p:nvSpPr>
        <p:spPr>
          <a:xfrm>
            <a:off x="7636216" y="2118145"/>
            <a:ext cx="275617" cy="959413"/>
          </a:xfrm>
          <a:prstGeom prst="rect">
            <a:avLst/>
          </a:prstGeom>
          <a:solidFill>
            <a:schemeClr val="accent6">
              <a:alpha val="14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D922E9C-0240-4E9E-B162-025B15BA1120}"/>
              </a:ext>
            </a:extLst>
          </p:cNvPr>
          <p:cNvSpPr/>
          <p:nvPr/>
        </p:nvSpPr>
        <p:spPr>
          <a:xfrm>
            <a:off x="3394956" y="2118145"/>
            <a:ext cx="272374" cy="959413"/>
          </a:xfrm>
          <a:prstGeom prst="rect">
            <a:avLst/>
          </a:prstGeom>
          <a:solidFill>
            <a:schemeClr val="accent6">
              <a:alpha val="14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332B18E-66A3-409C-8F01-2315F95A0BA9}"/>
              </a:ext>
            </a:extLst>
          </p:cNvPr>
          <p:cNvSpPr/>
          <p:nvPr/>
        </p:nvSpPr>
        <p:spPr>
          <a:xfrm>
            <a:off x="369656" y="2147329"/>
            <a:ext cx="1595335" cy="294079"/>
          </a:xfrm>
          <a:prstGeom prst="rect">
            <a:avLst/>
          </a:prstGeom>
          <a:solidFill>
            <a:schemeClr val="accent1">
              <a:lumMod val="60000"/>
              <a:lumOff val="40000"/>
              <a:alpha val="14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837303-4983-4711-A741-4A67B5122714}"/>
              </a:ext>
            </a:extLst>
          </p:cNvPr>
          <p:cNvSpPr/>
          <p:nvPr/>
        </p:nvSpPr>
        <p:spPr>
          <a:xfrm>
            <a:off x="369656" y="3731815"/>
            <a:ext cx="1595335" cy="294079"/>
          </a:xfrm>
          <a:prstGeom prst="rect">
            <a:avLst/>
          </a:prstGeom>
          <a:solidFill>
            <a:schemeClr val="accent1">
              <a:lumMod val="60000"/>
              <a:lumOff val="40000"/>
              <a:alpha val="14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DCC8B20-51B9-4F1A-91E6-3F848E7CB722}"/>
              </a:ext>
            </a:extLst>
          </p:cNvPr>
          <p:cNvSpPr/>
          <p:nvPr/>
        </p:nvSpPr>
        <p:spPr>
          <a:xfrm>
            <a:off x="9876816" y="2147329"/>
            <a:ext cx="1595335" cy="294079"/>
          </a:xfrm>
          <a:prstGeom prst="rect">
            <a:avLst/>
          </a:prstGeom>
          <a:solidFill>
            <a:schemeClr val="accent1">
              <a:lumMod val="60000"/>
              <a:lumOff val="40000"/>
              <a:alpha val="14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0074B87-14B0-418A-B036-FAFD3F9B2092}"/>
              </a:ext>
            </a:extLst>
          </p:cNvPr>
          <p:cNvSpPr/>
          <p:nvPr/>
        </p:nvSpPr>
        <p:spPr>
          <a:xfrm>
            <a:off x="9876816" y="3731815"/>
            <a:ext cx="1595335" cy="294079"/>
          </a:xfrm>
          <a:prstGeom prst="rect">
            <a:avLst/>
          </a:prstGeom>
          <a:solidFill>
            <a:schemeClr val="accent1">
              <a:lumMod val="60000"/>
              <a:lumOff val="40000"/>
              <a:alpha val="14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32FE3FD0-8941-4CF0-B55E-2A0F1DB0EAD0}"/>
              </a:ext>
            </a:extLst>
          </p:cNvPr>
          <p:cNvCxnSpPr>
            <a:cxnSpLocks/>
          </p:cNvCxnSpPr>
          <p:nvPr/>
        </p:nvCxnSpPr>
        <p:spPr>
          <a:xfrm>
            <a:off x="3745149" y="3618689"/>
            <a:ext cx="311287" cy="4766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8BA72403-24E7-4E62-8A32-E240C403AB59}"/>
              </a:ext>
            </a:extLst>
          </p:cNvPr>
          <p:cNvCxnSpPr>
            <a:cxnSpLocks/>
          </p:cNvCxnSpPr>
          <p:nvPr/>
        </p:nvCxnSpPr>
        <p:spPr>
          <a:xfrm>
            <a:off x="4260714" y="3640526"/>
            <a:ext cx="201041" cy="45481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CDE72311-5AF3-4FE6-AF76-EF9A5C26ABA7}"/>
              </a:ext>
            </a:extLst>
          </p:cNvPr>
          <p:cNvCxnSpPr>
            <a:cxnSpLocks/>
          </p:cNvCxnSpPr>
          <p:nvPr/>
        </p:nvCxnSpPr>
        <p:spPr>
          <a:xfrm>
            <a:off x="5214026" y="3629607"/>
            <a:ext cx="201041" cy="45481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0" name="Straight Arrow Connector 29">
            <a:extLst>
              <a:ext uri="{FF2B5EF4-FFF2-40B4-BE49-F238E27FC236}">
                <a16:creationId xmlns:a16="http://schemas.microsoft.com/office/drawing/2014/main" id="{F1F13AAD-A3C3-491F-B3F7-751BC4052F6C}"/>
              </a:ext>
            </a:extLst>
          </p:cNvPr>
          <p:cNvCxnSpPr>
            <a:cxnSpLocks/>
          </p:cNvCxnSpPr>
          <p:nvPr/>
        </p:nvCxnSpPr>
        <p:spPr>
          <a:xfrm>
            <a:off x="7898863" y="3640526"/>
            <a:ext cx="201041" cy="45481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1" name="Straight Arrow Connector 30">
            <a:extLst>
              <a:ext uri="{FF2B5EF4-FFF2-40B4-BE49-F238E27FC236}">
                <a16:creationId xmlns:a16="http://schemas.microsoft.com/office/drawing/2014/main" id="{F37701DD-D25B-48AF-839A-BF441530C067}"/>
              </a:ext>
            </a:extLst>
          </p:cNvPr>
          <p:cNvCxnSpPr>
            <a:cxnSpLocks/>
          </p:cNvCxnSpPr>
          <p:nvPr/>
        </p:nvCxnSpPr>
        <p:spPr>
          <a:xfrm>
            <a:off x="5674469" y="3693358"/>
            <a:ext cx="277573" cy="47982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a:extLst>
              <a:ext uri="{FF2B5EF4-FFF2-40B4-BE49-F238E27FC236}">
                <a16:creationId xmlns:a16="http://schemas.microsoft.com/office/drawing/2014/main" id="{8E5A806F-5C72-496F-ABDA-55BB1E049278}"/>
              </a:ext>
            </a:extLst>
          </p:cNvPr>
          <p:cNvCxnSpPr>
            <a:cxnSpLocks/>
          </p:cNvCxnSpPr>
          <p:nvPr/>
        </p:nvCxnSpPr>
        <p:spPr>
          <a:xfrm>
            <a:off x="5751001" y="3668352"/>
            <a:ext cx="344999" cy="50483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8986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196AA0-FE5E-494E-8078-4216FE85E817}"/>
              </a:ext>
            </a:extLst>
          </p:cNvPr>
          <p:cNvSpPr/>
          <p:nvPr/>
        </p:nvSpPr>
        <p:spPr>
          <a:xfrm>
            <a:off x="0" y="96733"/>
            <a:ext cx="12191999" cy="91440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chemeClr val="tx1"/>
                </a:solidFill>
                <a:latin typeface="+mj-lt"/>
                <a:ea typeface="+mj-ea"/>
                <a:cs typeface="+mj-cs"/>
              </a:rPr>
              <a:t>Correlation Analysis on Geospatial Parameters</a:t>
            </a:r>
          </a:p>
        </p:txBody>
      </p:sp>
      <p:sp>
        <p:nvSpPr>
          <p:cNvPr id="3" name="Rectangle 2"/>
          <p:cNvSpPr/>
          <p:nvPr/>
        </p:nvSpPr>
        <p:spPr>
          <a:xfrm>
            <a:off x="1322172" y="5512088"/>
            <a:ext cx="9547654" cy="1200329"/>
          </a:xfrm>
          <a:prstGeom prst="rect">
            <a:avLst/>
          </a:prstGeom>
          <a:solidFill>
            <a:schemeClr val="accent6">
              <a:lumMod val="20000"/>
              <a:lumOff val="80000"/>
            </a:schemeClr>
          </a:solidFill>
        </p:spPr>
        <p:txBody>
          <a:bodyPr vert="horz" lIns="91440" tIns="45720" rIns="91440" bIns="45720" rtlCol="0">
            <a:normAutofit/>
          </a:bodyPr>
          <a:lstStyle/>
          <a:p>
            <a:pPr algn="ctr">
              <a:lnSpc>
                <a:spcPct val="90000"/>
              </a:lnSpc>
              <a:spcBef>
                <a:spcPts val="1000"/>
              </a:spcBef>
              <a:buFont typeface="Arial" panose="020B0604020202020204" pitchFamily="34" charset="0"/>
              <a:buNone/>
            </a:pPr>
            <a:r>
              <a:rPr lang="en-CA" sz="2000" dirty="0"/>
              <a:t>Data: GWF Weather data (September 1 , 2015) of western Canada (a 200 latitude by 200 longitude space). Therefore, all implementations here are on a real life dataset.</a:t>
            </a:r>
          </a:p>
        </p:txBody>
      </p:sp>
      <p:pic>
        <p:nvPicPr>
          <p:cNvPr id="5" name="Picture 4"/>
          <p:cNvPicPr>
            <a:picLocks noChangeAspect="1"/>
          </p:cNvPicPr>
          <p:nvPr/>
        </p:nvPicPr>
        <p:blipFill>
          <a:blip r:embed="rId2"/>
          <a:stretch>
            <a:fillRect/>
          </a:stretch>
        </p:blipFill>
        <p:spPr>
          <a:xfrm>
            <a:off x="3714272" y="2222516"/>
            <a:ext cx="8172929" cy="2980166"/>
          </a:xfrm>
          <a:prstGeom prst="rect">
            <a:avLst/>
          </a:prstGeom>
        </p:spPr>
      </p:pic>
      <p:sp>
        <p:nvSpPr>
          <p:cNvPr id="22" name="Content Placeholder 2">
            <a:extLst>
              <a:ext uri="{FF2B5EF4-FFF2-40B4-BE49-F238E27FC236}">
                <a16:creationId xmlns:a16="http://schemas.microsoft.com/office/drawing/2014/main" id="{7EC3C5F5-9004-4CE1-B4F2-BD85BB7FC407}"/>
              </a:ext>
            </a:extLst>
          </p:cNvPr>
          <p:cNvSpPr txBox="1">
            <a:spLocks/>
          </p:cNvSpPr>
          <p:nvPr/>
        </p:nvSpPr>
        <p:spPr>
          <a:xfrm>
            <a:off x="541639" y="969492"/>
            <a:ext cx="10515600" cy="727504"/>
          </a:xfrm>
          <a:prstGeom prst="rect">
            <a:avLst/>
          </a:prstGeom>
          <a:solidFill>
            <a:schemeClr val="accent6">
              <a:lumMod val="20000"/>
              <a:lumOff val="80000"/>
            </a:schemeClr>
          </a:solidFill>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t>Side by side analysis or blending is difficult to analyze</a:t>
            </a:r>
          </a:p>
          <a:p>
            <a:r>
              <a:rPr lang="en-US" sz="2000" dirty="0"/>
              <a:t>Blending does not work well beyond 2 variables, and overlapped contours creates clutter</a:t>
            </a:r>
          </a:p>
          <a:p>
            <a:endParaRPr lang="en-CA" sz="2000" dirty="0"/>
          </a:p>
        </p:txBody>
      </p:sp>
      <p:pic>
        <p:nvPicPr>
          <p:cNvPr id="8" name="Picture 7"/>
          <p:cNvPicPr>
            <a:picLocks noChangeAspect="1"/>
          </p:cNvPicPr>
          <p:nvPr/>
        </p:nvPicPr>
        <p:blipFill>
          <a:blip r:embed="rId3"/>
          <a:stretch>
            <a:fillRect/>
          </a:stretch>
        </p:blipFill>
        <p:spPr>
          <a:xfrm flipH="1">
            <a:off x="273265" y="2215799"/>
            <a:ext cx="3260767" cy="2677477"/>
          </a:xfrm>
          <a:prstGeom prst="rect">
            <a:avLst/>
          </a:prstGeom>
        </p:spPr>
      </p:pic>
    </p:spTree>
    <p:extLst>
      <p:ext uri="{BB962C8B-B14F-4D97-AF65-F5344CB8AC3E}">
        <p14:creationId xmlns:p14="http://schemas.microsoft.com/office/powerpoint/2010/main" val="32925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196AA0-FE5E-494E-8078-4216FE85E817}"/>
              </a:ext>
            </a:extLst>
          </p:cNvPr>
          <p:cNvSpPr/>
          <p:nvPr/>
        </p:nvSpPr>
        <p:spPr>
          <a:xfrm>
            <a:off x="1" y="96733"/>
            <a:ext cx="7955934" cy="91440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chemeClr val="tx1"/>
                </a:solidFill>
                <a:latin typeface="+mj-lt"/>
                <a:ea typeface="+mj-ea"/>
                <a:cs typeface="+mj-cs"/>
              </a:rPr>
              <a:t>Correlation Analysis on Geospatial Parameters</a:t>
            </a:r>
          </a:p>
        </p:txBody>
      </p:sp>
      <p:sp>
        <p:nvSpPr>
          <p:cNvPr id="22" name="Content Placeholder 2">
            <a:extLst>
              <a:ext uri="{FF2B5EF4-FFF2-40B4-BE49-F238E27FC236}">
                <a16:creationId xmlns:a16="http://schemas.microsoft.com/office/drawing/2014/main" id="{7EC3C5F5-9004-4CE1-B4F2-BD85BB7FC407}"/>
              </a:ext>
            </a:extLst>
          </p:cNvPr>
          <p:cNvSpPr txBox="1">
            <a:spLocks/>
          </p:cNvSpPr>
          <p:nvPr/>
        </p:nvSpPr>
        <p:spPr>
          <a:xfrm>
            <a:off x="1336227" y="1640046"/>
            <a:ext cx="3957355" cy="1040944"/>
          </a:xfrm>
          <a:prstGeom prst="rect">
            <a:avLst/>
          </a:prstGeom>
          <a:solidFill>
            <a:schemeClr val="accent6">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t>Statistical analysis and contour integrations to depict correlation along the contours</a:t>
            </a:r>
            <a:endParaRPr lang="en-CA" sz="2000" dirty="0"/>
          </a:p>
        </p:txBody>
      </p:sp>
      <p:pic>
        <p:nvPicPr>
          <p:cNvPr id="9" name="Picture 8"/>
          <p:cNvPicPr>
            <a:picLocks noChangeAspect="1"/>
          </p:cNvPicPr>
          <p:nvPr/>
        </p:nvPicPr>
        <p:blipFill>
          <a:blip r:embed="rId2"/>
          <a:stretch>
            <a:fillRect/>
          </a:stretch>
        </p:blipFill>
        <p:spPr>
          <a:xfrm>
            <a:off x="3460274" y="2842730"/>
            <a:ext cx="2220487" cy="2215004"/>
          </a:xfrm>
          <a:prstGeom prst="rect">
            <a:avLst/>
          </a:prstGeom>
        </p:spPr>
      </p:pic>
      <p:pic>
        <p:nvPicPr>
          <p:cNvPr id="11" name="Picture 10"/>
          <p:cNvPicPr>
            <a:picLocks noChangeAspect="1"/>
          </p:cNvPicPr>
          <p:nvPr/>
        </p:nvPicPr>
        <p:blipFill>
          <a:blip r:embed="rId3"/>
          <a:stretch>
            <a:fillRect/>
          </a:stretch>
        </p:blipFill>
        <p:spPr>
          <a:xfrm flipH="1">
            <a:off x="155018" y="2840617"/>
            <a:ext cx="2728829" cy="2240693"/>
          </a:xfrm>
          <a:prstGeom prst="rect">
            <a:avLst/>
          </a:prstGeom>
        </p:spPr>
      </p:pic>
      <p:sp>
        <p:nvSpPr>
          <p:cNvPr id="14" name="Right Arrow 13"/>
          <p:cNvSpPr/>
          <p:nvPr/>
        </p:nvSpPr>
        <p:spPr>
          <a:xfrm>
            <a:off x="1924732" y="3159871"/>
            <a:ext cx="2048844" cy="1627623"/>
          </a:xfrm>
          <a:prstGeom prst="rightArrow">
            <a:avLst>
              <a:gd name="adj1" fmla="val 7227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Computation of contours for different variables</a:t>
            </a:r>
          </a:p>
        </p:txBody>
      </p:sp>
      <p:sp>
        <p:nvSpPr>
          <p:cNvPr id="15" name="Right Arrow 14"/>
          <p:cNvSpPr/>
          <p:nvPr/>
        </p:nvSpPr>
        <p:spPr>
          <a:xfrm>
            <a:off x="5680761" y="3159871"/>
            <a:ext cx="2048844" cy="1627623"/>
          </a:xfrm>
          <a:prstGeom prst="rightArrow">
            <a:avLst>
              <a:gd name="adj1" fmla="val 7227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Statistical Analysis and Integration</a:t>
            </a:r>
          </a:p>
        </p:txBody>
      </p:sp>
      <p:pic>
        <p:nvPicPr>
          <p:cNvPr id="16" name="Picture 15"/>
          <p:cNvPicPr>
            <a:picLocks noChangeAspect="1"/>
          </p:cNvPicPr>
          <p:nvPr/>
        </p:nvPicPr>
        <p:blipFill>
          <a:blip r:embed="rId4"/>
          <a:stretch>
            <a:fillRect/>
          </a:stretch>
        </p:blipFill>
        <p:spPr>
          <a:xfrm>
            <a:off x="7860220" y="253646"/>
            <a:ext cx="3204018" cy="3357569"/>
          </a:xfrm>
          <a:prstGeom prst="rect">
            <a:avLst/>
          </a:prstGeom>
        </p:spPr>
      </p:pic>
      <p:pic>
        <p:nvPicPr>
          <p:cNvPr id="17" name="Picture 16"/>
          <p:cNvPicPr>
            <a:picLocks noChangeAspect="1"/>
          </p:cNvPicPr>
          <p:nvPr/>
        </p:nvPicPr>
        <p:blipFill>
          <a:blip r:embed="rId5"/>
          <a:stretch>
            <a:fillRect/>
          </a:stretch>
        </p:blipFill>
        <p:spPr>
          <a:xfrm>
            <a:off x="7860219" y="3508112"/>
            <a:ext cx="3120821" cy="3250236"/>
          </a:xfrm>
          <a:prstGeom prst="rect">
            <a:avLst/>
          </a:prstGeom>
        </p:spPr>
      </p:pic>
    </p:spTree>
    <p:extLst>
      <p:ext uri="{BB962C8B-B14F-4D97-AF65-F5344CB8AC3E}">
        <p14:creationId xmlns:p14="http://schemas.microsoft.com/office/powerpoint/2010/main" val="3391455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E0471-29B3-3C4D-92F6-F350356D554D}"/>
              </a:ext>
            </a:extLst>
          </p:cNvPr>
          <p:cNvSpPr>
            <a:spLocks noGrp="1"/>
          </p:cNvSpPr>
          <p:nvPr>
            <p:ph type="title"/>
          </p:nvPr>
        </p:nvSpPr>
        <p:spPr>
          <a:xfrm>
            <a:off x="839787" y="457200"/>
            <a:ext cx="10172341" cy="608029"/>
          </a:xfrm>
        </p:spPr>
        <p:txBody>
          <a:bodyPr>
            <a:normAutofit/>
          </a:bodyPr>
          <a:lstStyle/>
          <a:p>
            <a:r>
              <a:rPr lang="en-US" b="1" dirty="0"/>
              <a:t>Research Prototype to Research Product</a:t>
            </a:r>
          </a:p>
        </p:txBody>
      </p:sp>
      <p:sp>
        <p:nvSpPr>
          <p:cNvPr id="4" name="Text Placeholder 3">
            <a:extLst>
              <a:ext uri="{FF2B5EF4-FFF2-40B4-BE49-F238E27FC236}">
                <a16:creationId xmlns:a16="http://schemas.microsoft.com/office/drawing/2014/main" id="{39CFD0F1-2CB7-EA49-8742-2951B6D1E852}"/>
              </a:ext>
            </a:extLst>
          </p:cNvPr>
          <p:cNvSpPr>
            <a:spLocks noGrp="1"/>
          </p:cNvSpPr>
          <p:nvPr>
            <p:ph type="body" sz="half" idx="2"/>
          </p:nvPr>
        </p:nvSpPr>
        <p:spPr>
          <a:xfrm>
            <a:off x="839788" y="1065229"/>
            <a:ext cx="4240212" cy="5335571"/>
          </a:xfrm>
        </p:spPr>
        <p:txBody>
          <a:bodyPr>
            <a:normAutofit/>
          </a:bodyPr>
          <a:lstStyle/>
          <a:p>
            <a:pPr marL="285750" indent="-285750">
              <a:buFont typeface="Arial" panose="020B0604020202020204" pitchFamily="34" charset="0"/>
              <a:buChar char="•"/>
            </a:pPr>
            <a:r>
              <a:rPr lang="en-US" sz="2000" b="1" dirty="0"/>
              <a:t>Research Prototype</a:t>
            </a:r>
          </a:p>
          <a:p>
            <a:pPr marL="742950" lvl="1" indent="-285750">
              <a:buFont typeface="Arial" panose="020B0604020202020204" pitchFamily="34" charset="0"/>
              <a:buChar char="•"/>
            </a:pPr>
            <a:r>
              <a:rPr lang="en-US" sz="2000" b="1" dirty="0"/>
              <a:t>Design:</a:t>
            </a:r>
            <a:r>
              <a:rPr lang="en-US" sz="2000" dirty="0"/>
              <a:t> Idea</a:t>
            </a:r>
          </a:p>
          <a:p>
            <a:pPr marL="742950" lvl="1" indent="-285750">
              <a:buFont typeface="Arial" panose="020B0604020202020204" pitchFamily="34" charset="0"/>
              <a:buChar char="•"/>
            </a:pPr>
            <a:r>
              <a:rPr lang="en-US" sz="2000" b="1" dirty="0"/>
              <a:t>Build</a:t>
            </a:r>
            <a:r>
              <a:rPr lang="en-US" sz="2000" dirty="0"/>
              <a:t>: Minimum Viable Prototype</a:t>
            </a:r>
          </a:p>
          <a:p>
            <a:pPr marL="742950" lvl="1" indent="-285750">
              <a:buFont typeface="Arial" panose="020B0604020202020204" pitchFamily="34" charset="0"/>
              <a:buChar char="•"/>
            </a:pPr>
            <a:r>
              <a:rPr lang="en-US" sz="2000" b="1" dirty="0"/>
              <a:t>Purpose</a:t>
            </a:r>
            <a:r>
              <a:rPr lang="en-US" sz="2000" dirty="0"/>
              <a:t>: Measure results to answer research question</a:t>
            </a:r>
          </a:p>
          <a:p>
            <a:pPr marL="742950" lvl="1" indent="-285750">
              <a:buFont typeface="Arial" panose="020B0604020202020204" pitchFamily="34" charset="0"/>
              <a:buChar char="•"/>
            </a:pPr>
            <a:r>
              <a:rPr lang="en-US" sz="2000" b="1" dirty="0"/>
              <a:t>Challenges</a:t>
            </a:r>
            <a:r>
              <a:rPr lang="en-US" sz="2000" dirty="0"/>
              <a:t>: Brittle, Poor Usability, Slow, Standard Functionality Missing, …</a:t>
            </a:r>
            <a:endParaRPr lang="en-US" sz="1800" dirty="0"/>
          </a:p>
          <a:p>
            <a:pPr marL="285750" indent="-285750">
              <a:buFont typeface="Arial" panose="020B0604020202020204" pitchFamily="34" charset="0"/>
              <a:buChar char="•"/>
            </a:pPr>
            <a:r>
              <a:rPr lang="en-US" sz="2000" b="1" dirty="0"/>
              <a:t>Research Product</a:t>
            </a:r>
            <a:endParaRPr lang="en-US" sz="2200" b="1" dirty="0"/>
          </a:p>
          <a:p>
            <a:pPr marL="742950" lvl="1" indent="-285750">
              <a:buFont typeface="Arial" panose="020B0604020202020204" pitchFamily="34" charset="0"/>
              <a:buChar char="•"/>
            </a:pPr>
            <a:r>
              <a:rPr lang="en-US" sz="2000" dirty="0"/>
              <a:t>Reliability</a:t>
            </a:r>
          </a:p>
          <a:p>
            <a:pPr marL="742950" lvl="1" indent="-285750">
              <a:buFont typeface="Arial" panose="020B0604020202020204" pitchFamily="34" charset="0"/>
              <a:buChar char="•"/>
            </a:pPr>
            <a:r>
              <a:rPr lang="en-US" sz="2000" dirty="0"/>
              <a:t>Efficiency</a:t>
            </a:r>
          </a:p>
          <a:p>
            <a:pPr marL="742950" lvl="1" indent="-285750">
              <a:buFont typeface="Arial" panose="020B0604020202020204" pitchFamily="34" charset="0"/>
              <a:buChar char="•"/>
            </a:pPr>
            <a:r>
              <a:rPr lang="en-US" sz="2000" dirty="0"/>
              <a:t>Usability</a:t>
            </a:r>
          </a:p>
          <a:p>
            <a:pPr marL="742950" lvl="1" indent="-285750">
              <a:buFont typeface="Arial" panose="020B0604020202020204" pitchFamily="34" charset="0"/>
              <a:buChar char="•"/>
            </a:pPr>
            <a:r>
              <a:rPr lang="en-US" sz="2000" dirty="0"/>
              <a:t>Maintainability </a:t>
            </a:r>
          </a:p>
          <a:p>
            <a:pPr marL="742950" lvl="1" indent="-285750">
              <a:buFont typeface="Arial" panose="020B0604020202020204" pitchFamily="34" charset="0"/>
              <a:buChar char="•"/>
            </a:pPr>
            <a:r>
              <a:rPr lang="en-US" sz="2000" dirty="0"/>
              <a:t>Security</a:t>
            </a:r>
          </a:p>
          <a:p>
            <a:pPr marL="742950" lvl="1" indent="-285750">
              <a:buFont typeface="Arial" panose="020B0604020202020204" pitchFamily="34" charset="0"/>
              <a:buChar char="•"/>
            </a:pPr>
            <a:r>
              <a:rPr lang="en-US" sz="2000" dirty="0"/>
              <a:t>Includes standard features</a:t>
            </a:r>
            <a:endParaRPr lang="en-US" sz="1800" dirty="0"/>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dirty="0"/>
          </a:p>
          <a:p>
            <a:endParaRPr lang="en-US" dirty="0"/>
          </a:p>
        </p:txBody>
      </p:sp>
      <p:pic>
        <p:nvPicPr>
          <p:cNvPr id="10" name="Content Placeholder 5">
            <a:extLst>
              <a:ext uri="{FF2B5EF4-FFF2-40B4-BE49-F238E27FC236}">
                <a16:creationId xmlns:a16="http://schemas.microsoft.com/office/drawing/2014/main" id="{D0883EE8-3457-4440-88A5-763B236AAB40}"/>
              </a:ext>
            </a:extLst>
          </p:cNvPr>
          <p:cNvPicPr>
            <a:picLocks noGrp="1" noChangeAspect="1"/>
          </p:cNvPicPr>
          <p:nvPr>
            <p:ph type="pic" idx="1"/>
          </p:nvPr>
        </p:nvPicPr>
        <p:blipFill rotWithShape="1">
          <a:blip r:embed="rId2"/>
          <a:srcRect l="355" t="33" r="1114" b="-163"/>
          <a:stretch/>
        </p:blipFill>
        <p:spPr>
          <a:xfrm>
            <a:off x="4906928" y="1168123"/>
            <a:ext cx="7102820" cy="3810278"/>
          </a:xfrm>
          <a:prstGeom prst="rect">
            <a:avLst/>
          </a:prstGeom>
        </p:spPr>
      </p:pic>
      <p:sp>
        <p:nvSpPr>
          <p:cNvPr id="11" name="Rectangle 10">
            <a:extLst>
              <a:ext uri="{FF2B5EF4-FFF2-40B4-BE49-F238E27FC236}">
                <a16:creationId xmlns:a16="http://schemas.microsoft.com/office/drawing/2014/main" id="{1B36D862-FA21-884B-9FF3-07B671DF95F0}"/>
              </a:ext>
            </a:extLst>
          </p:cNvPr>
          <p:cNvSpPr/>
          <p:nvPr/>
        </p:nvSpPr>
        <p:spPr>
          <a:xfrm>
            <a:off x="7980119" y="4978401"/>
            <a:ext cx="4029629" cy="276999"/>
          </a:xfrm>
          <a:prstGeom prst="rect">
            <a:avLst/>
          </a:prstGeom>
        </p:spPr>
        <p:txBody>
          <a:bodyPr wrap="none">
            <a:spAutoFit/>
          </a:bodyPr>
          <a:lstStyle/>
          <a:p>
            <a:pPr algn="r"/>
            <a:r>
              <a:rPr lang="en-US" sz="1200" dirty="0"/>
              <a:t>https://</a:t>
            </a:r>
            <a:r>
              <a:rPr lang="en-US" sz="1200" dirty="0" err="1"/>
              <a:t>zurb.com</a:t>
            </a:r>
            <a:r>
              <a:rPr lang="en-US" sz="1200" dirty="0"/>
              <a:t>/blog/foundation-6-prototype-to-production</a:t>
            </a:r>
          </a:p>
        </p:txBody>
      </p:sp>
    </p:spTree>
    <p:extLst>
      <p:ext uri="{BB962C8B-B14F-4D97-AF65-F5344CB8AC3E}">
        <p14:creationId xmlns:p14="http://schemas.microsoft.com/office/powerpoint/2010/main" val="3892359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1336D-1BD4-3046-92E6-89BF082D2CFB}"/>
              </a:ext>
            </a:extLst>
          </p:cNvPr>
          <p:cNvSpPr>
            <a:spLocks noGrp="1"/>
          </p:cNvSpPr>
          <p:nvPr>
            <p:ph type="title"/>
          </p:nvPr>
        </p:nvSpPr>
        <p:spPr>
          <a:xfrm>
            <a:off x="838200" y="365125"/>
            <a:ext cx="10515600" cy="874559"/>
          </a:xfrm>
        </p:spPr>
        <p:txBody>
          <a:bodyPr/>
          <a:lstStyle/>
          <a:p>
            <a:r>
              <a:rPr lang="en-US" b="1" dirty="0"/>
              <a:t>Research Product Platform</a:t>
            </a:r>
          </a:p>
        </p:txBody>
      </p:sp>
      <p:sp>
        <p:nvSpPr>
          <p:cNvPr id="3" name="Content Placeholder 2">
            <a:extLst>
              <a:ext uri="{FF2B5EF4-FFF2-40B4-BE49-F238E27FC236}">
                <a16:creationId xmlns:a16="http://schemas.microsoft.com/office/drawing/2014/main" id="{E7ECA140-2E14-A540-8746-73F1B115509B}"/>
              </a:ext>
            </a:extLst>
          </p:cNvPr>
          <p:cNvSpPr>
            <a:spLocks noGrp="1"/>
          </p:cNvSpPr>
          <p:nvPr>
            <p:ph sz="half" idx="1"/>
          </p:nvPr>
        </p:nvSpPr>
        <p:spPr>
          <a:xfrm>
            <a:off x="838200" y="1239684"/>
            <a:ext cx="5181600" cy="4937279"/>
          </a:xfrm>
        </p:spPr>
        <p:txBody>
          <a:bodyPr>
            <a:normAutofit/>
          </a:bodyPr>
          <a:lstStyle/>
          <a:p>
            <a:r>
              <a:rPr lang="en-US" dirty="0"/>
              <a:t>Key Users</a:t>
            </a:r>
          </a:p>
          <a:p>
            <a:pPr lvl="1"/>
            <a:r>
              <a:rPr lang="en-US" b="1" dirty="0"/>
              <a:t>Public</a:t>
            </a:r>
            <a:r>
              <a:rPr lang="en-US" dirty="0"/>
              <a:t>, Decision Makers, Researchers</a:t>
            </a:r>
          </a:p>
          <a:p>
            <a:r>
              <a:rPr lang="en-US" dirty="0"/>
              <a:t>Key Qualities</a:t>
            </a:r>
          </a:p>
          <a:p>
            <a:pPr lvl="1"/>
            <a:r>
              <a:rPr lang="en-US" b="1" dirty="0"/>
              <a:t>Scalable</a:t>
            </a:r>
            <a:r>
              <a:rPr lang="en-US" dirty="0"/>
              <a:t>, Adaptable, Sustainable</a:t>
            </a:r>
          </a:p>
          <a:p>
            <a:r>
              <a:rPr lang="en-US" dirty="0"/>
              <a:t>Key Features</a:t>
            </a:r>
          </a:p>
          <a:p>
            <a:pPr lvl="1"/>
            <a:r>
              <a:rPr lang="en-US" b="1" dirty="0" err="1"/>
              <a:t>GeoSpatial</a:t>
            </a:r>
            <a:r>
              <a:rPr lang="en-US" dirty="0"/>
              <a:t> </a:t>
            </a:r>
          </a:p>
          <a:p>
            <a:pPr lvl="2"/>
            <a:r>
              <a:rPr lang="en-US" dirty="0"/>
              <a:t>(e.g., Heatmaps, Layers)</a:t>
            </a:r>
          </a:p>
          <a:p>
            <a:pPr lvl="1"/>
            <a:r>
              <a:rPr lang="en-US" dirty="0"/>
              <a:t>Dashboard / Decision Support</a:t>
            </a:r>
          </a:p>
          <a:p>
            <a:pPr lvl="1"/>
            <a:r>
              <a:rPr lang="en-US" dirty="0"/>
              <a:t>Novel Visualizations</a:t>
            </a:r>
          </a:p>
          <a:p>
            <a:r>
              <a:rPr lang="en-US" dirty="0"/>
              <a:t>Dedicated DevOps Team</a:t>
            </a:r>
          </a:p>
        </p:txBody>
      </p:sp>
      <p:pic>
        <p:nvPicPr>
          <p:cNvPr id="5" name="Content Placeholder 4">
            <a:extLst>
              <a:ext uri="{FF2B5EF4-FFF2-40B4-BE49-F238E27FC236}">
                <a16:creationId xmlns:a16="http://schemas.microsoft.com/office/drawing/2014/main" id="{A451F288-D703-8E4E-80E3-B8ACFEE1C542}"/>
              </a:ext>
            </a:extLst>
          </p:cNvPr>
          <p:cNvPicPr>
            <a:picLocks noGrp="1" noChangeAspect="1"/>
          </p:cNvPicPr>
          <p:nvPr>
            <p:ph sz="half" idx="2"/>
          </p:nvPr>
        </p:nvPicPr>
        <p:blipFill>
          <a:blip r:embed="rId2"/>
          <a:stretch>
            <a:fillRect/>
          </a:stretch>
        </p:blipFill>
        <p:spPr>
          <a:xfrm>
            <a:off x="8208600" y="4959042"/>
            <a:ext cx="3980941" cy="1887957"/>
          </a:xfrm>
          <a:prstGeom prst="rect">
            <a:avLst/>
          </a:prstGeom>
        </p:spPr>
      </p:pic>
      <p:pic>
        <p:nvPicPr>
          <p:cNvPr id="6" name="Picture 5">
            <a:extLst>
              <a:ext uri="{FF2B5EF4-FFF2-40B4-BE49-F238E27FC236}">
                <a16:creationId xmlns:a16="http://schemas.microsoft.com/office/drawing/2014/main" id="{4C702497-B54B-6147-BF6D-E480256BB922}"/>
              </a:ext>
            </a:extLst>
          </p:cNvPr>
          <p:cNvPicPr>
            <a:picLocks noChangeAspect="1"/>
          </p:cNvPicPr>
          <p:nvPr/>
        </p:nvPicPr>
        <p:blipFill>
          <a:blip r:embed="rId3"/>
          <a:stretch>
            <a:fillRect/>
          </a:stretch>
        </p:blipFill>
        <p:spPr>
          <a:xfrm>
            <a:off x="6172202" y="1239684"/>
            <a:ext cx="5905500" cy="2844800"/>
          </a:xfrm>
          <a:prstGeom prst="rect">
            <a:avLst/>
          </a:prstGeom>
        </p:spPr>
      </p:pic>
      <p:pic>
        <p:nvPicPr>
          <p:cNvPr id="7" name="Picture 6">
            <a:extLst>
              <a:ext uri="{FF2B5EF4-FFF2-40B4-BE49-F238E27FC236}">
                <a16:creationId xmlns:a16="http://schemas.microsoft.com/office/drawing/2014/main" id="{680EE743-3605-984D-8A7A-B1922DC558C8}"/>
              </a:ext>
            </a:extLst>
          </p:cNvPr>
          <p:cNvPicPr>
            <a:picLocks noChangeAspect="1"/>
          </p:cNvPicPr>
          <p:nvPr/>
        </p:nvPicPr>
        <p:blipFill>
          <a:blip r:embed="rId4"/>
          <a:stretch>
            <a:fillRect/>
          </a:stretch>
        </p:blipFill>
        <p:spPr>
          <a:xfrm>
            <a:off x="6172202" y="4001294"/>
            <a:ext cx="3561733" cy="1698821"/>
          </a:xfrm>
          <a:prstGeom prst="rect">
            <a:avLst/>
          </a:prstGeom>
        </p:spPr>
      </p:pic>
      <p:pic>
        <p:nvPicPr>
          <p:cNvPr id="8" name="Content Placeholder 5">
            <a:extLst>
              <a:ext uri="{FF2B5EF4-FFF2-40B4-BE49-F238E27FC236}">
                <a16:creationId xmlns:a16="http://schemas.microsoft.com/office/drawing/2014/main" id="{6942DD55-64C9-974E-8B89-99468BAD9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5104" y="323850"/>
            <a:ext cx="3477670" cy="2173544"/>
          </a:xfrm>
          <a:prstGeom prst="rect">
            <a:avLst/>
          </a:prstGeom>
        </p:spPr>
      </p:pic>
    </p:spTree>
    <p:extLst>
      <p:ext uri="{BB962C8B-B14F-4D97-AF65-F5344CB8AC3E}">
        <p14:creationId xmlns:p14="http://schemas.microsoft.com/office/powerpoint/2010/main" val="3277842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1336D-1BD4-3046-92E6-89BF082D2CFB}"/>
              </a:ext>
            </a:extLst>
          </p:cNvPr>
          <p:cNvSpPr>
            <a:spLocks noGrp="1"/>
          </p:cNvSpPr>
          <p:nvPr>
            <p:ph type="title"/>
          </p:nvPr>
        </p:nvSpPr>
        <p:spPr>
          <a:xfrm>
            <a:off x="838200" y="365125"/>
            <a:ext cx="10515600" cy="686809"/>
          </a:xfrm>
        </p:spPr>
        <p:txBody>
          <a:bodyPr>
            <a:normAutofit fontScale="90000"/>
          </a:bodyPr>
          <a:lstStyle/>
          <a:p>
            <a:r>
              <a:rPr lang="en-US" b="1" dirty="0"/>
              <a:t>GWF Visualization Task Force – Terms of Reference</a:t>
            </a:r>
          </a:p>
        </p:txBody>
      </p:sp>
      <p:sp>
        <p:nvSpPr>
          <p:cNvPr id="3" name="Content Placeholder 2">
            <a:extLst>
              <a:ext uri="{FF2B5EF4-FFF2-40B4-BE49-F238E27FC236}">
                <a16:creationId xmlns:a16="http://schemas.microsoft.com/office/drawing/2014/main" id="{E7ECA140-2E14-A540-8746-73F1B115509B}"/>
              </a:ext>
            </a:extLst>
          </p:cNvPr>
          <p:cNvSpPr>
            <a:spLocks noGrp="1"/>
          </p:cNvSpPr>
          <p:nvPr>
            <p:ph sz="half" idx="1"/>
          </p:nvPr>
        </p:nvSpPr>
        <p:spPr>
          <a:xfrm>
            <a:off x="838200" y="1118256"/>
            <a:ext cx="9850120" cy="5058708"/>
          </a:xfrm>
        </p:spPr>
        <p:txBody>
          <a:bodyPr/>
          <a:lstStyle/>
          <a:p>
            <a:r>
              <a:rPr lang="en-US" dirty="0"/>
              <a:t>Steering/Advisory Committee (monthly meetings)</a:t>
            </a:r>
          </a:p>
          <a:p>
            <a:r>
              <a:rPr lang="en-US" dirty="0"/>
              <a:t>Coordinate visualization efforts for GWF</a:t>
            </a:r>
          </a:p>
          <a:p>
            <a:r>
              <a:rPr lang="en-US" dirty="0"/>
              <a:t>Set priorities for visualization research platform(s) development</a:t>
            </a:r>
          </a:p>
          <a:p>
            <a:endParaRPr lang="en-US" dirty="0"/>
          </a:p>
        </p:txBody>
      </p:sp>
      <p:grpSp>
        <p:nvGrpSpPr>
          <p:cNvPr id="28" name="Group 27">
            <a:extLst>
              <a:ext uri="{FF2B5EF4-FFF2-40B4-BE49-F238E27FC236}">
                <a16:creationId xmlns:a16="http://schemas.microsoft.com/office/drawing/2014/main" id="{200AF3FF-1402-A540-AA4A-B8C8604C90B0}"/>
              </a:ext>
            </a:extLst>
          </p:cNvPr>
          <p:cNvGrpSpPr/>
          <p:nvPr/>
        </p:nvGrpSpPr>
        <p:grpSpPr>
          <a:xfrm>
            <a:off x="2242382" y="2479675"/>
            <a:ext cx="7418978" cy="4104640"/>
            <a:chOff x="540932" y="248360"/>
            <a:chExt cx="11732103" cy="6490929"/>
          </a:xfrm>
        </p:grpSpPr>
        <p:pic>
          <p:nvPicPr>
            <p:cNvPr id="9" name="Picture Placeholder 5">
              <a:extLst>
                <a:ext uri="{FF2B5EF4-FFF2-40B4-BE49-F238E27FC236}">
                  <a16:creationId xmlns:a16="http://schemas.microsoft.com/office/drawing/2014/main" id="{295988AE-6A89-5749-A5DB-3787F4213F2A}"/>
                </a:ext>
              </a:extLst>
            </p:cNvPr>
            <p:cNvPicPr>
              <a:picLocks noChangeAspect="1"/>
            </p:cNvPicPr>
            <p:nvPr/>
          </p:nvPicPr>
          <p:blipFill>
            <a:blip r:embed="rId2">
              <a:extLst>
                <a:ext uri="{28A0092B-C50C-407E-A947-70E740481C1C}">
                  <a14:useLocalDpi xmlns:a14="http://schemas.microsoft.com/office/drawing/2010/main" val="0"/>
                </a:ext>
              </a:extLst>
            </a:blip>
            <a:srcRect l="10423" r="10423"/>
            <a:stretch>
              <a:fillRect/>
            </a:stretch>
          </p:blipFill>
          <p:spPr>
            <a:xfrm>
              <a:off x="885316" y="4590730"/>
              <a:ext cx="2299160" cy="1815438"/>
            </a:xfrm>
            <a:prstGeom prst="rect">
              <a:avLst/>
            </a:prstGeom>
          </p:spPr>
        </p:pic>
        <p:pic>
          <p:nvPicPr>
            <p:cNvPr id="10" name="Content Placeholder 5">
              <a:extLst>
                <a:ext uri="{FF2B5EF4-FFF2-40B4-BE49-F238E27FC236}">
                  <a16:creationId xmlns:a16="http://schemas.microsoft.com/office/drawing/2014/main" id="{43076694-C45E-FE4C-B944-3374D2C729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5504" y="4565745"/>
              <a:ext cx="3477670" cy="2173544"/>
            </a:xfrm>
            <a:prstGeom prst="rect">
              <a:avLst/>
            </a:prstGeom>
          </p:spPr>
        </p:pic>
        <p:pic>
          <p:nvPicPr>
            <p:cNvPr id="11" name="Picture Placeholder 8">
              <a:extLst>
                <a:ext uri="{FF2B5EF4-FFF2-40B4-BE49-F238E27FC236}">
                  <a16:creationId xmlns:a16="http://schemas.microsoft.com/office/drawing/2014/main" id="{849D0F12-7AB9-A94B-A88D-A6BC77F26975}"/>
                </a:ext>
              </a:extLst>
            </p:cNvPr>
            <p:cNvPicPr>
              <a:picLocks noChangeAspect="1"/>
            </p:cNvPicPr>
            <p:nvPr/>
          </p:nvPicPr>
          <p:blipFill>
            <a:blip r:embed="rId4"/>
            <a:srcRect l="19627" r="19627"/>
            <a:stretch>
              <a:fillRect/>
            </a:stretch>
          </p:blipFill>
          <p:spPr>
            <a:xfrm>
              <a:off x="9027600" y="2167650"/>
              <a:ext cx="2299160" cy="1815438"/>
            </a:xfrm>
            <a:prstGeom prst="rect">
              <a:avLst/>
            </a:prstGeom>
          </p:spPr>
        </p:pic>
        <p:pic>
          <p:nvPicPr>
            <p:cNvPr id="12" name="Content Placeholder 4" descr="A close up of a map&#10;&#10;Description automatically generated">
              <a:extLst>
                <a:ext uri="{FF2B5EF4-FFF2-40B4-BE49-F238E27FC236}">
                  <a16:creationId xmlns:a16="http://schemas.microsoft.com/office/drawing/2014/main" id="{BA516A0C-B71F-EB4E-85F6-FCEA1861CF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731" y="1871389"/>
              <a:ext cx="2901580" cy="1978449"/>
            </a:xfrm>
            <a:prstGeom prst="rect">
              <a:avLst/>
            </a:prstGeom>
          </p:spPr>
        </p:pic>
        <p:pic>
          <p:nvPicPr>
            <p:cNvPr id="13" name="Picture 12">
              <a:extLst>
                <a:ext uri="{FF2B5EF4-FFF2-40B4-BE49-F238E27FC236}">
                  <a16:creationId xmlns:a16="http://schemas.microsoft.com/office/drawing/2014/main" id="{0B3C9644-EA88-2A41-BCAD-491F653B839B}"/>
                </a:ext>
              </a:extLst>
            </p:cNvPr>
            <p:cNvPicPr>
              <a:picLocks noChangeAspect="1"/>
            </p:cNvPicPr>
            <p:nvPr/>
          </p:nvPicPr>
          <p:blipFill>
            <a:blip r:embed="rId6"/>
            <a:stretch>
              <a:fillRect/>
            </a:stretch>
          </p:blipFill>
          <p:spPr>
            <a:xfrm>
              <a:off x="3765207" y="5497025"/>
              <a:ext cx="3030840" cy="1129882"/>
            </a:xfrm>
            <a:prstGeom prst="rect">
              <a:avLst/>
            </a:prstGeom>
          </p:spPr>
        </p:pic>
        <p:pic>
          <p:nvPicPr>
            <p:cNvPr id="14" name="Picture 13">
              <a:extLst>
                <a:ext uri="{FF2B5EF4-FFF2-40B4-BE49-F238E27FC236}">
                  <a16:creationId xmlns:a16="http://schemas.microsoft.com/office/drawing/2014/main" id="{68F3DCA5-5E7B-8E4A-B53E-21ED6932E12D}"/>
                </a:ext>
              </a:extLst>
            </p:cNvPr>
            <p:cNvPicPr>
              <a:picLocks noChangeAspect="1"/>
            </p:cNvPicPr>
            <p:nvPr/>
          </p:nvPicPr>
          <p:blipFill>
            <a:blip r:embed="rId7"/>
            <a:stretch>
              <a:fillRect/>
            </a:stretch>
          </p:blipFill>
          <p:spPr>
            <a:xfrm>
              <a:off x="9241725" y="569753"/>
              <a:ext cx="2812315" cy="1037553"/>
            </a:xfrm>
            <a:prstGeom prst="rect">
              <a:avLst/>
            </a:prstGeom>
          </p:spPr>
        </p:pic>
        <p:pic>
          <p:nvPicPr>
            <p:cNvPr id="15" name="Picture 14">
              <a:extLst>
                <a:ext uri="{FF2B5EF4-FFF2-40B4-BE49-F238E27FC236}">
                  <a16:creationId xmlns:a16="http://schemas.microsoft.com/office/drawing/2014/main" id="{3284F2A5-941D-0D41-A21C-A9C31D955129}"/>
                </a:ext>
              </a:extLst>
            </p:cNvPr>
            <p:cNvPicPr>
              <a:picLocks noChangeAspect="1"/>
            </p:cNvPicPr>
            <p:nvPr/>
          </p:nvPicPr>
          <p:blipFill>
            <a:blip r:embed="rId8"/>
            <a:stretch>
              <a:fillRect/>
            </a:stretch>
          </p:blipFill>
          <p:spPr>
            <a:xfrm>
              <a:off x="6138575" y="3846646"/>
              <a:ext cx="1913046" cy="1992377"/>
            </a:xfrm>
            <a:prstGeom prst="rect">
              <a:avLst/>
            </a:prstGeom>
          </p:spPr>
        </p:pic>
        <p:sp>
          <p:nvSpPr>
            <p:cNvPr id="16" name="TextBox 15">
              <a:extLst>
                <a:ext uri="{FF2B5EF4-FFF2-40B4-BE49-F238E27FC236}">
                  <a16:creationId xmlns:a16="http://schemas.microsoft.com/office/drawing/2014/main" id="{B104DEEF-255E-E849-95FE-7FCF17E507B0}"/>
                </a:ext>
              </a:extLst>
            </p:cNvPr>
            <p:cNvSpPr txBox="1"/>
            <p:nvPr/>
          </p:nvSpPr>
          <p:spPr>
            <a:xfrm>
              <a:off x="8978438" y="1852505"/>
              <a:ext cx="2348321" cy="369332"/>
            </a:xfrm>
            <a:prstGeom prst="rect">
              <a:avLst/>
            </a:prstGeom>
            <a:noFill/>
          </p:spPr>
          <p:txBody>
            <a:bodyPr wrap="none" rtlCol="0">
              <a:noAutofit/>
            </a:bodyPr>
            <a:lstStyle/>
            <a:p>
              <a:r>
                <a:rPr lang="en-US" sz="1000" dirty="0"/>
                <a:t>IMPC DAVIS Platform</a:t>
              </a:r>
            </a:p>
          </p:txBody>
        </p:sp>
        <p:sp>
          <p:nvSpPr>
            <p:cNvPr id="17" name="TextBox 16">
              <a:extLst>
                <a:ext uri="{FF2B5EF4-FFF2-40B4-BE49-F238E27FC236}">
                  <a16:creationId xmlns:a16="http://schemas.microsoft.com/office/drawing/2014/main" id="{3A43DBC4-57D1-EC4A-A797-BE6388FB79A1}"/>
                </a:ext>
              </a:extLst>
            </p:cNvPr>
            <p:cNvSpPr txBox="1"/>
            <p:nvPr/>
          </p:nvSpPr>
          <p:spPr>
            <a:xfrm>
              <a:off x="8548939" y="4201543"/>
              <a:ext cx="3724096" cy="810675"/>
            </a:xfrm>
            <a:prstGeom prst="rect">
              <a:avLst/>
            </a:prstGeom>
            <a:noFill/>
          </p:spPr>
          <p:txBody>
            <a:bodyPr wrap="square" rtlCol="0">
              <a:spAutoFit/>
            </a:bodyPr>
            <a:lstStyle/>
            <a:p>
              <a:r>
                <a:rPr lang="en-US" sz="1000" dirty="0"/>
                <a:t>IMPC Dashboard for Decision Support</a:t>
              </a:r>
            </a:p>
          </p:txBody>
        </p:sp>
        <p:sp>
          <p:nvSpPr>
            <p:cNvPr id="18" name="TextBox 17">
              <a:extLst>
                <a:ext uri="{FF2B5EF4-FFF2-40B4-BE49-F238E27FC236}">
                  <a16:creationId xmlns:a16="http://schemas.microsoft.com/office/drawing/2014/main" id="{809D3614-931B-2842-9A78-8E67629BA50C}"/>
                </a:ext>
              </a:extLst>
            </p:cNvPr>
            <p:cNvSpPr txBox="1"/>
            <p:nvPr/>
          </p:nvSpPr>
          <p:spPr>
            <a:xfrm>
              <a:off x="766422" y="4248824"/>
              <a:ext cx="3168413" cy="369332"/>
            </a:xfrm>
            <a:prstGeom prst="rect">
              <a:avLst/>
            </a:prstGeom>
            <a:noFill/>
          </p:spPr>
          <p:txBody>
            <a:bodyPr wrap="square" rtlCol="0">
              <a:noAutofit/>
            </a:bodyPr>
            <a:lstStyle/>
            <a:p>
              <a:r>
                <a:rPr lang="en-US" sz="1000" dirty="0"/>
                <a:t>Notebooks: </a:t>
              </a:r>
              <a:r>
                <a:rPr lang="en-US" sz="1000" dirty="0" err="1"/>
                <a:t>Jupyter</a:t>
              </a:r>
              <a:r>
                <a:rPr lang="en-US" sz="1000" dirty="0"/>
                <a:t>, R, Python</a:t>
              </a:r>
            </a:p>
          </p:txBody>
        </p:sp>
        <p:sp>
          <p:nvSpPr>
            <p:cNvPr id="19" name="TextBox 18">
              <a:extLst>
                <a:ext uri="{FF2B5EF4-FFF2-40B4-BE49-F238E27FC236}">
                  <a16:creationId xmlns:a16="http://schemas.microsoft.com/office/drawing/2014/main" id="{643A21AF-A862-FC41-87BA-EB594DC2766D}"/>
                </a:ext>
              </a:extLst>
            </p:cNvPr>
            <p:cNvSpPr txBox="1"/>
            <p:nvPr/>
          </p:nvSpPr>
          <p:spPr>
            <a:xfrm>
              <a:off x="6030986" y="3548983"/>
              <a:ext cx="3030840" cy="369332"/>
            </a:xfrm>
            <a:prstGeom prst="rect">
              <a:avLst/>
            </a:prstGeom>
            <a:noFill/>
          </p:spPr>
          <p:txBody>
            <a:bodyPr wrap="none" rtlCol="0">
              <a:noAutofit/>
            </a:bodyPr>
            <a:lstStyle/>
            <a:p>
              <a:r>
                <a:rPr lang="en-US" sz="1000" dirty="0" err="1"/>
                <a:t>GeoSpatial</a:t>
              </a:r>
              <a:r>
                <a:rPr lang="en-US" sz="1000" dirty="0"/>
                <a:t> Correlation Analysis</a:t>
              </a:r>
            </a:p>
          </p:txBody>
        </p:sp>
        <p:sp>
          <p:nvSpPr>
            <p:cNvPr id="20" name="TextBox 19">
              <a:extLst>
                <a:ext uri="{FF2B5EF4-FFF2-40B4-BE49-F238E27FC236}">
                  <a16:creationId xmlns:a16="http://schemas.microsoft.com/office/drawing/2014/main" id="{0F6412A0-AA4B-5B4C-853A-D9ADFDE7C4E0}"/>
                </a:ext>
              </a:extLst>
            </p:cNvPr>
            <p:cNvSpPr txBox="1"/>
            <p:nvPr/>
          </p:nvSpPr>
          <p:spPr>
            <a:xfrm>
              <a:off x="540932" y="1499785"/>
              <a:ext cx="1282530" cy="810675"/>
            </a:xfrm>
            <a:prstGeom prst="rect">
              <a:avLst/>
            </a:prstGeom>
            <a:noFill/>
          </p:spPr>
          <p:txBody>
            <a:bodyPr wrap="square" rtlCol="0">
              <a:spAutoFit/>
            </a:bodyPr>
            <a:lstStyle/>
            <a:p>
              <a:r>
                <a:rPr lang="en-US" sz="1000" dirty="0" err="1"/>
                <a:t>ContourDiff</a:t>
              </a:r>
              <a:endParaRPr lang="en-US" sz="1000" dirty="0"/>
            </a:p>
          </p:txBody>
        </p:sp>
        <p:sp>
          <p:nvSpPr>
            <p:cNvPr id="21" name="TextBox 20">
              <a:extLst>
                <a:ext uri="{FF2B5EF4-FFF2-40B4-BE49-F238E27FC236}">
                  <a16:creationId xmlns:a16="http://schemas.microsoft.com/office/drawing/2014/main" id="{14E5E10C-13B4-0B46-8824-CB88AC00BCF4}"/>
                </a:ext>
              </a:extLst>
            </p:cNvPr>
            <p:cNvSpPr txBox="1"/>
            <p:nvPr/>
          </p:nvSpPr>
          <p:spPr>
            <a:xfrm>
              <a:off x="3692079" y="5131966"/>
              <a:ext cx="1479636" cy="810675"/>
            </a:xfrm>
            <a:prstGeom prst="rect">
              <a:avLst/>
            </a:prstGeom>
            <a:noFill/>
          </p:spPr>
          <p:txBody>
            <a:bodyPr wrap="square" rtlCol="0">
              <a:spAutoFit/>
            </a:bodyPr>
            <a:lstStyle/>
            <a:p>
              <a:r>
                <a:rPr lang="en-US" sz="1000" dirty="0"/>
                <a:t>Horizon Chart</a:t>
              </a:r>
            </a:p>
          </p:txBody>
        </p:sp>
        <p:sp>
          <p:nvSpPr>
            <p:cNvPr id="22" name="TextBox 21">
              <a:extLst>
                <a:ext uri="{FF2B5EF4-FFF2-40B4-BE49-F238E27FC236}">
                  <a16:creationId xmlns:a16="http://schemas.microsoft.com/office/drawing/2014/main" id="{3F55C6E1-5DC9-7247-A449-B4B09D080709}"/>
                </a:ext>
              </a:extLst>
            </p:cNvPr>
            <p:cNvSpPr txBox="1"/>
            <p:nvPr/>
          </p:nvSpPr>
          <p:spPr>
            <a:xfrm>
              <a:off x="9241725" y="248360"/>
              <a:ext cx="2348321" cy="369332"/>
            </a:xfrm>
            <a:prstGeom prst="rect">
              <a:avLst/>
            </a:prstGeom>
            <a:noFill/>
          </p:spPr>
          <p:txBody>
            <a:bodyPr wrap="none" rtlCol="0">
              <a:noAutofit/>
            </a:bodyPr>
            <a:lstStyle/>
            <a:p>
              <a:r>
                <a:rPr lang="en-US" sz="1000" dirty="0"/>
                <a:t>Image Compression</a:t>
              </a:r>
            </a:p>
          </p:txBody>
        </p:sp>
        <p:pic>
          <p:nvPicPr>
            <p:cNvPr id="23" name="Picture 22">
              <a:extLst>
                <a:ext uri="{FF2B5EF4-FFF2-40B4-BE49-F238E27FC236}">
                  <a16:creationId xmlns:a16="http://schemas.microsoft.com/office/drawing/2014/main" id="{CA34E5C6-A598-BA46-8F6D-6F54A83C594A}"/>
                </a:ext>
              </a:extLst>
            </p:cNvPr>
            <p:cNvPicPr>
              <a:picLocks noChangeAspect="1"/>
            </p:cNvPicPr>
            <p:nvPr/>
          </p:nvPicPr>
          <p:blipFill>
            <a:blip r:embed="rId9"/>
            <a:stretch>
              <a:fillRect/>
            </a:stretch>
          </p:blipFill>
          <p:spPr>
            <a:xfrm>
              <a:off x="3768169" y="1652586"/>
              <a:ext cx="3489900" cy="1925889"/>
            </a:xfrm>
            <a:prstGeom prst="rect">
              <a:avLst/>
            </a:prstGeom>
          </p:spPr>
        </p:pic>
        <p:sp>
          <p:nvSpPr>
            <p:cNvPr id="24" name="TextBox 23">
              <a:extLst>
                <a:ext uri="{FF2B5EF4-FFF2-40B4-BE49-F238E27FC236}">
                  <a16:creationId xmlns:a16="http://schemas.microsoft.com/office/drawing/2014/main" id="{7BCB6419-0154-424C-A546-3D6299C26CF3}"/>
                </a:ext>
              </a:extLst>
            </p:cNvPr>
            <p:cNvSpPr txBox="1"/>
            <p:nvPr/>
          </p:nvSpPr>
          <p:spPr>
            <a:xfrm>
              <a:off x="3663583" y="1294142"/>
              <a:ext cx="5107792" cy="369332"/>
            </a:xfrm>
            <a:prstGeom prst="rect">
              <a:avLst/>
            </a:prstGeom>
            <a:noFill/>
          </p:spPr>
          <p:txBody>
            <a:bodyPr wrap="none" rtlCol="0">
              <a:noAutofit/>
            </a:bodyPr>
            <a:lstStyle/>
            <a:p>
              <a:r>
                <a:rPr lang="en-US" sz="1000" dirty="0"/>
                <a:t>Modelling Software (e.g., CRHM, CHM VTU in </a:t>
              </a:r>
              <a:r>
                <a:rPr lang="en-US" sz="1000" dirty="0" err="1"/>
                <a:t>ParaView</a:t>
              </a:r>
              <a:r>
                <a:rPr lang="en-US" sz="1000" dirty="0"/>
                <a:t>)</a:t>
              </a:r>
            </a:p>
          </p:txBody>
        </p:sp>
        <p:pic>
          <p:nvPicPr>
            <p:cNvPr id="25" name="Picture 24">
              <a:extLst>
                <a:ext uri="{FF2B5EF4-FFF2-40B4-BE49-F238E27FC236}">
                  <a16:creationId xmlns:a16="http://schemas.microsoft.com/office/drawing/2014/main" id="{4AEB3EA1-7D44-7E45-92A0-8F8F01BE9C9A}"/>
                </a:ext>
              </a:extLst>
            </p:cNvPr>
            <p:cNvPicPr>
              <a:picLocks noChangeAspect="1"/>
            </p:cNvPicPr>
            <p:nvPr/>
          </p:nvPicPr>
          <p:blipFill>
            <a:blip r:embed="rId10"/>
            <a:stretch>
              <a:fillRect/>
            </a:stretch>
          </p:blipFill>
          <p:spPr>
            <a:xfrm>
              <a:off x="5972599" y="1653516"/>
              <a:ext cx="2906367" cy="1624146"/>
            </a:xfrm>
            <a:prstGeom prst="rect">
              <a:avLst/>
            </a:prstGeom>
          </p:spPr>
        </p:pic>
        <p:pic>
          <p:nvPicPr>
            <p:cNvPr id="26" name="Picture 25">
              <a:extLst>
                <a:ext uri="{FF2B5EF4-FFF2-40B4-BE49-F238E27FC236}">
                  <a16:creationId xmlns:a16="http://schemas.microsoft.com/office/drawing/2014/main" id="{C17827CD-15AD-A042-A73A-8B27BA3EF1C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18265" y="3480512"/>
              <a:ext cx="1666515" cy="1576654"/>
            </a:xfrm>
            <a:prstGeom prst="rect">
              <a:avLst/>
            </a:prstGeom>
          </p:spPr>
        </p:pic>
        <p:sp>
          <p:nvSpPr>
            <p:cNvPr id="27" name="TextBox 26">
              <a:extLst>
                <a:ext uri="{FF2B5EF4-FFF2-40B4-BE49-F238E27FC236}">
                  <a16:creationId xmlns:a16="http://schemas.microsoft.com/office/drawing/2014/main" id="{227110D2-A128-7243-BD92-351E3C92CAC9}"/>
                </a:ext>
              </a:extLst>
            </p:cNvPr>
            <p:cNvSpPr txBox="1"/>
            <p:nvPr/>
          </p:nvSpPr>
          <p:spPr>
            <a:xfrm>
              <a:off x="3716664" y="3485946"/>
              <a:ext cx="930168" cy="1122472"/>
            </a:xfrm>
            <a:prstGeom prst="rect">
              <a:avLst/>
            </a:prstGeom>
            <a:noFill/>
          </p:spPr>
          <p:txBody>
            <a:bodyPr wrap="square" rtlCol="0">
              <a:spAutoFit/>
            </a:bodyPr>
            <a:lstStyle/>
            <a:p>
              <a:r>
                <a:rPr lang="en-US" sz="1000" dirty="0"/>
                <a:t>CHM </a:t>
              </a:r>
              <a:r>
                <a:rPr lang="en-US" sz="1000" dirty="0" err="1"/>
                <a:t>NetCDF</a:t>
              </a:r>
              <a:endParaRPr lang="en-US" sz="1000" dirty="0"/>
            </a:p>
          </p:txBody>
        </p:sp>
      </p:grpSp>
    </p:spTree>
    <p:extLst>
      <p:ext uri="{BB962C8B-B14F-4D97-AF65-F5344CB8AC3E}">
        <p14:creationId xmlns:p14="http://schemas.microsoft.com/office/powerpoint/2010/main" val="808713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560A1-7D26-4943-A51A-8B9C3C1D2712}"/>
              </a:ext>
            </a:extLst>
          </p:cNvPr>
          <p:cNvSpPr>
            <a:spLocks noGrp="1"/>
          </p:cNvSpPr>
          <p:nvPr>
            <p:ph type="title"/>
          </p:nvPr>
        </p:nvSpPr>
        <p:spPr>
          <a:xfrm>
            <a:off x="708212" y="365125"/>
            <a:ext cx="11483788" cy="1325563"/>
          </a:xfrm>
        </p:spPr>
        <p:txBody>
          <a:bodyPr/>
          <a:lstStyle/>
          <a:p>
            <a:r>
              <a:rPr lang="en-US" b="1" dirty="0"/>
              <a:t>GWF Visualization Task Force – Membership</a:t>
            </a:r>
          </a:p>
        </p:txBody>
      </p:sp>
      <p:sp>
        <p:nvSpPr>
          <p:cNvPr id="3" name="Content Placeholder 2">
            <a:extLst>
              <a:ext uri="{FF2B5EF4-FFF2-40B4-BE49-F238E27FC236}">
                <a16:creationId xmlns:a16="http://schemas.microsoft.com/office/drawing/2014/main" id="{8A641712-9D8F-014D-AAE3-FB1BD57D5ABA}"/>
              </a:ext>
            </a:extLst>
          </p:cNvPr>
          <p:cNvSpPr>
            <a:spLocks noGrp="1"/>
          </p:cNvSpPr>
          <p:nvPr>
            <p:ph idx="1"/>
          </p:nvPr>
        </p:nvSpPr>
        <p:spPr/>
        <p:txBody>
          <a:bodyPr numCol="2"/>
          <a:lstStyle/>
          <a:p>
            <a:r>
              <a:rPr lang="en-US" dirty="0"/>
              <a:t>John Pomeroy</a:t>
            </a:r>
          </a:p>
          <a:p>
            <a:r>
              <a:rPr lang="en-US" dirty="0"/>
              <a:t>Al </a:t>
            </a:r>
            <a:r>
              <a:rPr lang="en-US" dirty="0" err="1"/>
              <a:t>Pietroniro</a:t>
            </a:r>
            <a:endParaRPr lang="en-US" dirty="0"/>
          </a:p>
          <a:p>
            <a:r>
              <a:rPr lang="en-US" dirty="0"/>
              <a:t>Carl </a:t>
            </a:r>
            <a:r>
              <a:rPr lang="en-US" dirty="0" err="1"/>
              <a:t>Gutwin</a:t>
            </a:r>
            <a:endParaRPr lang="en-US" dirty="0"/>
          </a:p>
          <a:p>
            <a:r>
              <a:rPr lang="en-US" dirty="0" err="1"/>
              <a:t>Razavi</a:t>
            </a:r>
            <a:r>
              <a:rPr lang="en-US" dirty="0"/>
              <a:t> </a:t>
            </a:r>
            <a:r>
              <a:rPr lang="en-US" dirty="0" err="1"/>
              <a:t>Saman</a:t>
            </a:r>
            <a:endParaRPr lang="en-US" dirty="0"/>
          </a:p>
          <a:p>
            <a:r>
              <a:rPr lang="en-US" dirty="0"/>
              <a:t>Stephanie Merrill</a:t>
            </a:r>
          </a:p>
          <a:p>
            <a:r>
              <a:rPr lang="en-US" dirty="0"/>
              <a:t>Juliane Mai</a:t>
            </a:r>
          </a:p>
          <a:p>
            <a:endParaRPr lang="en-US" dirty="0"/>
          </a:p>
          <a:p>
            <a:endParaRPr lang="en-US" dirty="0"/>
          </a:p>
          <a:p>
            <a:r>
              <a:rPr lang="en-US" dirty="0"/>
              <a:t>Jimmy Lin</a:t>
            </a:r>
          </a:p>
          <a:p>
            <a:r>
              <a:rPr lang="en-US" dirty="0"/>
              <a:t>Kevin Schneider</a:t>
            </a:r>
          </a:p>
          <a:p>
            <a:r>
              <a:rPr lang="en-US" dirty="0" err="1"/>
              <a:t>Adapa</a:t>
            </a:r>
            <a:r>
              <a:rPr lang="en-US" dirty="0"/>
              <a:t> </a:t>
            </a:r>
            <a:r>
              <a:rPr lang="en-US" dirty="0" err="1"/>
              <a:t>Phani</a:t>
            </a:r>
            <a:endParaRPr lang="en-US" dirty="0"/>
          </a:p>
          <a:p>
            <a:r>
              <a:rPr lang="en-US" dirty="0"/>
              <a:t>Martyn Clark</a:t>
            </a:r>
          </a:p>
          <a:p>
            <a:r>
              <a:rPr lang="en-US" dirty="0"/>
              <a:t>Stephan </a:t>
            </a:r>
            <a:r>
              <a:rPr lang="en-US" dirty="0" err="1"/>
              <a:t>O’Hearn</a:t>
            </a:r>
            <a:endParaRPr lang="en-US" dirty="0"/>
          </a:p>
        </p:txBody>
      </p:sp>
    </p:spTree>
    <p:extLst>
      <p:ext uri="{BB962C8B-B14F-4D97-AF65-F5344CB8AC3E}">
        <p14:creationId xmlns:p14="http://schemas.microsoft.com/office/powerpoint/2010/main" val="1490476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9A068-AC77-4D4A-9702-CCC5CA5CAB3D}"/>
              </a:ext>
            </a:extLst>
          </p:cNvPr>
          <p:cNvSpPr>
            <a:spLocks noGrp="1"/>
          </p:cNvSpPr>
          <p:nvPr>
            <p:ph type="title"/>
          </p:nvPr>
        </p:nvSpPr>
        <p:spPr/>
        <p:txBody>
          <a:bodyPr/>
          <a:lstStyle/>
          <a:p>
            <a:r>
              <a:rPr lang="en-US" b="1" dirty="0"/>
              <a:t>GWF Visualization Task Force - Next Steps</a:t>
            </a:r>
          </a:p>
        </p:txBody>
      </p:sp>
      <p:sp>
        <p:nvSpPr>
          <p:cNvPr id="3" name="Content Placeholder 2">
            <a:extLst>
              <a:ext uri="{FF2B5EF4-FFF2-40B4-BE49-F238E27FC236}">
                <a16:creationId xmlns:a16="http://schemas.microsoft.com/office/drawing/2014/main" id="{87C082F7-1783-FC4F-9AFA-4EEBD4D82866}"/>
              </a:ext>
            </a:extLst>
          </p:cNvPr>
          <p:cNvSpPr>
            <a:spLocks noGrp="1"/>
          </p:cNvSpPr>
          <p:nvPr>
            <p:ph idx="1"/>
          </p:nvPr>
        </p:nvSpPr>
        <p:spPr/>
        <p:txBody>
          <a:bodyPr/>
          <a:lstStyle/>
          <a:p>
            <a:r>
              <a:rPr lang="en-US" dirty="0"/>
              <a:t>Confirm terms of reference and membership</a:t>
            </a:r>
          </a:p>
          <a:p>
            <a:r>
              <a:rPr lang="en-US" dirty="0"/>
              <a:t>Confirm strategy</a:t>
            </a:r>
          </a:p>
          <a:p>
            <a:pPr lvl="1"/>
            <a:r>
              <a:rPr lang="en-US" dirty="0"/>
              <a:t>research product platform for external stakeholders</a:t>
            </a:r>
          </a:p>
          <a:p>
            <a:r>
              <a:rPr lang="en-US" dirty="0"/>
              <a:t>Establish DevOps Team</a:t>
            </a:r>
          </a:p>
          <a:p>
            <a:r>
              <a:rPr lang="en-US" dirty="0"/>
              <a:t>Develop feature request protocol</a:t>
            </a:r>
          </a:p>
          <a:p>
            <a:pPr lvl="1"/>
            <a:r>
              <a:rPr lang="en-US" dirty="0"/>
              <a:t>Ideally platform configuration will handle many requests</a:t>
            </a:r>
          </a:p>
          <a:p>
            <a:pPr lvl="1"/>
            <a:r>
              <a:rPr lang="en-US" dirty="0"/>
              <a:t>Ideally new features serve more than one research group</a:t>
            </a:r>
          </a:p>
          <a:p>
            <a:pPr lvl="1"/>
            <a:r>
              <a:rPr lang="en-US" dirty="0"/>
              <a:t>Focus on features for external stakeholders</a:t>
            </a:r>
          </a:p>
          <a:p>
            <a:pPr lvl="1"/>
            <a:r>
              <a:rPr lang="en-US" dirty="0"/>
              <a:t>Part of next-gen modelling environment</a:t>
            </a:r>
          </a:p>
          <a:p>
            <a:pPr lvl="1"/>
            <a:endParaRPr lang="en-US" dirty="0"/>
          </a:p>
        </p:txBody>
      </p:sp>
    </p:spTree>
    <p:extLst>
      <p:ext uri="{BB962C8B-B14F-4D97-AF65-F5344CB8AC3E}">
        <p14:creationId xmlns:p14="http://schemas.microsoft.com/office/powerpoint/2010/main" val="1117705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183CF-C61F-8A45-BF60-9451F7131E8E}"/>
              </a:ext>
            </a:extLst>
          </p:cNvPr>
          <p:cNvSpPr>
            <a:spLocks noGrp="1"/>
          </p:cNvSpPr>
          <p:nvPr>
            <p:ph type="title"/>
          </p:nvPr>
        </p:nvSpPr>
        <p:spPr>
          <a:xfrm>
            <a:off x="466166" y="365125"/>
            <a:ext cx="8305210" cy="676915"/>
          </a:xfrm>
        </p:spPr>
        <p:txBody>
          <a:bodyPr>
            <a:normAutofit fontScale="90000"/>
          </a:bodyPr>
          <a:lstStyle/>
          <a:p>
            <a:r>
              <a:rPr lang="en-US" b="1" dirty="0"/>
              <a:t>GWF Visualization</a:t>
            </a:r>
          </a:p>
        </p:txBody>
      </p:sp>
      <p:pic>
        <p:nvPicPr>
          <p:cNvPr id="3" name="Picture Placeholder 5">
            <a:extLst>
              <a:ext uri="{FF2B5EF4-FFF2-40B4-BE49-F238E27FC236}">
                <a16:creationId xmlns:a16="http://schemas.microsoft.com/office/drawing/2014/main" id="{F633AE77-66AF-874D-9ACF-4576B4FADEDA}"/>
              </a:ext>
            </a:extLst>
          </p:cNvPr>
          <p:cNvPicPr>
            <a:picLocks noChangeAspect="1"/>
          </p:cNvPicPr>
          <p:nvPr/>
        </p:nvPicPr>
        <p:blipFill>
          <a:blip r:embed="rId2">
            <a:extLst>
              <a:ext uri="{28A0092B-C50C-407E-A947-70E740481C1C}">
                <a14:useLocalDpi xmlns:a14="http://schemas.microsoft.com/office/drawing/2010/main" val="0"/>
              </a:ext>
            </a:extLst>
          </a:blip>
          <a:srcRect l="10423" r="10423"/>
          <a:stretch>
            <a:fillRect/>
          </a:stretch>
        </p:blipFill>
        <p:spPr>
          <a:xfrm>
            <a:off x="885316" y="4590730"/>
            <a:ext cx="2299160" cy="1815438"/>
          </a:xfrm>
          <a:prstGeom prst="rect">
            <a:avLst/>
          </a:prstGeom>
        </p:spPr>
      </p:pic>
      <p:pic>
        <p:nvPicPr>
          <p:cNvPr id="4" name="Content Placeholder 5">
            <a:extLst>
              <a:ext uri="{FF2B5EF4-FFF2-40B4-BE49-F238E27FC236}">
                <a16:creationId xmlns:a16="http://schemas.microsoft.com/office/drawing/2014/main" id="{A7BF7798-556B-0440-A1B6-3CB4AA025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5504" y="4565745"/>
            <a:ext cx="3477670" cy="2173544"/>
          </a:xfrm>
          <a:prstGeom prst="rect">
            <a:avLst/>
          </a:prstGeom>
        </p:spPr>
      </p:pic>
      <p:pic>
        <p:nvPicPr>
          <p:cNvPr id="5" name="Picture Placeholder 8">
            <a:extLst>
              <a:ext uri="{FF2B5EF4-FFF2-40B4-BE49-F238E27FC236}">
                <a16:creationId xmlns:a16="http://schemas.microsoft.com/office/drawing/2014/main" id="{DE32CB19-6FC8-3C48-B4A6-22C7B9826B2C}"/>
              </a:ext>
            </a:extLst>
          </p:cNvPr>
          <p:cNvPicPr>
            <a:picLocks noChangeAspect="1"/>
          </p:cNvPicPr>
          <p:nvPr/>
        </p:nvPicPr>
        <p:blipFill>
          <a:blip r:embed="rId4"/>
          <a:srcRect l="19627" r="19627"/>
          <a:stretch>
            <a:fillRect/>
          </a:stretch>
        </p:blipFill>
        <p:spPr>
          <a:xfrm>
            <a:off x="9027600" y="2167650"/>
            <a:ext cx="2299160" cy="1815438"/>
          </a:xfrm>
          <a:prstGeom prst="rect">
            <a:avLst/>
          </a:prstGeom>
        </p:spPr>
      </p:pic>
      <p:pic>
        <p:nvPicPr>
          <p:cNvPr id="6" name="Content Placeholder 4" descr="A close up of a map&#10;&#10;Description automatically generated">
            <a:extLst>
              <a:ext uri="{FF2B5EF4-FFF2-40B4-BE49-F238E27FC236}">
                <a16:creationId xmlns:a16="http://schemas.microsoft.com/office/drawing/2014/main" id="{F9103340-77C8-4849-9DB0-186EC55723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731" y="1871389"/>
            <a:ext cx="2901580" cy="1978449"/>
          </a:xfrm>
          <a:prstGeom prst="rect">
            <a:avLst/>
          </a:prstGeom>
        </p:spPr>
      </p:pic>
      <p:pic>
        <p:nvPicPr>
          <p:cNvPr id="7" name="Picture 6">
            <a:extLst>
              <a:ext uri="{FF2B5EF4-FFF2-40B4-BE49-F238E27FC236}">
                <a16:creationId xmlns:a16="http://schemas.microsoft.com/office/drawing/2014/main" id="{CF022A0C-9DFC-C742-BD04-E4368B350772}"/>
              </a:ext>
            </a:extLst>
          </p:cNvPr>
          <p:cNvPicPr>
            <a:picLocks noChangeAspect="1"/>
          </p:cNvPicPr>
          <p:nvPr/>
        </p:nvPicPr>
        <p:blipFill>
          <a:blip r:embed="rId6"/>
          <a:stretch>
            <a:fillRect/>
          </a:stretch>
        </p:blipFill>
        <p:spPr>
          <a:xfrm>
            <a:off x="3765207" y="5497025"/>
            <a:ext cx="3030840" cy="1129882"/>
          </a:xfrm>
          <a:prstGeom prst="rect">
            <a:avLst/>
          </a:prstGeom>
        </p:spPr>
      </p:pic>
      <p:pic>
        <p:nvPicPr>
          <p:cNvPr id="9" name="Picture 8">
            <a:extLst>
              <a:ext uri="{FF2B5EF4-FFF2-40B4-BE49-F238E27FC236}">
                <a16:creationId xmlns:a16="http://schemas.microsoft.com/office/drawing/2014/main" id="{3B0C5B9D-5789-6440-8C64-4DBF8C37753A}"/>
              </a:ext>
            </a:extLst>
          </p:cNvPr>
          <p:cNvPicPr>
            <a:picLocks noChangeAspect="1"/>
          </p:cNvPicPr>
          <p:nvPr/>
        </p:nvPicPr>
        <p:blipFill>
          <a:blip r:embed="rId7"/>
          <a:stretch>
            <a:fillRect/>
          </a:stretch>
        </p:blipFill>
        <p:spPr>
          <a:xfrm>
            <a:off x="6138575" y="3846646"/>
            <a:ext cx="1913046" cy="1992377"/>
          </a:xfrm>
          <a:prstGeom prst="rect">
            <a:avLst/>
          </a:prstGeom>
        </p:spPr>
      </p:pic>
      <p:sp>
        <p:nvSpPr>
          <p:cNvPr id="10" name="TextBox 9">
            <a:extLst>
              <a:ext uri="{FF2B5EF4-FFF2-40B4-BE49-F238E27FC236}">
                <a16:creationId xmlns:a16="http://schemas.microsoft.com/office/drawing/2014/main" id="{DE1D42F1-6F03-7B4C-B93D-AC9DEE17ADAA}"/>
              </a:ext>
            </a:extLst>
          </p:cNvPr>
          <p:cNvSpPr txBox="1"/>
          <p:nvPr/>
        </p:nvSpPr>
        <p:spPr>
          <a:xfrm>
            <a:off x="8978438" y="1852505"/>
            <a:ext cx="2348321" cy="369332"/>
          </a:xfrm>
          <a:prstGeom prst="rect">
            <a:avLst/>
          </a:prstGeom>
          <a:noFill/>
        </p:spPr>
        <p:txBody>
          <a:bodyPr wrap="none" rtlCol="0">
            <a:noAutofit/>
          </a:bodyPr>
          <a:lstStyle/>
          <a:p>
            <a:r>
              <a:rPr lang="en-US" dirty="0"/>
              <a:t>IMPC DAVIS Platform</a:t>
            </a:r>
          </a:p>
        </p:txBody>
      </p:sp>
      <p:sp>
        <p:nvSpPr>
          <p:cNvPr id="11" name="TextBox 10">
            <a:extLst>
              <a:ext uri="{FF2B5EF4-FFF2-40B4-BE49-F238E27FC236}">
                <a16:creationId xmlns:a16="http://schemas.microsoft.com/office/drawing/2014/main" id="{46BB6FBC-DFCA-784F-AEAB-C1D1CDFFD57B}"/>
              </a:ext>
            </a:extLst>
          </p:cNvPr>
          <p:cNvSpPr txBox="1"/>
          <p:nvPr/>
        </p:nvSpPr>
        <p:spPr>
          <a:xfrm>
            <a:off x="8548939" y="4201543"/>
            <a:ext cx="3724096" cy="369332"/>
          </a:xfrm>
          <a:prstGeom prst="rect">
            <a:avLst/>
          </a:prstGeom>
          <a:noFill/>
        </p:spPr>
        <p:txBody>
          <a:bodyPr wrap="none" rtlCol="0">
            <a:spAutoFit/>
          </a:bodyPr>
          <a:lstStyle/>
          <a:p>
            <a:r>
              <a:rPr lang="en-US" dirty="0"/>
              <a:t>IMPC Dashboard for Decision Support</a:t>
            </a:r>
          </a:p>
        </p:txBody>
      </p:sp>
      <p:sp>
        <p:nvSpPr>
          <p:cNvPr id="12" name="TextBox 11">
            <a:extLst>
              <a:ext uri="{FF2B5EF4-FFF2-40B4-BE49-F238E27FC236}">
                <a16:creationId xmlns:a16="http://schemas.microsoft.com/office/drawing/2014/main" id="{A57D686A-AA3F-9446-A4C1-CDA0AF06903A}"/>
              </a:ext>
            </a:extLst>
          </p:cNvPr>
          <p:cNvSpPr txBox="1"/>
          <p:nvPr/>
        </p:nvSpPr>
        <p:spPr>
          <a:xfrm>
            <a:off x="766422" y="4248824"/>
            <a:ext cx="3168413" cy="369332"/>
          </a:xfrm>
          <a:prstGeom prst="rect">
            <a:avLst/>
          </a:prstGeom>
          <a:noFill/>
        </p:spPr>
        <p:txBody>
          <a:bodyPr wrap="square" rtlCol="0">
            <a:noAutofit/>
          </a:bodyPr>
          <a:lstStyle/>
          <a:p>
            <a:r>
              <a:rPr lang="en-US" dirty="0"/>
              <a:t>Notebooks: </a:t>
            </a:r>
            <a:r>
              <a:rPr lang="en-US" dirty="0" err="1"/>
              <a:t>Jupyter</a:t>
            </a:r>
            <a:r>
              <a:rPr lang="en-US" dirty="0"/>
              <a:t>, R, Python</a:t>
            </a:r>
          </a:p>
        </p:txBody>
      </p:sp>
      <p:sp>
        <p:nvSpPr>
          <p:cNvPr id="13" name="TextBox 12">
            <a:extLst>
              <a:ext uri="{FF2B5EF4-FFF2-40B4-BE49-F238E27FC236}">
                <a16:creationId xmlns:a16="http://schemas.microsoft.com/office/drawing/2014/main" id="{880FF4D8-0F68-BF40-946E-D45743DF6D1E}"/>
              </a:ext>
            </a:extLst>
          </p:cNvPr>
          <p:cNvSpPr txBox="1"/>
          <p:nvPr/>
        </p:nvSpPr>
        <p:spPr>
          <a:xfrm>
            <a:off x="6030986" y="3548983"/>
            <a:ext cx="3030840" cy="369332"/>
          </a:xfrm>
          <a:prstGeom prst="rect">
            <a:avLst/>
          </a:prstGeom>
          <a:noFill/>
        </p:spPr>
        <p:txBody>
          <a:bodyPr wrap="none" rtlCol="0">
            <a:noAutofit/>
          </a:bodyPr>
          <a:lstStyle/>
          <a:p>
            <a:r>
              <a:rPr lang="en-US" dirty="0" err="1"/>
              <a:t>GeoSpatial</a:t>
            </a:r>
            <a:r>
              <a:rPr lang="en-US" dirty="0"/>
              <a:t> Correlation Analysis</a:t>
            </a:r>
          </a:p>
        </p:txBody>
      </p:sp>
      <p:sp>
        <p:nvSpPr>
          <p:cNvPr id="14" name="TextBox 13">
            <a:extLst>
              <a:ext uri="{FF2B5EF4-FFF2-40B4-BE49-F238E27FC236}">
                <a16:creationId xmlns:a16="http://schemas.microsoft.com/office/drawing/2014/main" id="{72159E02-9283-6D4D-B828-3D99C71C952D}"/>
              </a:ext>
            </a:extLst>
          </p:cNvPr>
          <p:cNvSpPr txBox="1"/>
          <p:nvPr/>
        </p:nvSpPr>
        <p:spPr>
          <a:xfrm>
            <a:off x="540932" y="1499786"/>
            <a:ext cx="1282531" cy="369332"/>
          </a:xfrm>
          <a:prstGeom prst="rect">
            <a:avLst/>
          </a:prstGeom>
          <a:noFill/>
        </p:spPr>
        <p:txBody>
          <a:bodyPr wrap="none" rtlCol="0">
            <a:spAutoFit/>
          </a:bodyPr>
          <a:lstStyle/>
          <a:p>
            <a:r>
              <a:rPr lang="en-US" dirty="0" err="1"/>
              <a:t>ContourDiff</a:t>
            </a:r>
            <a:endParaRPr lang="en-US" dirty="0"/>
          </a:p>
        </p:txBody>
      </p:sp>
      <p:sp>
        <p:nvSpPr>
          <p:cNvPr id="15" name="TextBox 14">
            <a:extLst>
              <a:ext uri="{FF2B5EF4-FFF2-40B4-BE49-F238E27FC236}">
                <a16:creationId xmlns:a16="http://schemas.microsoft.com/office/drawing/2014/main" id="{BA51A939-F9FB-1046-ACC5-8F694E6A5921}"/>
              </a:ext>
            </a:extLst>
          </p:cNvPr>
          <p:cNvSpPr txBox="1"/>
          <p:nvPr/>
        </p:nvSpPr>
        <p:spPr>
          <a:xfrm>
            <a:off x="3692079" y="5131965"/>
            <a:ext cx="1479636" cy="369332"/>
          </a:xfrm>
          <a:prstGeom prst="rect">
            <a:avLst/>
          </a:prstGeom>
          <a:noFill/>
        </p:spPr>
        <p:txBody>
          <a:bodyPr wrap="none" rtlCol="0">
            <a:spAutoFit/>
          </a:bodyPr>
          <a:lstStyle/>
          <a:p>
            <a:r>
              <a:rPr lang="en-US" dirty="0"/>
              <a:t>Horizon Chart</a:t>
            </a:r>
          </a:p>
        </p:txBody>
      </p:sp>
      <p:pic>
        <p:nvPicPr>
          <p:cNvPr id="17" name="Picture 16">
            <a:extLst>
              <a:ext uri="{FF2B5EF4-FFF2-40B4-BE49-F238E27FC236}">
                <a16:creationId xmlns:a16="http://schemas.microsoft.com/office/drawing/2014/main" id="{23A74093-794F-CA44-B32B-86AE25270689}"/>
              </a:ext>
            </a:extLst>
          </p:cNvPr>
          <p:cNvPicPr>
            <a:picLocks noChangeAspect="1"/>
          </p:cNvPicPr>
          <p:nvPr/>
        </p:nvPicPr>
        <p:blipFill>
          <a:blip r:embed="rId8"/>
          <a:stretch>
            <a:fillRect/>
          </a:stretch>
        </p:blipFill>
        <p:spPr>
          <a:xfrm>
            <a:off x="3768169" y="1652586"/>
            <a:ext cx="3489900" cy="1925889"/>
          </a:xfrm>
          <a:prstGeom prst="rect">
            <a:avLst/>
          </a:prstGeom>
        </p:spPr>
      </p:pic>
      <p:sp>
        <p:nvSpPr>
          <p:cNvPr id="18" name="TextBox 17">
            <a:extLst>
              <a:ext uri="{FF2B5EF4-FFF2-40B4-BE49-F238E27FC236}">
                <a16:creationId xmlns:a16="http://schemas.microsoft.com/office/drawing/2014/main" id="{1A7403E4-8B52-6243-9A02-AD50B2073287}"/>
              </a:ext>
            </a:extLst>
          </p:cNvPr>
          <p:cNvSpPr txBox="1"/>
          <p:nvPr/>
        </p:nvSpPr>
        <p:spPr>
          <a:xfrm>
            <a:off x="3663583" y="1294142"/>
            <a:ext cx="5107792" cy="369332"/>
          </a:xfrm>
          <a:prstGeom prst="rect">
            <a:avLst/>
          </a:prstGeom>
          <a:noFill/>
        </p:spPr>
        <p:txBody>
          <a:bodyPr wrap="none" rtlCol="0">
            <a:noAutofit/>
          </a:bodyPr>
          <a:lstStyle/>
          <a:p>
            <a:r>
              <a:rPr lang="en-US" dirty="0"/>
              <a:t>Modelling Software (e.g., CRHM, CHM VTU in </a:t>
            </a:r>
            <a:r>
              <a:rPr lang="en-US" dirty="0" err="1"/>
              <a:t>ParaView</a:t>
            </a:r>
            <a:r>
              <a:rPr lang="en-US" dirty="0"/>
              <a:t>)</a:t>
            </a:r>
          </a:p>
        </p:txBody>
      </p:sp>
      <p:pic>
        <p:nvPicPr>
          <p:cNvPr id="19" name="Picture 18">
            <a:extLst>
              <a:ext uri="{FF2B5EF4-FFF2-40B4-BE49-F238E27FC236}">
                <a16:creationId xmlns:a16="http://schemas.microsoft.com/office/drawing/2014/main" id="{40703A32-19A5-6E4B-BD8C-A4F45362685D}"/>
              </a:ext>
            </a:extLst>
          </p:cNvPr>
          <p:cNvPicPr>
            <a:picLocks noChangeAspect="1"/>
          </p:cNvPicPr>
          <p:nvPr/>
        </p:nvPicPr>
        <p:blipFill>
          <a:blip r:embed="rId9"/>
          <a:stretch>
            <a:fillRect/>
          </a:stretch>
        </p:blipFill>
        <p:spPr>
          <a:xfrm>
            <a:off x="5972599" y="1653516"/>
            <a:ext cx="2906367" cy="1624146"/>
          </a:xfrm>
          <a:prstGeom prst="rect">
            <a:avLst/>
          </a:prstGeom>
        </p:spPr>
      </p:pic>
      <p:pic>
        <p:nvPicPr>
          <p:cNvPr id="22" name="Picture 21">
            <a:extLst>
              <a:ext uri="{FF2B5EF4-FFF2-40B4-BE49-F238E27FC236}">
                <a16:creationId xmlns:a16="http://schemas.microsoft.com/office/drawing/2014/main" id="{3C0D7CA6-0325-8341-8A92-472D8BBCBD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18265" y="3480512"/>
            <a:ext cx="1666515" cy="1576654"/>
          </a:xfrm>
          <a:prstGeom prst="rect">
            <a:avLst/>
          </a:prstGeom>
        </p:spPr>
      </p:pic>
      <p:sp>
        <p:nvSpPr>
          <p:cNvPr id="23" name="TextBox 22">
            <a:extLst>
              <a:ext uri="{FF2B5EF4-FFF2-40B4-BE49-F238E27FC236}">
                <a16:creationId xmlns:a16="http://schemas.microsoft.com/office/drawing/2014/main" id="{7070D448-B7EA-A441-906B-5CD2A3AE5960}"/>
              </a:ext>
            </a:extLst>
          </p:cNvPr>
          <p:cNvSpPr txBox="1"/>
          <p:nvPr/>
        </p:nvSpPr>
        <p:spPr>
          <a:xfrm>
            <a:off x="3716665" y="3485946"/>
            <a:ext cx="930169" cy="646331"/>
          </a:xfrm>
          <a:prstGeom prst="rect">
            <a:avLst/>
          </a:prstGeom>
          <a:noFill/>
        </p:spPr>
        <p:txBody>
          <a:bodyPr wrap="square" rtlCol="0">
            <a:spAutoFit/>
          </a:bodyPr>
          <a:lstStyle/>
          <a:p>
            <a:r>
              <a:rPr lang="en-US" dirty="0"/>
              <a:t>CHM </a:t>
            </a:r>
            <a:r>
              <a:rPr lang="en-US" dirty="0" err="1"/>
              <a:t>NetCDF</a:t>
            </a:r>
            <a:endParaRPr lang="en-US" dirty="0"/>
          </a:p>
        </p:txBody>
      </p:sp>
      <p:pic>
        <p:nvPicPr>
          <p:cNvPr id="24" name="Picture 23">
            <a:extLst>
              <a:ext uri="{FF2B5EF4-FFF2-40B4-BE49-F238E27FC236}">
                <a16:creationId xmlns:a16="http://schemas.microsoft.com/office/drawing/2014/main" id="{0871763E-5E6D-094B-9FD6-19D1389D1253}"/>
              </a:ext>
            </a:extLst>
          </p:cNvPr>
          <p:cNvPicPr>
            <a:picLocks noChangeAspect="1"/>
          </p:cNvPicPr>
          <p:nvPr/>
        </p:nvPicPr>
        <p:blipFill>
          <a:blip r:embed="rId11"/>
          <a:stretch>
            <a:fillRect/>
          </a:stretch>
        </p:blipFill>
        <p:spPr>
          <a:xfrm>
            <a:off x="9338894" y="262729"/>
            <a:ext cx="2386940" cy="1641136"/>
          </a:xfrm>
          <a:prstGeom prst="rect">
            <a:avLst/>
          </a:prstGeom>
        </p:spPr>
      </p:pic>
      <p:sp>
        <p:nvSpPr>
          <p:cNvPr id="25" name="Rectangle 24">
            <a:extLst>
              <a:ext uri="{FF2B5EF4-FFF2-40B4-BE49-F238E27FC236}">
                <a16:creationId xmlns:a16="http://schemas.microsoft.com/office/drawing/2014/main" id="{56E75F0D-BF67-B14C-997F-2C4234381A6E}"/>
              </a:ext>
            </a:extLst>
          </p:cNvPr>
          <p:cNvSpPr/>
          <p:nvPr/>
        </p:nvSpPr>
        <p:spPr>
          <a:xfrm>
            <a:off x="9370378" y="514"/>
            <a:ext cx="1016625" cy="369332"/>
          </a:xfrm>
          <a:prstGeom prst="rect">
            <a:avLst/>
          </a:prstGeom>
        </p:spPr>
        <p:txBody>
          <a:bodyPr wrap="none">
            <a:spAutoFit/>
          </a:bodyPr>
          <a:lstStyle/>
          <a:p>
            <a:r>
              <a:rPr lang="en-US" dirty="0" err="1"/>
              <a:t>Cuizinart</a:t>
            </a:r>
            <a:endParaRPr lang="en-US" dirty="0"/>
          </a:p>
        </p:txBody>
      </p:sp>
    </p:spTree>
    <p:extLst>
      <p:ext uri="{BB962C8B-B14F-4D97-AF65-F5344CB8AC3E}">
        <p14:creationId xmlns:p14="http://schemas.microsoft.com/office/powerpoint/2010/main" val="2586243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E0471-29B3-3C4D-92F6-F350356D554D}"/>
              </a:ext>
            </a:extLst>
          </p:cNvPr>
          <p:cNvSpPr>
            <a:spLocks noGrp="1"/>
          </p:cNvSpPr>
          <p:nvPr>
            <p:ph type="title"/>
          </p:nvPr>
        </p:nvSpPr>
        <p:spPr>
          <a:xfrm>
            <a:off x="552917" y="215153"/>
            <a:ext cx="10930871" cy="643887"/>
          </a:xfrm>
        </p:spPr>
        <p:txBody>
          <a:bodyPr>
            <a:normAutofit/>
          </a:bodyPr>
          <a:lstStyle/>
          <a:p>
            <a:r>
              <a:rPr lang="en-US" b="1" dirty="0"/>
              <a:t>GWF Visualization Approaches</a:t>
            </a:r>
          </a:p>
        </p:txBody>
      </p:sp>
      <p:pic>
        <p:nvPicPr>
          <p:cNvPr id="6" name="Picture Placeholder 5">
            <a:extLst>
              <a:ext uri="{FF2B5EF4-FFF2-40B4-BE49-F238E27FC236}">
                <a16:creationId xmlns:a16="http://schemas.microsoft.com/office/drawing/2014/main" id="{D0E64392-EF8F-9349-AA50-FFC2C4E8CFC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0423" r="10423"/>
          <a:stretch>
            <a:fillRect/>
          </a:stretch>
        </p:blipFill>
        <p:spPr>
          <a:xfrm>
            <a:off x="5183188" y="989933"/>
            <a:ext cx="6169024" cy="4871117"/>
          </a:xfrm>
        </p:spPr>
      </p:pic>
      <p:sp>
        <p:nvSpPr>
          <p:cNvPr id="4" name="Text Placeholder 3">
            <a:extLst>
              <a:ext uri="{FF2B5EF4-FFF2-40B4-BE49-F238E27FC236}">
                <a16:creationId xmlns:a16="http://schemas.microsoft.com/office/drawing/2014/main" id="{39CFD0F1-2CB7-EA49-8742-2951B6D1E852}"/>
              </a:ext>
            </a:extLst>
          </p:cNvPr>
          <p:cNvSpPr>
            <a:spLocks noGrp="1"/>
          </p:cNvSpPr>
          <p:nvPr>
            <p:ph type="body" sz="half" idx="2"/>
          </p:nvPr>
        </p:nvSpPr>
        <p:spPr>
          <a:xfrm>
            <a:off x="552917" y="919069"/>
            <a:ext cx="6358871" cy="5840319"/>
          </a:xfrm>
        </p:spPr>
        <p:txBody>
          <a:bodyPr>
            <a:noAutofit/>
          </a:bodyPr>
          <a:lstStyle/>
          <a:p>
            <a:pPr marL="285750" indent="-285750">
              <a:buFont typeface="Arial" panose="020B0604020202020204" pitchFamily="34" charset="0"/>
              <a:buChar char="•"/>
            </a:pPr>
            <a:r>
              <a:rPr lang="en-US" sz="2400" b="1" dirty="0"/>
              <a:t>Notebook</a:t>
            </a:r>
          </a:p>
          <a:p>
            <a:pPr marL="742950" lvl="1" indent="-285750">
              <a:buFont typeface="Arial" panose="020B0604020202020204" pitchFamily="34" charset="0"/>
              <a:buChar char="•"/>
            </a:pPr>
            <a:r>
              <a:rPr lang="en-US" sz="2400" dirty="0" err="1"/>
              <a:t>Jupyter</a:t>
            </a:r>
            <a:r>
              <a:rPr lang="en-US" sz="2400" dirty="0"/>
              <a:t>, R, Python, Julia</a:t>
            </a:r>
          </a:p>
          <a:p>
            <a:pPr marL="285750" indent="-285750">
              <a:buFont typeface="Arial" panose="020B0604020202020204" pitchFamily="34" charset="0"/>
              <a:buChar char="•"/>
            </a:pPr>
            <a:r>
              <a:rPr lang="en-US" sz="2400" b="1" dirty="0"/>
              <a:t>Modelling Software</a:t>
            </a:r>
          </a:p>
          <a:p>
            <a:pPr marL="742950" lvl="1" indent="-285750">
              <a:buFont typeface="Arial" panose="020B0604020202020204" pitchFamily="34" charset="0"/>
              <a:buChar char="•"/>
            </a:pPr>
            <a:r>
              <a:rPr lang="en-US" sz="2400" dirty="0"/>
              <a:t>CHM, CRHM, Mesher, …</a:t>
            </a:r>
          </a:p>
          <a:p>
            <a:pPr marL="285750" indent="-285750">
              <a:buFont typeface="Arial" panose="020B0604020202020204" pitchFamily="34" charset="0"/>
              <a:buChar char="•"/>
            </a:pPr>
            <a:r>
              <a:rPr lang="en-US" sz="2400" b="1" dirty="0" err="1"/>
              <a:t>Cuizinart</a:t>
            </a:r>
            <a:endParaRPr lang="en-US" sz="2400" b="1" dirty="0"/>
          </a:p>
          <a:p>
            <a:pPr marL="742950" lvl="1" indent="-285750">
              <a:buFont typeface="Arial" panose="020B0604020202020204" pitchFamily="34" charset="0"/>
              <a:buChar char="•"/>
            </a:pPr>
            <a:r>
              <a:rPr lang="en-US" sz="2400" dirty="0"/>
              <a:t>GWF Dataset Geospatial Search</a:t>
            </a:r>
          </a:p>
          <a:p>
            <a:pPr marL="285750" indent="-285750">
              <a:buFont typeface="Arial" panose="020B0604020202020204" pitchFamily="34" charset="0"/>
              <a:buChar char="•"/>
            </a:pPr>
            <a:r>
              <a:rPr lang="en-US" sz="2400" b="1" dirty="0"/>
              <a:t>Visualization Research Prototypes</a:t>
            </a:r>
          </a:p>
          <a:p>
            <a:pPr marL="742950" lvl="1" indent="-285750">
              <a:buFont typeface="Arial" panose="020B0604020202020204" pitchFamily="34" charset="0"/>
              <a:buChar char="•"/>
            </a:pPr>
            <a:r>
              <a:rPr lang="en-US" sz="2400" dirty="0" err="1"/>
              <a:t>ContourDiff</a:t>
            </a:r>
            <a:endParaRPr lang="en-US" sz="2400" dirty="0"/>
          </a:p>
          <a:p>
            <a:pPr marL="742950" lvl="1" indent="-285750">
              <a:buFont typeface="Arial" panose="020B0604020202020204" pitchFamily="34" charset="0"/>
              <a:buChar char="•"/>
            </a:pPr>
            <a:r>
              <a:rPr lang="en-US" sz="2400" dirty="0"/>
              <a:t>Image Compression</a:t>
            </a:r>
          </a:p>
          <a:p>
            <a:pPr marL="742950" lvl="1" indent="-285750">
              <a:buFont typeface="Arial" panose="020B0604020202020204" pitchFamily="34" charset="0"/>
              <a:buChar char="•"/>
            </a:pPr>
            <a:r>
              <a:rPr lang="en-US" sz="2400" dirty="0"/>
              <a:t>Horizon Charts</a:t>
            </a:r>
          </a:p>
          <a:p>
            <a:pPr marL="742950" lvl="1" indent="-285750">
              <a:buFont typeface="Arial" panose="020B0604020202020204" pitchFamily="34" charset="0"/>
              <a:buChar char="•"/>
            </a:pPr>
            <a:r>
              <a:rPr lang="en-US" sz="2400" dirty="0"/>
              <a:t>Geospatial Correlation Analysis</a:t>
            </a:r>
          </a:p>
          <a:p>
            <a:pPr marL="285750" indent="-285750">
              <a:buFont typeface="Arial" panose="020B0604020202020204" pitchFamily="34" charset="0"/>
              <a:buChar char="•"/>
            </a:pPr>
            <a:r>
              <a:rPr lang="en-US" sz="2400" b="1" dirty="0"/>
              <a:t>Visualization Platforms</a:t>
            </a:r>
          </a:p>
          <a:p>
            <a:pPr marL="742950" lvl="1" indent="-285750">
              <a:buFont typeface="Arial" panose="020B0604020202020204" pitchFamily="34" charset="0"/>
              <a:buChar char="•"/>
            </a:pPr>
            <a:r>
              <a:rPr lang="en-US" sz="2400" dirty="0"/>
              <a:t>DAVIS: Maps with layers, heatmaps</a:t>
            </a:r>
          </a:p>
          <a:p>
            <a:pPr marL="742950" lvl="1" indent="-285750">
              <a:buFont typeface="Arial" panose="020B0604020202020204" pitchFamily="34" charset="0"/>
              <a:buChar char="•"/>
            </a:pPr>
            <a:r>
              <a:rPr lang="en-US" sz="2400" dirty="0"/>
              <a:t>GWF Dashboard for Decision Support</a:t>
            </a:r>
          </a:p>
        </p:txBody>
      </p:sp>
    </p:spTree>
    <p:extLst>
      <p:ext uri="{BB962C8B-B14F-4D97-AF65-F5344CB8AC3E}">
        <p14:creationId xmlns:p14="http://schemas.microsoft.com/office/powerpoint/2010/main" val="1371672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E0471-29B3-3C4D-92F6-F350356D554D}"/>
              </a:ext>
            </a:extLst>
          </p:cNvPr>
          <p:cNvSpPr>
            <a:spLocks noGrp="1"/>
          </p:cNvSpPr>
          <p:nvPr>
            <p:ph type="title"/>
          </p:nvPr>
        </p:nvSpPr>
        <p:spPr>
          <a:xfrm>
            <a:off x="839787" y="322725"/>
            <a:ext cx="10512425" cy="608029"/>
          </a:xfrm>
        </p:spPr>
        <p:txBody>
          <a:bodyPr>
            <a:normAutofit/>
          </a:bodyPr>
          <a:lstStyle/>
          <a:p>
            <a:r>
              <a:rPr lang="en-US" b="1" dirty="0"/>
              <a:t>GWF/IMPC</a:t>
            </a:r>
            <a:r>
              <a:rPr lang="en-US" b="1" baseline="30000" dirty="0"/>
              <a:t>1</a:t>
            </a:r>
            <a:r>
              <a:rPr lang="en-US" b="1" dirty="0"/>
              <a:t> </a:t>
            </a:r>
            <a:r>
              <a:rPr lang="en-US" b="1" u="sng" dirty="0"/>
              <a:t>Da</a:t>
            </a:r>
            <a:r>
              <a:rPr lang="en-US" b="1" dirty="0"/>
              <a:t>ta and model </a:t>
            </a:r>
            <a:r>
              <a:rPr lang="en-US" b="1" u="sng" dirty="0"/>
              <a:t>vis</a:t>
            </a:r>
            <a:r>
              <a:rPr lang="en-US" b="1" dirty="0"/>
              <a:t>ualization (DAVIS)</a:t>
            </a:r>
          </a:p>
        </p:txBody>
      </p:sp>
      <p:sp>
        <p:nvSpPr>
          <p:cNvPr id="4" name="Text Placeholder 3">
            <a:extLst>
              <a:ext uri="{FF2B5EF4-FFF2-40B4-BE49-F238E27FC236}">
                <a16:creationId xmlns:a16="http://schemas.microsoft.com/office/drawing/2014/main" id="{39CFD0F1-2CB7-EA49-8742-2951B6D1E852}"/>
              </a:ext>
            </a:extLst>
          </p:cNvPr>
          <p:cNvSpPr>
            <a:spLocks noGrp="1"/>
          </p:cNvSpPr>
          <p:nvPr>
            <p:ph type="body" sz="half" idx="2"/>
          </p:nvPr>
        </p:nvSpPr>
        <p:spPr>
          <a:xfrm>
            <a:off x="839788" y="1065229"/>
            <a:ext cx="4343400" cy="4803759"/>
          </a:xfrm>
        </p:spPr>
        <p:txBody>
          <a:bodyPr>
            <a:normAutofit/>
          </a:bodyPr>
          <a:lstStyle/>
          <a:p>
            <a:pPr marL="285750" indent="-285750">
              <a:buFont typeface="Arial" panose="020B0604020202020204" pitchFamily="34" charset="0"/>
              <a:buChar char="•"/>
            </a:pPr>
            <a:r>
              <a:rPr lang="en-US" sz="2000" b="1" dirty="0"/>
              <a:t>Project Lead</a:t>
            </a:r>
          </a:p>
          <a:p>
            <a:pPr marL="742950" lvl="1" indent="-285750">
              <a:buFont typeface="Arial" panose="020B0604020202020204" pitchFamily="34" charset="0"/>
              <a:buChar char="•"/>
            </a:pPr>
            <a:r>
              <a:rPr lang="en-US" sz="2000" dirty="0" err="1"/>
              <a:t>Saman</a:t>
            </a:r>
            <a:r>
              <a:rPr lang="en-US" sz="2000" dirty="0"/>
              <a:t> </a:t>
            </a:r>
            <a:r>
              <a:rPr lang="en-US" sz="2000" dirty="0" err="1"/>
              <a:t>Razavi</a:t>
            </a:r>
            <a:endParaRPr lang="en-US" sz="2000" dirty="0"/>
          </a:p>
          <a:p>
            <a:pPr marL="742950" lvl="1" indent="-285750">
              <a:buFont typeface="Arial" panose="020B0604020202020204" pitchFamily="34" charset="0"/>
              <a:buChar char="•"/>
            </a:pPr>
            <a:r>
              <a:rPr lang="en-US" sz="2000" dirty="0"/>
              <a:t>Carl </a:t>
            </a:r>
            <a:r>
              <a:rPr lang="en-US" sz="2000" dirty="0" err="1"/>
              <a:t>Gutwin</a:t>
            </a:r>
            <a:endParaRPr lang="en-US" sz="2000" dirty="0"/>
          </a:p>
          <a:p>
            <a:pPr marL="285750" indent="-285750">
              <a:buFont typeface="Arial" panose="020B0604020202020204" pitchFamily="34" charset="0"/>
              <a:buChar char="•"/>
            </a:pPr>
            <a:r>
              <a:rPr lang="en-US" sz="2200" b="1" dirty="0"/>
              <a:t>HQP</a:t>
            </a:r>
          </a:p>
          <a:p>
            <a:pPr marL="742950" lvl="1" indent="-285750">
              <a:buFont typeface="Arial" panose="020B0604020202020204" pitchFamily="34" charset="0"/>
              <a:buChar char="•"/>
            </a:pPr>
            <a:r>
              <a:rPr lang="en-US" sz="2000" dirty="0"/>
              <a:t>Ehsan </a:t>
            </a:r>
            <a:r>
              <a:rPr lang="en-US" sz="2000" dirty="0" err="1"/>
              <a:t>Sotoodeh</a:t>
            </a:r>
            <a:r>
              <a:rPr lang="en-US" sz="2000" dirty="0"/>
              <a:t> </a:t>
            </a:r>
            <a:r>
              <a:rPr lang="en-US" sz="2000" dirty="0" err="1"/>
              <a:t>Mollashahi</a:t>
            </a:r>
            <a:endParaRPr lang="en-US" sz="2000" dirty="0"/>
          </a:p>
          <a:p>
            <a:pPr marL="742950" lvl="1" indent="-285750">
              <a:buFont typeface="Arial" panose="020B0604020202020204" pitchFamily="34" charset="0"/>
              <a:buChar char="•"/>
            </a:pPr>
            <a:r>
              <a:rPr lang="en-US" sz="2000" dirty="0" err="1"/>
              <a:t>Shervan</a:t>
            </a:r>
            <a:r>
              <a:rPr lang="en-US" sz="2000" dirty="0"/>
              <a:t> </a:t>
            </a:r>
            <a:r>
              <a:rPr lang="en-US" sz="2000" dirty="0" err="1"/>
              <a:t>Gharari</a:t>
            </a:r>
            <a:endParaRPr lang="en-US" sz="2000" dirty="0"/>
          </a:p>
          <a:p>
            <a:pPr marL="285750" indent="-285750">
              <a:buFont typeface="Arial" panose="020B0604020202020204" pitchFamily="34" charset="0"/>
              <a:buChar char="•"/>
            </a:pPr>
            <a:r>
              <a:rPr lang="en-US" sz="2000" b="1" dirty="0"/>
              <a:t>Aim of project</a:t>
            </a:r>
          </a:p>
          <a:p>
            <a:pPr marL="742950" lvl="1" indent="-285750">
              <a:buFont typeface="Arial" panose="020B0604020202020204" pitchFamily="34" charset="0"/>
              <a:buChar char="•"/>
            </a:pPr>
            <a:r>
              <a:rPr lang="en-US" sz="2000" dirty="0"/>
              <a:t>Communicate IMPC/GWF scientific outputs to public</a:t>
            </a:r>
          </a:p>
        </p:txBody>
      </p:sp>
      <p:pic>
        <p:nvPicPr>
          <p:cNvPr id="9" name="Picture Placeholder 8">
            <a:extLst>
              <a:ext uri="{FF2B5EF4-FFF2-40B4-BE49-F238E27FC236}">
                <a16:creationId xmlns:a16="http://schemas.microsoft.com/office/drawing/2014/main" id="{17807678-3744-EC44-9DA5-62619879BA43}"/>
              </a:ext>
            </a:extLst>
          </p:cNvPr>
          <p:cNvPicPr>
            <a:picLocks noGrp="1" noChangeAspect="1"/>
          </p:cNvPicPr>
          <p:nvPr>
            <p:ph type="pic" idx="1"/>
          </p:nvPr>
        </p:nvPicPr>
        <p:blipFill>
          <a:blip r:embed="rId2"/>
          <a:srcRect l="19627" r="19627"/>
          <a:stretch>
            <a:fillRect/>
          </a:stretch>
        </p:blipFill>
        <p:spPr>
          <a:prstGeom prst="rect">
            <a:avLst/>
          </a:prstGeom>
        </p:spPr>
      </p:pic>
      <p:sp>
        <p:nvSpPr>
          <p:cNvPr id="11" name="Rectangle 10">
            <a:extLst>
              <a:ext uri="{FF2B5EF4-FFF2-40B4-BE49-F238E27FC236}">
                <a16:creationId xmlns:a16="http://schemas.microsoft.com/office/drawing/2014/main" id="{17BF5D79-5F3B-D249-BBB8-E872A1378FC3}"/>
              </a:ext>
            </a:extLst>
          </p:cNvPr>
          <p:cNvSpPr/>
          <p:nvPr/>
        </p:nvSpPr>
        <p:spPr>
          <a:xfrm>
            <a:off x="849620" y="5918507"/>
            <a:ext cx="5023491" cy="369332"/>
          </a:xfrm>
          <a:prstGeom prst="rect">
            <a:avLst/>
          </a:prstGeom>
        </p:spPr>
        <p:txBody>
          <a:bodyPr wrap="none">
            <a:spAutoFit/>
          </a:bodyPr>
          <a:lstStyle/>
          <a:p>
            <a:r>
              <a:rPr lang="en-US" b="1" baseline="30000" dirty="0"/>
              <a:t>1</a:t>
            </a:r>
            <a:r>
              <a:rPr lang="en-US" b="1" dirty="0"/>
              <a:t>Integrated Modelling Program for Canada (IMPC) </a:t>
            </a:r>
            <a:endParaRPr lang="en-US" dirty="0"/>
          </a:p>
        </p:txBody>
      </p:sp>
    </p:spTree>
    <p:extLst>
      <p:ext uri="{BB962C8B-B14F-4D97-AF65-F5344CB8AC3E}">
        <p14:creationId xmlns:p14="http://schemas.microsoft.com/office/powerpoint/2010/main" val="427844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B204-EEAE-6D46-B9FA-5D4419CCE961}"/>
              </a:ext>
            </a:extLst>
          </p:cNvPr>
          <p:cNvSpPr>
            <a:spLocks noGrp="1"/>
          </p:cNvSpPr>
          <p:nvPr>
            <p:ph type="title"/>
          </p:nvPr>
        </p:nvSpPr>
        <p:spPr>
          <a:xfrm>
            <a:off x="839788" y="226243"/>
            <a:ext cx="10512424" cy="1034997"/>
          </a:xfrm>
        </p:spPr>
        <p:txBody>
          <a:bodyPr>
            <a:noAutofit/>
          </a:bodyPr>
          <a:lstStyle/>
          <a:p>
            <a:r>
              <a:rPr lang="en-US" b="1" dirty="0"/>
              <a:t>GWF/IMPC</a:t>
            </a:r>
            <a:r>
              <a:rPr lang="en-US" b="1" baseline="30000" dirty="0"/>
              <a:t>1</a:t>
            </a:r>
            <a:r>
              <a:rPr lang="en-US" b="1" dirty="0"/>
              <a:t> Dashboard</a:t>
            </a:r>
          </a:p>
        </p:txBody>
      </p:sp>
      <p:pic>
        <p:nvPicPr>
          <p:cNvPr id="6" name="Content Placeholder 5">
            <a:extLst>
              <a:ext uri="{FF2B5EF4-FFF2-40B4-BE49-F238E27FC236}">
                <a16:creationId xmlns:a16="http://schemas.microsoft.com/office/drawing/2014/main" id="{39C5DCF1-D05C-B94D-B24B-540DD1F5F7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495425"/>
            <a:ext cx="6172200" cy="3857625"/>
          </a:xfrm>
        </p:spPr>
      </p:pic>
      <p:sp>
        <p:nvSpPr>
          <p:cNvPr id="4" name="Text Placeholder 3">
            <a:extLst>
              <a:ext uri="{FF2B5EF4-FFF2-40B4-BE49-F238E27FC236}">
                <a16:creationId xmlns:a16="http://schemas.microsoft.com/office/drawing/2014/main" id="{38FC3434-D257-4746-8DCB-BD95EA7FA19B}"/>
              </a:ext>
            </a:extLst>
          </p:cNvPr>
          <p:cNvSpPr>
            <a:spLocks noGrp="1"/>
          </p:cNvSpPr>
          <p:nvPr>
            <p:ph type="body" sz="half" idx="2"/>
          </p:nvPr>
        </p:nvSpPr>
        <p:spPr>
          <a:xfrm>
            <a:off x="839788" y="1495425"/>
            <a:ext cx="4343400" cy="4752975"/>
          </a:xfrm>
        </p:spPr>
        <p:txBody>
          <a:bodyPr>
            <a:normAutofit/>
          </a:bodyPr>
          <a:lstStyle/>
          <a:p>
            <a:r>
              <a:rPr lang="en-US" sz="2000" b="1" dirty="0"/>
              <a:t>Faculty Leads</a:t>
            </a:r>
          </a:p>
          <a:p>
            <a:pPr marL="285750" indent="-285750">
              <a:buFont typeface="Arial" panose="020B0604020202020204" pitchFamily="34" charset="0"/>
              <a:buChar char="•"/>
            </a:pPr>
            <a:r>
              <a:rPr lang="en-US" sz="2000" dirty="0"/>
              <a:t>Carl </a:t>
            </a:r>
            <a:r>
              <a:rPr lang="en-US" sz="2000" dirty="0" err="1"/>
              <a:t>Gutwin</a:t>
            </a:r>
            <a:r>
              <a:rPr lang="en-US" sz="2000" dirty="0"/>
              <a:t>, </a:t>
            </a:r>
            <a:r>
              <a:rPr lang="en-US" sz="2000" dirty="0" err="1"/>
              <a:t>Saman</a:t>
            </a:r>
            <a:r>
              <a:rPr lang="en-US" sz="2000" dirty="0"/>
              <a:t> </a:t>
            </a:r>
            <a:r>
              <a:rPr lang="en-US" sz="2000" dirty="0" err="1"/>
              <a:t>Razavi</a:t>
            </a:r>
            <a:r>
              <a:rPr lang="en-US" sz="2000" dirty="0"/>
              <a:t>, Patricia Gober</a:t>
            </a:r>
          </a:p>
          <a:p>
            <a:r>
              <a:rPr lang="en-US" sz="2000" b="1" dirty="0"/>
              <a:t>IMPC Manager</a:t>
            </a:r>
          </a:p>
          <a:p>
            <a:pPr marL="285750" indent="-285750">
              <a:buFont typeface="Arial" panose="020B0604020202020204" pitchFamily="34" charset="0"/>
              <a:buChar char="•"/>
            </a:pPr>
            <a:r>
              <a:rPr lang="en-US" sz="2000" dirty="0"/>
              <a:t>Hayley Carlson</a:t>
            </a:r>
          </a:p>
          <a:p>
            <a:r>
              <a:rPr lang="en-US" sz="2000" b="1" dirty="0"/>
              <a:t>Highly Qualified Personnel</a:t>
            </a:r>
          </a:p>
          <a:p>
            <a:pPr marL="285750" indent="-285750">
              <a:buFont typeface="Arial" panose="020B0604020202020204" pitchFamily="34" charset="0"/>
              <a:buChar char="•"/>
            </a:pPr>
            <a:r>
              <a:rPr lang="en-US" sz="2000" dirty="0"/>
              <a:t>Leila </a:t>
            </a:r>
            <a:r>
              <a:rPr lang="en-US" sz="2000" dirty="0" err="1"/>
              <a:t>Eamen</a:t>
            </a:r>
            <a:r>
              <a:rPr lang="en-US" sz="2000" dirty="0"/>
              <a:t>, </a:t>
            </a:r>
            <a:r>
              <a:rPr lang="en-US" sz="2000" dirty="0" err="1"/>
              <a:t>Mustakim</a:t>
            </a:r>
            <a:r>
              <a:rPr lang="en-US" sz="2000" dirty="0"/>
              <a:t> Ali Shah, </a:t>
            </a:r>
            <a:r>
              <a:rPr lang="en-US" sz="2000" dirty="0" err="1"/>
              <a:t>Nhu</a:t>
            </a:r>
            <a:r>
              <a:rPr lang="en-US" sz="2000" dirty="0"/>
              <a:t> Do, Ishan Saxena, Ricardo </a:t>
            </a:r>
            <a:r>
              <a:rPr lang="en-US" sz="2000" dirty="0" err="1"/>
              <a:t>Rheeder</a:t>
            </a:r>
            <a:r>
              <a:rPr lang="en-US" sz="2000" dirty="0"/>
              <a:t>, Venkat </a:t>
            </a:r>
            <a:r>
              <a:rPr lang="en-US" sz="2000" dirty="0" err="1"/>
              <a:t>Bandi</a:t>
            </a:r>
            <a:endParaRPr lang="en-US" sz="2000" dirty="0"/>
          </a:p>
          <a:p>
            <a:r>
              <a:rPr lang="en-US" sz="2000" b="1" dirty="0"/>
              <a:t>Aim of project</a:t>
            </a:r>
          </a:p>
          <a:p>
            <a:pPr marL="285750" indent="-285750">
              <a:buFont typeface="Arial" panose="020B0604020202020204" pitchFamily="34" charset="0"/>
              <a:buChar char="•"/>
            </a:pPr>
            <a:r>
              <a:rPr lang="en-US" sz="2000" dirty="0"/>
              <a:t>User-Centric</a:t>
            </a:r>
          </a:p>
          <a:p>
            <a:pPr marL="285750" indent="-285750">
              <a:buFont typeface="Arial" panose="020B0604020202020204" pitchFamily="34" charset="0"/>
              <a:buChar char="•"/>
            </a:pPr>
            <a:r>
              <a:rPr lang="en-US" sz="2000" dirty="0"/>
              <a:t>Decision Support</a:t>
            </a:r>
          </a:p>
        </p:txBody>
      </p:sp>
      <p:sp>
        <p:nvSpPr>
          <p:cNvPr id="7" name="Rectangle 6">
            <a:extLst>
              <a:ext uri="{FF2B5EF4-FFF2-40B4-BE49-F238E27FC236}">
                <a16:creationId xmlns:a16="http://schemas.microsoft.com/office/drawing/2014/main" id="{84984040-42D3-6946-B81D-31732C20F207}"/>
              </a:ext>
            </a:extLst>
          </p:cNvPr>
          <p:cNvSpPr/>
          <p:nvPr/>
        </p:nvSpPr>
        <p:spPr>
          <a:xfrm>
            <a:off x="839788" y="6330883"/>
            <a:ext cx="5023491" cy="369332"/>
          </a:xfrm>
          <a:prstGeom prst="rect">
            <a:avLst/>
          </a:prstGeom>
        </p:spPr>
        <p:txBody>
          <a:bodyPr wrap="none">
            <a:spAutoFit/>
          </a:bodyPr>
          <a:lstStyle/>
          <a:p>
            <a:r>
              <a:rPr lang="en-US" b="1" baseline="30000" dirty="0"/>
              <a:t>1</a:t>
            </a:r>
            <a:r>
              <a:rPr lang="en-US" b="1" dirty="0"/>
              <a:t>Integrated Modelling Program for Canada (IMPC) </a:t>
            </a:r>
            <a:endParaRPr lang="en-US" dirty="0"/>
          </a:p>
        </p:txBody>
      </p:sp>
    </p:spTree>
    <p:extLst>
      <p:ext uri="{BB962C8B-B14F-4D97-AF65-F5344CB8AC3E}">
        <p14:creationId xmlns:p14="http://schemas.microsoft.com/office/powerpoint/2010/main" val="3301950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FFD66-885C-48A5-8F8F-0D25B0A6B2BF}"/>
              </a:ext>
            </a:extLst>
          </p:cNvPr>
          <p:cNvSpPr>
            <a:spLocks noGrp="1"/>
          </p:cNvSpPr>
          <p:nvPr>
            <p:ph type="title"/>
          </p:nvPr>
        </p:nvSpPr>
        <p:spPr>
          <a:xfrm>
            <a:off x="838200" y="365125"/>
            <a:ext cx="10515600" cy="717951"/>
          </a:xfrm>
        </p:spPr>
        <p:txBody>
          <a:bodyPr/>
          <a:lstStyle/>
          <a:p>
            <a:r>
              <a:rPr lang="en-CA" dirty="0" err="1"/>
              <a:t>ContourDiff</a:t>
            </a:r>
            <a:r>
              <a:rPr lang="en-CA" dirty="0"/>
              <a:t>, A vector-based visualization</a:t>
            </a:r>
          </a:p>
        </p:txBody>
      </p:sp>
      <p:pic>
        <p:nvPicPr>
          <p:cNvPr id="5" name="Content Placeholder 4" descr="A close up of a map&#10;&#10;Description automatically generated">
            <a:extLst>
              <a:ext uri="{FF2B5EF4-FFF2-40B4-BE49-F238E27FC236}">
                <a16:creationId xmlns:a16="http://schemas.microsoft.com/office/drawing/2014/main" id="{7DAABA22-9122-48F7-957C-637303640F8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84809" y="1015598"/>
            <a:ext cx="7910914" cy="5394074"/>
          </a:xfrm>
        </p:spPr>
      </p:pic>
      <p:sp>
        <p:nvSpPr>
          <p:cNvPr id="6" name="Rectangle 5">
            <a:extLst>
              <a:ext uri="{FF2B5EF4-FFF2-40B4-BE49-F238E27FC236}">
                <a16:creationId xmlns:a16="http://schemas.microsoft.com/office/drawing/2014/main" id="{F291577E-C273-471D-B44B-A0C1D9C1735A}"/>
              </a:ext>
            </a:extLst>
          </p:cNvPr>
          <p:cNvSpPr/>
          <p:nvPr/>
        </p:nvSpPr>
        <p:spPr>
          <a:xfrm>
            <a:off x="2099388" y="1343337"/>
            <a:ext cx="1931436" cy="2705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8" name="Straight Arrow Connector 7">
            <a:extLst>
              <a:ext uri="{FF2B5EF4-FFF2-40B4-BE49-F238E27FC236}">
                <a16:creationId xmlns:a16="http://schemas.microsoft.com/office/drawing/2014/main" id="{01EE0C13-1E2E-46EF-A4F2-958EB3AD90C4}"/>
              </a:ext>
            </a:extLst>
          </p:cNvPr>
          <p:cNvCxnSpPr>
            <a:cxnSpLocks/>
            <a:stCxn id="6" idx="1"/>
            <a:endCxn id="9" idx="3"/>
          </p:cNvCxnSpPr>
          <p:nvPr/>
        </p:nvCxnSpPr>
        <p:spPr>
          <a:xfrm flipH="1">
            <a:off x="1793288" y="1478631"/>
            <a:ext cx="306100" cy="14796"/>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id="{BBC2C8DC-A679-4C68-98B0-C31608A20730}"/>
              </a:ext>
            </a:extLst>
          </p:cNvPr>
          <p:cNvSpPr/>
          <p:nvPr/>
        </p:nvSpPr>
        <p:spPr>
          <a:xfrm>
            <a:off x="363984" y="1228078"/>
            <a:ext cx="1429304" cy="5306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err="1">
                <a:solidFill>
                  <a:schemeClr val="tx1"/>
                </a:solidFill>
              </a:rPr>
              <a:t>Menubar</a:t>
            </a:r>
            <a:r>
              <a:rPr lang="en-CA" sz="1200" dirty="0">
                <a:solidFill>
                  <a:schemeClr val="tx1"/>
                </a:solidFill>
              </a:rPr>
              <a:t> (Hovering on the icon displays Hint)</a:t>
            </a:r>
          </a:p>
        </p:txBody>
      </p:sp>
      <p:sp>
        <p:nvSpPr>
          <p:cNvPr id="10" name="Rectangle 9">
            <a:extLst>
              <a:ext uri="{FF2B5EF4-FFF2-40B4-BE49-F238E27FC236}">
                <a16:creationId xmlns:a16="http://schemas.microsoft.com/office/drawing/2014/main" id="{BE21CF92-3A38-4029-B3FC-58F45CF91043}"/>
              </a:ext>
            </a:extLst>
          </p:cNvPr>
          <p:cNvSpPr/>
          <p:nvPr/>
        </p:nvSpPr>
        <p:spPr>
          <a:xfrm>
            <a:off x="2760955" y="1899822"/>
            <a:ext cx="5379868" cy="40837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1" name="Straight Arrow Connector 10">
            <a:extLst>
              <a:ext uri="{FF2B5EF4-FFF2-40B4-BE49-F238E27FC236}">
                <a16:creationId xmlns:a16="http://schemas.microsoft.com/office/drawing/2014/main" id="{1720BF24-5191-45AF-97F2-67CC26ED229D}"/>
              </a:ext>
            </a:extLst>
          </p:cNvPr>
          <p:cNvCxnSpPr>
            <a:cxnSpLocks/>
          </p:cNvCxnSpPr>
          <p:nvPr/>
        </p:nvCxnSpPr>
        <p:spPr>
          <a:xfrm flipH="1">
            <a:off x="1793289" y="3814938"/>
            <a:ext cx="967667" cy="0"/>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a16="http://schemas.microsoft.com/office/drawing/2014/main" id="{3B6E211C-24E0-49E0-9247-60E34FB6AB44}"/>
              </a:ext>
            </a:extLst>
          </p:cNvPr>
          <p:cNvSpPr/>
          <p:nvPr/>
        </p:nvSpPr>
        <p:spPr>
          <a:xfrm>
            <a:off x="363984" y="3419533"/>
            <a:ext cx="1429304" cy="8861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solidFill>
                  <a:schemeClr val="tx1"/>
                </a:solidFill>
              </a:rPr>
              <a:t>Visualization Panel (Hovering will display X and Y coordinates in the top right corner)</a:t>
            </a:r>
          </a:p>
        </p:txBody>
      </p:sp>
      <p:sp>
        <p:nvSpPr>
          <p:cNvPr id="14" name="Rectangle 13">
            <a:extLst>
              <a:ext uri="{FF2B5EF4-FFF2-40B4-BE49-F238E27FC236}">
                <a16:creationId xmlns:a16="http://schemas.microsoft.com/office/drawing/2014/main" id="{E3EF4C3E-0882-4189-B161-FD2780D124B6}"/>
              </a:ext>
            </a:extLst>
          </p:cNvPr>
          <p:cNvSpPr/>
          <p:nvPr/>
        </p:nvSpPr>
        <p:spPr>
          <a:xfrm>
            <a:off x="8614696" y="1500319"/>
            <a:ext cx="1319417" cy="43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6" name="Straight Arrow Connector 15">
            <a:extLst>
              <a:ext uri="{FF2B5EF4-FFF2-40B4-BE49-F238E27FC236}">
                <a16:creationId xmlns:a16="http://schemas.microsoft.com/office/drawing/2014/main" id="{5D64ADE4-E1BF-431F-95A3-FF4ED7D63384}"/>
              </a:ext>
            </a:extLst>
          </p:cNvPr>
          <p:cNvCxnSpPr/>
          <p:nvPr/>
        </p:nvCxnSpPr>
        <p:spPr>
          <a:xfrm>
            <a:off x="9934113" y="1731139"/>
            <a:ext cx="55041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95639F5-11F7-40CA-A7E4-7BE53D521217}"/>
              </a:ext>
            </a:extLst>
          </p:cNvPr>
          <p:cNvSpPr/>
          <p:nvPr/>
        </p:nvSpPr>
        <p:spPr>
          <a:xfrm>
            <a:off x="10493403" y="1396007"/>
            <a:ext cx="1420427" cy="6036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solidFill>
                  <a:schemeClr val="tx1"/>
                </a:solidFill>
              </a:rPr>
              <a:t>Indicates the recent most file and data dictionary</a:t>
            </a:r>
          </a:p>
        </p:txBody>
      </p:sp>
      <p:sp>
        <p:nvSpPr>
          <p:cNvPr id="18" name="Rectangle 17">
            <a:extLst>
              <a:ext uri="{FF2B5EF4-FFF2-40B4-BE49-F238E27FC236}">
                <a16:creationId xmlns:a16="http://schemas.microsoft.com/office/drawing/2014/main" id="{47CB22AC-31BA-4F8C-92B2-8626E28044B6}"/>
              </a:ext>
            </a:extLst>
          </p:cNvPr>
          <p:cNvSpPr/>
          <p:nvPr/>
        </p:nvSpPr>
        <p:spPr>
          <a:xfrm>
            <a:off x="8614696" y="1961958"/>
            <a:ext cx="1319417" cy="165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a:extLst>
              <a:ext uri="{FF2B5EF4-FFF2-40B4-BE49-F238E27FC236}">
                <a16:creationId xmlns:a16="http://schemas.microsoft.com/office/drawing/2014/main" id="{3822F8F8-4993-4264-95DE-19AABD44EE7A}"/>
              </a:ext>
            </a:extLst>
          </p:cNvPr>
          <p:cNvSpPr/>
          <p:nvPr/>
        </p:nvSpPr>
        <p:spPr>
          <a:xfrm>
            <a:off x="10493403" y="2103205"/>
            <a:ext cx="1420427" cy="14567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solidFill>
                  <a:schemeClr val="tx1"/>
                </a:solidFill>
              </a:rPr>
              <a:t>Indicates the columns in data file and lets user select the isopoints to induce the quartiles in data distribution (</a:t>
            </a:r>
            <a:r>
              <a:rPr lang="en-CA" sz="1200" dirty="0" err="1">
                <a:solidFill>
                  <a:schemeClr val="tx1"/>
                </a:solidFill>
              </a:rPr>
              <a:t>deafault</a:t>
            </a:r>
            <a:r>
              <a:rPr lang="en-CA" sz="1200" dirty="0">
                <a:solidFill>
                  <a:schemeClr val="tx1"/>
                </a:solidFill>
              </a:rPr>
              <a:t> isopoints: 0.25, 0.5 and 0.75 ) </a:t>
            </a:r>
          </a:p>
        </p:txBody>
      </p:sp>
      <p:cxnSp>
        <p:nvCxnSpPr>
          <p:cNvPr id="20" name="Straight Arrow Connector 19">
            <a:extLst>
              <a:ext uri="{FF2B5EF4-FFF2-40B4-BE49-F238E27FC236}">
                <a16:creationId xmlns:a16="http://schemas.microsoft.com/office/drawing/2014/main" id="{4CD7D6F5-E786-4437-8026-0BD1D5BBDD84}"/>
              </a:ext>
            </a:extLst>
          </p:cNvPr>
          <p:cNvCxnSpPr/>
          <p:nvPr/>
        </p:nvCxnSpPr>
        <p:spPr>
          <a:xfrm>
            <a:off x="9942988" y="2816356"/>
            <a:ext cx="55041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21401AB-358C-4CF2-B7B6-F893192E0A75}"/>
              </a:ext>
            </a:extLst>
          </p:cNvPr>
          <p:cNvSpPr/>
          <p:nvPr/>
        </p:nvSpPr>
        <p:spPr>
          <a:xfrm>
            <a:off x="8614696" y="3670759"/>
            <a:ext cx="1319417" cy="100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a:extLst>
              <a:ext uri="{FF2B5EF4-FFF2-40B4-BE49-F238E27FC236}">
                <a16:creationId xmlns:a16="http://schemas.microsoft.com/office/drawing/2014/main" id="{DF494C5F-983F-4EEA-92E0-C93B8A849539}"/>
              </a:ext>
            </a:extLst>
          </p:cNvPr>
          <p:cNvSpPr/>
          <p:nvPr/>
        </p:nvSpPr>
        <p:spPr>
          <a:xfrm>
            <a:off x="10493403" y="3800874"/>
            <a:ext cx="1420427" cy="6036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solidFill>
                  <a:schemeClr val="tx1"/>
                </a:solidFill>
              </a:rPr>
              <a:t>Indicates different user interaction choices in the map</a:t>
            </a:r>
          </a:p>
        </p:txBody>
      </p:sp>
      <p:cxnSp>
        <p:nvCxnSpPr>
          <p:cNvPr id="23" name="Straight Arrow Connector 22">
            <a:extLst>
              <a:ext uri="{FF2B5EF4-FFF2-40B4-BE49-F238E27FC236}">
                <a16:creationId xmlns:a16="http://schemas.microsoft.com/office/drawing/2014/main" id="{2125EDE4-A196-4B37-9B13-FC5756F6750A}"/>
              </a:ext>
            </a:extLst>
          </p:cNvPr>
          <p:cNvCxnSpPr/>
          <p:nvPr/>
        </p:nvCxnSpPr>
        <p:spPr>
          <a:xfrm>
            <a:off x="9942988" y="4102689"/>
            <a:ext cx="55041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3436B55-736C-4365-8F1F-5CD413D28D23}"/>
              </a:ext>
            </a:extLst>
          </p:cNvPr>
          <p:cNvSpPr/>
          <p:nvPr/>
        </p:nvSpPr>
        <p:spPr>
          <a:xfrm>
            <a:off x="10484528" y="4900466"/>
            <a:ext cx="1429305" cy="12606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solidFill>
                  <a:schemeClr val="tx1"/>
                </a:solidFill>
              </a:rPr>
              <a:t>Indicates different user interaction choices for </a:t>
            </a:r>
            <a:r>
              <a:rPr lang="en-CA" sz="1200" dirty="0" err="1">
                <a:solidFill>
                  <a:schemeClr val="tx1"/>
                </a:solidFill>
              </a:rPr>
              <a:t>contourmap</a:t>
            </a:r>
            <a:r>
              <a:rPr lang="en-CA" sz="1200" dirty="0">
                <a:solidFill>
                  <a:schemeClr val="tx1"/>
                </a:solidFill>
              </a:rPr>
              <a:t>, </a:t>
            </a:r>
            <a:r>
              <a:rPr lang="en-CA" sz="1200" dirty="0" err="1">
                <a:solidFill>
                  <a:schemeClr val="tx1"/>
                </a:solidFill>
              </a:rPr>
              <a:t>contourlines</a:t>
            </a:r>
            <a:r>
              <a:rPr lang="en-CA" sz="1200" dirty="0">
                <a:solidFill>
                  <a:schemeClr val="tx1"/>
                </a:solidFill>
              </a:rPr>
              <a:t> and vectors on top of </a:t>
            </a:r>
            <a:r>
              <a:rPr lang="en-CA" sz="1200" dirty="0" err="1">
                <a:solidFill>
                  <a:schemeClr val="tx1"/>
                </a:solidFill>
              </a:rPr>
              <a:t>contourmap</a:t>
            </a:r>
            <a:endParaRPr lang="en-CA" sz="1200" dirty="0">
              <a:solidFill>
                <a:schemeClr val="tx1"/>
              </a:solidFill>
            </a:endParaRPr>
          </a:p>
        </p:txBody>
      </p:sp>
      <p:cxnSp>
        <p:nvCxnSpPr>
          <p:cNvPr id="25" name="Straight Arrow Connector 24">
            <a:extLst>
              <a:ext uri="{FF2B5EF4-FFF2-40B4-BE49-F238E27FC236}">
                <a16:creationId xmlns:a16="http://schemas.microsoft.com/office/drawing/2014/main" id="{CD4B6B97-85AF-475A-9E2C-2A733D836F6E}"/>
              </a:ext>
            </a:extLst>
          </p:cNvPr>
          <p:cNvCxnSpPr/>
          <p:nvPr/>
        </p:nvCxnSpPr>
        <p:spPr>
          <a:xfrm>
            <a:off x="9942988" y="5524596"/>
            <a:ext cx="55041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E2CA9B1C-701F-4924-80A1-2A77098C3A3C}"/>
              </a:ext>
            </a:extLst>
          </p:cNvPr>
          <p:cNvSpPr/>
          <p:nvPr/>
        </p:nvSpPr>
        <p:spPr>
          <a:xfrm>
            <a:off x="8614696" y="4705159"/>
            <a:ext cx="1319417" cy="14914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ectangle 27">
            <a:extLst>
              <a:ext uri="{FF2B5EF4-FFF2-40B4-BE49-F238E27FC236}">
                <a16:creationId xmlns:a16="http://schemas.microsoft.com/office/drawing/2014/main" id="{229043B1-E3F4-4604-B9C4-D7A4D44DD55A}"/>
              </a:ext>
            </a:extLst>
          </p:cNvPr>
          <p:cNvSpPr/>
          <p:nvPr/>
        </p:nvSpPr>
        <p:spPr>
          <a:xfrm>
            <a:off x="2184809" y="6516213"/>
            <a:ext cx="7910914" cy="213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Figure 3: An overview of the System </a:t>
            </a:r>
          </a:p>
        </p:txBody>
      </p:sp>
    </p:spTree>
    <p:extLst>
      <p:ext uri="{BB962C8B-B14F-4D97-AF65-F5344CB8AC3E}">
        <p14:creationId xmlns:p14="http://schemas.microsoft.com/office/powerpoint/2010/main" val="2496216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46CA4-EF9E-492A-8966-3DF3014692CA}"/>
              </a:ext>
            </a:extLst>
          </p:cNvPr>
          <p:cNvSpPr>
            <a:spLocks noGrp="1"/>
          </p:cNvSpPr>
          <p:nvPr>
            <p:ph type="title"/>
          </p:nvPr>
        </p:nvSpPr>
        <p:spPr>
          <a:xfrm>
            <a:off x="838200" y="365126"/>
            <a:ext cx="10515600" cy="1010913"/>
          </a:xfrm>
        </p:spPr>
        <p:txBody>
          <a:bodyPr/>
          <a:lstStyle/>
          <a:p>
            <a:r>
              <a:rPr lang="en-CA" dirty="0"/>
              <a:t>Answers to Research Questions</a:t>
            </a:r>
          </a:p>
        </p:txBody>
      </p:sp>
      <p:sp>
        <p:nvSpPr>
          <p:cNvPr id="3" name="Content Placeholder 2">
            <a:extLst>
              <a:ext uri="{FF2B5EF4-FFF2-40B4-BE49-F238E27FC236}">
                <a16:creationId xmlns:a16="http://schemas.microsoft.com/office/drawing/2014/main" id="{11C9AFD6-6705-4612-ABB6-E0079E4A2FC1}"/>
              </a:ext>
            </a:extLst>
          </p:cNvPr>
          <p:cNvSpPr>
            <a:spLocks noGrp="1"/>
          </p:cNvSpPr>
          <p:nvPr>
            <p:ph idx="1"/>
          </p:nvPr>
        </p:nvSpPr>
        <p:spPr>
          <a:xfrm>
            <a:off x="838200" y="1248455"/>
            <a:ext cx="10515600" cy="1569390"/>
          </a:xfrm>
          <a:solidFill>
            <a:schemeClr val="accent6">
              <a:lumMod val="20000"/>
              <a:lumOff val="80000"/>
            </a:schemeClr>
          </a:solidFill>
          <a:ln>
            <a:solidFill>
              <a:schemeClr val="tx1"/>
            </a:solidFill>
          </a:ln>
        </p:spPr>
        <p:txBody>
          <a:bodyPr>
            <a:normAutofit fontScale="92500" lnSpcReduction="20000"/>
          </a:bodyPr>
          <a:lstStyle/>
          <a:p>
            <a:pPr marL="0" indent="0">
              <a:buNone/>
            </a:pPr>
            <a:r>
              <a:rPr lang="en-US" b="1" i="1" dirty="0"/>
              <a:t>RQ1</a:t>
            </a:r>
            <a:r>
              <a:rPr lang="en-US" dirty="0"/>
              <a:t>. </a:t>
            </a:r>
            <a:r>
              <a:rPr lang="en-US" sz="2200" dirty="0"/>
              <a:t>Can differential trends over time be visualized effectively over the spatial domain using a vector based approach?</a:t>
            </a:r>
          </a:p>
          <a:p>
            <a:pPr marL="0" indent="0">
              <a:buNone/>
            </a:pPr>
            <a:r>
              <a:rPr lang="en-US" b="1" i="1" dirty="0"/>
              <a:t>Answer</a:t>
            </a:r>
            <a:r>
              <a:rPr lang="en-US" dirty="0"/>
              <a:t>: </a:t>
            </a:r>
            <a:r>
              <a:rPr lang="en-US" sz="2200" dirty="0" err="1"/>
              <a:t>ContourDiff</a:t>
            </a:r>
            <a:r>
              <a:rPr lang="en-US" sz="2200" dirty="0"/>
              <a:t> visualizes changes of any matrix ensemble dataset </a:t>
            </a:r>
            <a:r>
              <a:rPr lang="en-CA" sz="2200" dirty="0"/>
              <a:t>across spatial regions and temporal domain through overlaying the prominent vectors along the simplified contour paths, revealing the differential </a:t>
            </a:r>
            <a:r>
              <a:rPr lang="en-US" sz="2200" dirty="0"/>
              <a:t>trends that the contour lines experienced over time.</a:t>
            </a:r>
          </a:p>
          <a:p>
            <a:pPr marL="0" indent="0">
              <a:buNone/>
            </a:pPr>
            <a:endParaRPr lang="en-CA" dirty="0"/>
          </a:p>
        </p:txBody>
      </p:sp>
      <p:pic>
        <p:nvPicPr>
          <p:cNvPr id="6" name="Picture 5" descr="A close up of a map&#10;&#10;Description automatically generated">
            <a:extLst>
              <a:ext uri="{FF2B5EF4-FFF2-40B4-BE49-F238E27FC236}">
                <a16:creationId xmlns:a16="http://schemas.microsoft.com/office/drawing/2014/main" id="{CA4FC970-CE34-477E-8F4A-BE5FC79087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855108"/>
            <a:ext cx="4654244" cy="3557864"/>
          </a:xfrm>
          <a:prstGeom prst="rect">
            <a:avLst/>
          </a:prstGeom>
        </p:spPr>
      </p:pic>
      <p:pic>
        <p:nvPicPr>
          <p:cNvPr id="8" name="Picture 7" descr="A close up of a map&#10;&#10;Description automatically generated">
            <a:extLst>
              <a:ext uri="{FF2B5EF4-FFF2-40B4-BE49-F238E27FC236}">
                <a16:creationId xmlns:a16="http://schemas.microsoft.com/office/drawing/2014/main" id="{678E1781-ADD1-4F31-BA67-A43A78008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5574" y="2846233"/>
            <a:ext cx="4618226" cy="3557864"/>
          </a:xfrm>
          <a:prstGeom prst="rect">
            <a:avLst/>
          </a:prstGeom>
        </p:spPr>
      </p:pic>
      <p:sp>
        <p:nvSpPr>
          <p:cNvPr id="9" name="Rectangle 8">
            <a:extLst>
              <a:ext uri="{FF2B5EF4-FFF2-40B4-BE49-F238E27FC236}">
                <a16:creationId xmlns:a16="http://schemas.microsoft.com/office/drawing/2014/main" id="{FC242D48-4DE7-4615-B5FC-35187DE367A3}"/>
              </a:ext>
            </a:extLst>
          </p:cNvPr>
          <p:cNvSpPr/>
          <p:nvPr/>
        </p:nvSpPr>
        <p:spPr>
          <a:xfrm>
            <a:off x="4646645" y="3895391"/>
            <a:ext cx="774441" cy="6811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1" name="Straight Connector 10">
            <a:extLst>
              <a:ext uri="{FF2B5EF4-FFF2-40B4-BE49-F238E27FC236}">
                <a16:creationId xmlns:a16="http://schemas.microsoft.com/office/drawing/2014/main" id="{8F301D50-1001-4E97-9244-B54CB4196761}"/>
              </a:ext>
            </a:extLst>
          </p:cNvPr>
          <p:cNvCxnSpPr>
            <a:cxnSpLocks/>
          </p:cNvCxnSpPr>
          <p:nvPr/>
        </p:nvCxnSpPr>
        <p:spPr>
          <a:xfrm flipV="1">
            <a:off x="5421086" y="2855108"/>
            <a:ext cx="1494619" cy="1040284"/>
          </a:xfrm>
          <a:prstGeom prst="line">
            <a:avLst/>
          </a:prstGeom>
          <a:ln w="28575"/>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4698F1DF-7632-4E8E-AD66-C7EFA1D0D4F1}"/>
              </a:ext>
            </a:extLst>
          </p:cNvPr>
          <p:cNvCxnSpPr>
            <a:cxnSpLocks/>
          </p:cNvCxnSpPr>
          <p:nvPr/>
        </p:nvCxnSpPr>
        <p:spPr>
          <a:xfrm>
            <a:off x="5421086" y="4576526"/>
            <a:ext cx="1494619" cy="1682231"/>
          </a:xfrm>
          <a:prstGeom prst="line">
            <a:avLst/>
          </a:prstGeom>
          <a:ln w="28575"/>
        </p:spPr>
        <p:style>
          <a:lnRef idx="3">
            <a:schemeClr val="dk1"/>
          </a:lnRef>
          <a:fillRef idx="0">
            <a:schemeClr val="dk1"/>
          </a:fillRef>
          <a:effectRef idx="2">
            <a:schemeClr val="dk1"/>
          </a:effectRef>
          <a:fontRef idx="minor">
            <a:schemeClr val="tx1"/>
          </a:fontRef>
        </p:style>
      </p:cxnSp>
      <p:sp>
        <p:nvSpPr>
          <p:cNvPr id="20" name="Rectangle 19">
            <a:extLst>
              <a:ext uri="{FF2B5EF4-FFF2-40B4-BE49-F238E27FC236}">
                <a16:creationId xmlns:a16="http://schemas.microsoft.com/office/drawing/2014/main" id="{4AC9D0E2-39F9-488E-AA89-83F5E71E4A34}"/>
              </a:ext>
            </a:extLst>
          </p:cNvPr>
          <p:cNvSpPr/>
          <p:nvPr/>
        </p:nvSpPr>
        <p:spPr>
          <a:xfrm>
            <a:off x="5610687" y="4022085"/>
            <a:ext cx="958789" cy="541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Zoomed </a:t>
            </a:r>
          </a:p>
        </p:txBody>
      </p:sp>
      <p:sp>
        <p:nvSpPr>
          <p:cNvPr id="28" name="Rectangle 27">
            <a:extLst>
              <a:ext uri="{FF2B5EF4-FFF2-40B4-BE49-F238E27FC236}">
                <a16:creationId xmlns:a16="http://schemas.microsoft.com/office/drawing/2014/main" id="{023DC64F-53F2-4B13-8370-06CFFC0866F5}"/>
              </a:ext>
            </a:extLst>
          </p:cNvPr>
          <p:cNvSpPr/>
          <p:nvPr/>
        </p:nvSpPr>
        <p:spPr>
          <a:xfrm>
            <a:off x="607380" y="6289648"/>
            <a:ext cx="10515600" cy="568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solidFill>
                  <a:schemeClr val="tx1"/>
                </a:solidFill>
              </a:rPr>
              <a:t>Figure 4: </a:t>
            </a:r>
            <a:r>
              <a:rPr lang="en-CA" sz="1200" dirty="0" err="1">
                <a:solidFill>
                  <a:schemeClr val="tx1"/>
                </a:solidFill>
              </a:rPr>
              <a:t>ContourDiff</a:t>
            </a:r>
            <a:r>
              <a:rPr lang="en-CA" sz="1200" dirty="0">
                <a:solidFill>
                  <a:schemeClr val="tx1"/>
                </a:solidFill>
              </a:rPr>
              <a:t> (Left) and zoomed version of it (Right) shows changes in Soil Moisture from March, 2013 to March, 2015 over western Canada</a:t>
            </a:r>
          </a:p>
        </p:txBody>
      </p:sp>
    </p:spTree>
    <p:extLst>
      <p:ext uri="{BB962C8B-B14F-4D97-AF65-F5344CB8AC3E}">
        <p14:creationId xmlns:p14="http://schemas.microsoft.com/office/powerpoint/2010/main" val="3506269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B0F40-741D-4688-BEFE-C7C7D650AF4B}"/>
              </a:ext>
            </a:extLst>
          </p:cNvPr>
          <p:cNvSpPr>
            <a:spLocks noGrp="1"/>
          </p:cNvSpPr>
          <p:nvPr>
            <p:ph type="title"/>
          </p:nvPr>
        </p:nvSpPr>
        <p:spPr>
          <a:xfrm>
            <a:off x="838200" y="365125"/>
            <a:ext cx="10515600" cy="824483"/>
          </a:xfrm>
        </p:spPr>
        <p:txBody>
          <a:bodyPr>
            <a:normAutofit fontScale="90000"/>
          </a:bodyPr>
          <a:lstStyle/>
          <a:p>
            <a:r>
              <a:rPr lang="en-CA" dirty="0"/>
              <a:t>Compression, Reconstruction &amp; Prediction</a:t>
            </a:r>
            <a:br>
              <a:rPr lang="en-CA" dirty="0"/>
            </a:br>
            <a:r>
              <a:rPr lang="en-CA" dirty="0"/>
              <a:t>A Deep Learning approach to Learn Weather</a:t>
            </a:r>
          </a:p>
        </p:txBody>
      </p:sp>
      <p:sp>
        <p:nvSpPr>
          <p:cNvPr id="8" name="Rectangle 7">
            <a:extLst>
              <a:ext uri="{FF2B5EF4-FFF2-40B4-BE49-F238E27FC236}">
                <a16:creationId xmlns:a16="http://schemas.microsoft.com/office/drawing/2014/main" id="{91C2DC3D-41E3-4303-A9B2-E6B050B6B0F7}"/>
              </a:ext>
            </a:extLst>
          </p:cNvPr>
          <p:cNvSpPr/>
          <p:nvPr/>
        </p:nvSpPr>
        <p:spPr>
          <a:xfrm>
            <a:off x="838200" y="5832448"/>
            <a:ext cx="10515600" cy="568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rPr>
              <a:t>Deep learning architecture being used</a:t>
            </a:r>
          </a:p>
        </p:txBody>
      </p:sp>
      <p:pic>
        <p:nvPicPr>
          <p:cNvPr id="9" name="Picture 8"/>
          <p:cNvPicPr>
            <a:picLocks noChangeAspect="1"/>
          </p:cNvPicPr>
          <p:nvPr/>
        </p:nvPicPr>
        <p:blipFill>
          <a:blip r:embed="rId2"/>
          <a:stretch>
            <a:fillRect/>
          </a:stretch>
        </p:blipFill>
        <p:spPr>
          <a:xfrm>
            <a:off x="900433" y="3056267"/>
            <a:ext cx="2264505" cy="2347783"/>
          </a:xfrm>
          <a:prstGeom prst="rect">
            <a:avLst/>
          </a:prstGeom>
        </p:spPr>
      </p:pic>
      <p:grpSp>
        <p:nvGrpSpPr>
          <p:cNvPr id="14" name="Group 13"/>
          <p:cNvGrpSpPr/>
          <p:nvPr/>
        </p:nvGrpSpPr>
        <p:grpSpPr>
          <a:xfrm>
            <a:off x="3418703" y="2454662"/>
            <a:ext cx="7694139" cy="3196495"/>
            <a:chOff x="5648817" y="2438186"/>
            <a:chExt cx="5464025" cy="2321471"/>
          </a:xfrm>
        </p:grpSpPr>
        <p:pic>
          <p:nvPicPr>
            <p:cNvPr id="4" name="Picture 3"/>
            <p:cNvPicPr>
              <a:picLocks noChangeAspect="1"/>
            </p:cNvPicPr>
            <p:nvPr/>
          </p:nvPicPr>
          <p:blipFill>
            <a:blip r:embed="rId3"/>
            <a:stretch>
              <a:fillRect/>
            </a:stretch>
          </p:blipFill>
          <p:spPr>
            <a:xfrm>
              <a:off x="5946947" y="2487945"/>
              <a:ext cx="4484290" cy="2271712"/>
            </a:xfrm>
            <a:prstGeom prst="rect">
              <a:avLst/>
            </a:prstGeom>
          </p:spPr>
        </p:pic>
        <p:pic>
          <p:nvPicPr>
            <p:cNvPr id="6" name="Picture 5"/>
            <p:cNvPicPr>
              <a:picLocks noChangeAspect="1"/>
            </p:cNvPicPr>
            <p:nvPr/>
          </p:nvPicPr>
          <p:blipFill>
            <a:blip r:embed="rId4"/>
            <a:stretch>
              <a:fillRect/>
            </a:stretch>
          </p:blipFill>
          <p:spPr>
            <a:xfrm>
              <a:off x="10041115" y="2438186"/>
              <a:ext cx="1071727" cy="1287466"/>
            </a:xfrm>
            <a:prstGeom prst="rect">
              <a:avLst/>
            </a:prstGeom>
          </p:spPr>
        </p:pic>
        <p:pic>
          <p:nvPicPr>
            <p:cNvPr id="10" name="Picture 9"/>
            <p:cNvPicPr>
              <a:picLocks noChangeAspect="1"/>
            </p:cNvPicPr>
            <p:nvPr/>
          </p:nvPicPr>
          <p:blipFill>
            <a:blip r:embed="rId5"/>
            <a:stretch>
              <a:fillRect/>
            </a:stretch>
          </p:blipFill>
          <p:spPr>
            <a:xfrm>
              <a:off x="5648817" y="2772105"/>
              <a:ext cx="585118" cy="682638"/>
            </a:xfrm>
            <a:prstGeom prst="rect">
              <a:avLst/>
            </a:prstGeom>
          </p:spPr>
        </p:pic>
        <p:sp>
          <p:nvSpPr>
            <p:cNvPr id="11" name="Rectangle 10"/>
            <p:cNvSpPr/>
            <p:nvPr/>
          </p:nvSpPr>
          <p:spPr>
            <a:xfrm>
              <a:off x="5679382" y="3997606"/>
              <a:ext cx="784934" cy="756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Low resolution training set</a:t>
              </a:r>
            </a:p>
          </p:txBody>
        </p:sp>
        <p:sp>
          <p:nvSpPr>
            <p:cNvPr id="12" name="Rectangle 11"/>
            <p:cNvSpPr/>
            <p:nvPr/>
          </p:nvSpPr>
          <p:spPr>
            <a:xfrm>
              <a:off x="10059486" y="4015554"/>
              <a:ext cx="645166" cy="2702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Output </a:t>
              </a:r>
            </a:p>
          </p:txBody>
        </p:sp>
        <p:sp>
          <p:nvSpPr>
            <p:cNvPr id="13" name="Rectangle 12"/>
            <p:cNvSpPr/>
            <p:nvPr/>
          </p:nvSpPr>
          <p:spPr>
            <a:xfrm>
              <a:off x="10084201" y="4431986"/>
              <a:ext cx="645166" cy="2702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Original</a:t>
              </a:r>
            </a:p>
          </p:txBody>
        </p:sp>
      </p:grpSp>
      <p:sp>
        <p:nvSpPr>
          <p:cNvPr id="16" name="Content Placeholder 2">
            <a:extLst>
              <a:ext uri="{FF2B5EF4-FFF2-40B4-BE49-F238E27FC236}">
                <a16:creationId xmlns:a16="http://schemas.microsoft.com/office/drawing/2014/main" id="{7EC3C5F5-9004-4CE1-B4F2-BD85BB7FC407}"/>
              </a:ext>
            </a:extLst>
          </p:cNvPr>
          <p:cNvSpPr txBox="1">
            <a:spLocks/>
          </p:cNvSpPr>
          <p:nvPr/>
        </p:nvSpPr>
        <p:spPr>
          <a:xfrm>
            <a:off x="838200" y="1455701"/>
            <a:ext cx="10515600" cy="1089789"/>
          </a:xfrm>
          <a:prstGeom prst="rect">
            <a:avLst/>
          </a:prstGeom>
          <a:solidFill>
            <a:schemeClr val="accent6">
              <a:lumMod val="20000"/>
              <a:lumOff val="80000"/>
            </a:schemeClr>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Benefit: Compress petabytes of historical sensor data and Satellite images, reduce server to client data transfer load,  store the deep learning model in the client and generate image on the fly as needed</a:t>
            </a:r>
          </a:p>
          <a:p>
            <a:pPr marL="0" indent="0" algn="ctr">
              <a:buFont typeface="Arial" panose="020B0604020202020204" pitchFamily="34" charset="0"/>
              <a:buNone/>
            </a:pPr>
            <a:r>
              <a:rPr lang="en-US" sz="2000" dirty="0"/>
              <a:t>Current Progress – Development and Testing an SRGAN model with WRF dataset</a:t>
            </a:r>
          </a:p>
          <a:p>
            <a:pPr marL="0" indent="0" algn="ctr">
              <a:buFont typeface="Arial" panose="020B0604020202020204" pitchFamily="34" charset="0"/>
              <a:buNone/>
            </a:pPr>
            <a:endParaRPr lang="en-CA" sz="2000" dirty="0"/>
          </a:p>
        </p:txBody>
      </p:sp>
    </p:spTree>
    <p:extLst>
      <p:ext uri="{BB962C8B-B14F-4D97-AF65-F5344CB8AC3E}">
        <p14:creationId xmlns:p14="http://schemas.microsoft.com/office/powerpoint/2010/main" val="2274244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B0F40-741D-4688-BEFE-C7C7D650AF4B}"/>
              </a:ext>
            </a:extLst>
          </p:cNvPr>
          <p:cNvSpPr>
            <a:spLocks noGrp="1"/>
          </p:cNvSpPr>
          <p:nvPr>
            <p:ph type="title"/>
          </p:nvPr>
        </p:nvSpPr>
        <p:spPr>
          <a:xfrm>
            <a:off x="838200" y="365125"/>
            <a:ext cx="10515600" cy="824483"/>
          </a:xfrm>
        </p:spPr>
        <p:txBody>
          <a:bodyPr>
            <a:normAutofit fontScale="90000"/>
          </a:bodyPr>
          <a:lstStyle/>
          <a:p>
            <a:r>
              <a:rPr lang="en-CA" dirty="0"/>
              <a:t>Compression, Reconstruction &amp; Prediction</a:t>
            </a:r>
            <a:br>
              <a:rPr lang="en-CA" dirty="0"/>
            </a:br>
            <a:r>
              <a:rPr lang="en-CA" dirty="0"/>
              <a:t>A Deep Learning approach to Learn Weather</a:t>
            </a:r>
          </a:p>
        </p:txBody>
      </p:sp>
      <p:sp>
        <p:nvSpPr>
          <p:cNvPr id="3" name="Content Placeholder 2">
            <a:extLst>
              <a:ext uri="{FF2B5EF4-FFF2-40B4-BE49-F238E27FC236}">
                <a16:creationId xmlns:a16="http://schemas.microsoft.com/office/drawing/2014/main" id="{7EC3C5F5-9004-4CE1-B4F2-BD85BB7FC407}"/>
              </a:ext>
            </a:extLst>
          </p:cNvPr>
          <p:cNvSpPr>
            <a:spLocks noGrp="1"/>
          </p:cNvSpPr>
          <p:nvPr>
            <p:ph idx="1"/>
          </p:nvPr>
        </p:nvSpPr>
        <p:spPr>
          <a:xfrm>
            <a:off x="838200" y="1538081"/>
            <a:ext cx="10515600" cy="1089789"/>
          </a:xfrm>
          <a:solidFill>
            <a:schemeClr val="accent6">
              <a:lumMod val="20000"/>
              <a:lumOff val="80000"/>
            </a:schemeClr>
          </a:solidFill>
        </p:spPr>
        <p:txBody>
          <a:bodyPr>
            <a:normAutofit fontScale="92500"/>
          </a:bodyPr>
          <a:lstStyle/>
          <a:p>
            <a:pPr marL="0" indent="0" algn="ctr">
              <a:buNone/>
            </a:pPr>
            <a:r>
              <a:rPr lang="en-US" sz="2000" dirty="0"/>
              <a:t>Benefit: Compress petabytes of historical sensor data and Satellite images, reduce server to client data transfer load,  store the deep learning model in the client and generate image on the fly as needed</a:t>
            </a:r>
          </a:p>
          <a:p>
            <a:pPr marL="0" indent="0" algn="ctr">
              <a:buNone/>
            </a:pPr>
            <a:r>
              <a:rPr lang="en-US" sz="2000" dirty="0"/>
              <a:t>Current Progress – Development and Testing an SRGAN model with WRF dataset</a:t>
            </a:r>
          </a:p>
          <a:p>
            <a:pPr marL="0" indent="0" algn="ctr">
              <a:buNone/>
            </a:pPr>
            <a:endParaRPr lang="en-CA" sz="2000" dirty="0"/>
          </a:p>
        </p:txBody>
      </p:sp>
      <p:pic>
        <p:nvPicPr>
          <p:cNvPr id="7" name="Picture 6"/>
          <p:cNvPicPr>
            <a:picLocks noChangeAspect="1"/>
          </p:cNvPicPr>
          <p:nvPr/>
        </p:nvPicPr>
        <p:blipFill>
          <a:blip r:embed="rId2"/>
          <a:stretch>
            <a:fillRect/>
          </a:stretch>
        </p:blipFill>
        <p:spPr>
          <a:xfrm>
            <a:off x="3525793" y="2772105"/>
            <a:ext cx="7904183" cy="2916106"/>
          </a:xfrm>
          <a:prstGeom prst="rect">
            <a:avLst/>
          </a:prstGeom>
        </p:spPr>
      </p:pic>
      <p:sp>
        <p:nvSpPr>
          <p:cNvPr id="8" name="Rectangle 7">
            <a:extLst>
              <a:ext uri="{FF2B5EF4-FFF2-40B4-BE49-F238E27FC236}">
                <a16:creationId xmlns:a16="http://schemas.microsoft.com/office/drawing/2014/main" id="{91C2DC3D-41E3-4303-A9B2-E6B050B6B0F7}"/>
              </a:ext>
            </a:extLst>
          </p:cNvPr>
          <p:cNvSpPr/>
          <p:nvPr/>
        </p:nvSpPr>
        <p:spPr>
          <a:xfrm>
            <a:off x="838200" y="5832448"/>
            <a:ext cx="10515600" cy="568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a:solidFill>
                  <a:schemeClr val="tx1"/>
                </a:solidFill>
              </a:rPr>
              <a:t>Low resolution (64 by 64 </a:t>
            </a:r>
            <a:r>
              <a:rPr lang="en-CA" sz="1400" dirty="0" err="1">
                <a:solidFill>
                  <a:schemeClr val="tx1"/>
                </a:solidFill>
              </a:rPr>
              <a:t>lat-lon</a:t>
            </a:r>
            <a:r>
              <a:rPr lang="en-CA" sz="1400" dirty="0">
                <a:solidFill>
                  <a:schemeClr val="tx1"/>
                </a:solidFill>
              </a:rPr>
              <a:t>) soil moisture samples has been enhanced by the SRGAN model to a high-resolution (256 by 256 </a:t>
            </a:r>
            <a:r>
              <a:rPr lang="en-CA" sz="1400" dirty="0" err="1">
                <a:solidFill>
                  <a:schemeClr val="tx1"/>
                </a:solidFill>
              </a:rPr>
              <a:t>lat-lon</a:t>
            </a:r>
            <a:r>
              <a:rPr lang="en-CA" sz="1400" dirty="0">
                <a:solidFill>
                  <a:schemeClr val="tx1"/>
                </a:solidFill>
              </a:rPr>
              <a:t>) image. The generate image is quite similar to the original image. The effectiveness of the model shows us the potential of this approach to be used to for deep learning based weather simulation</a:t>
            </a:r>
          </a:p>
        </p:txBody>
      </p:sp>
      <p:pic>
        <p:nvPicPr>
          <p:cNvPr id="9" name="Picture 8"/>
          <p:cNvPicPr>
            <a:picLocks noChangeAspect="1"/>
          </p:cNvPicPr>
          <p:nvPr/>
        </p:nvPicPr>
        <p:blipFill>
          <a:blip r:embed="rId3"/>
          <a:stretch>
            <a:fillRect/>
          </a:stretch>
        </p:blipFill>
        <p:spPr>
          <a:xfrm>
            <a:off x="900433" y="3056267"/>
            <a:ext cx="2264505" cy="2347783"/>
          </a:xfrm>
          <a:prstGeom prst="rect">
            <a:avLst/>
          </a:prstGeom>
        </p:spPr>
      </p:pic>
    </p:spTree>
    <p:extLst>
      <p:ext uri="{BB962C8B-B14F-4D97-AF65-F5344CB8AC3E}">
        <p14:creationId xmlns:p14="http://schemas.microsoft.com/office/powerpoint/2010/main" val="18291663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7434</TotalTime>
  <Words>1035</Words>
  <Application>Microsoft Macintosh PowerPoint</Application>
  <PresentationFormat>Widescreen</PresentationFormat>
  <Paragraphs>156</Paragraphs>
  <Slides>19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Book Antiqua</vt:lpstr>
      <vt:lpstr>Calibri</vt:lpstr>
      <vt:lpstr>Calibri Light</vt:lpstr>
      <vt:lpstr>Open Sans</vt:lpstr>
      <vt:lpstr>PT Sans Narrow</vt:lpstr>
      <vt:lpstr>Office Theme</vt:lpstr>
      <vt:lpstr>GWF Visualization Task Force Plans</vt:lpstr>
      <vt:lpstr>GWF Visualization</vt:lpstr>
      <vt:lpstr>GWF Visualization Approaches</vt:lpstr>
      <vt:lpstr>GWF/IMPC1 Data and model visualization (DAVIS)</vt:lpstr>
      <vt:lpstr>GWF/IMPC1 Dashboard</vt:lpstr>
      <vt:lpstr>ContourDiff, A vector-based visualization</vt:lpstr>
      <vt:lpstr>Answers to Research Questions</vt:lpstr>
      <vt:lpstr>Compression, Reconstruction &amp; Prediction A Deep Learning approach to Learn Weather</vt:lpstr>
      <vt:lpstr>Compression, Reconstruction &amp; Prediction A Deep Learning approach to Learn Weather</vt:lpstr>
      <vt:lpstr>PowerPoint Presentation</vt:lpstr>
      <vt:lpstr>PowerPoint Presentation</vt:lpstr>
      <vt:lpstr>PowerPoint Presentation</vt:lpstr>
      <vt:lpstr>PowerPoint Presentation</vt:lpstr>
      <vt:lpstr>PowerPoint Presentation</vt:lpstr>
      <vt:lpstr>Research Prototype to Research Product</vt:lpstr>
      <vt:lpstr>Research Product Platform</vt:lpstr>
      <vt:lpstr>GWF Visualization Task Force – Terms of Reference</vt:lpstr>
      <vt:lpstr>GWF Visualization Task Force – Membership</vt:lpstr>
      <vt:lpstr>GWF Visualization Task Force - 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ContourDiff: Revealing Differential Trends in SpatioTemporal Data</dc:title>
  <dc:creator>Ahmed, Zonayed</dc:creator>
  <cp:lastModifiedBy>Schneider, Kevin</cp:lastModifiedBy>
  <cp:revision>93</cp:revision>
  <dcterms:created xsi:type="dcterms:W3CDTF">2019-11-06T23:02:19Z</dcterms:created>
  <dcterms:modified xsi:type="dcterms:W3CDTF">2019-11-19T13:17:30Z</dcterms:modified>
</cp:coreProperties>
</file>