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1817" r:id="rId3"/>
    <p:sldId id="1890" r:id="rId4"/>
    <p:sldId id="1892" r:id="rId5"/>
    <p:sldId id="1873" r:id="rId6"/>
    <p:sldId id="1844" r:id="rId7"/>
    <p:sldId id="1845" r:id="rId8"/>
    <p:sldId id="1846" r:id="rId9"/>
    <p:sldId id="1893" r:id="rId10"/>
    <p:sldId id="1895" r:id="rId11"/>
    <p:sldId id="1849" r:id="rId12"/>
    <p:sldId id="1848" r:id="rId13"/>
    <p:sldId id="1891" r:id="rId14"/>
    <p:sldId id="1896" r:id="rId15"/>
    <p:sldId id="1894" r:id="rId16"/>
    <p:sldId id="188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76" autoAdjust="0"/>
    <p:restoredTop sz="95501" autoAdjust="0"/>
  </p:normalViewPr>
  <p:slideViewPr>
    <p:cSldViewPr snapToGrid="0">
      <p:cViewPr>
        <p:scale>
          <a:sx n="109" d="100"/>
          <a:sy n="109" d="100"/>
        </p:scale>
        <p:origin x="256" y="176"/>
      </p:cViewPr>
      <p:guideLst/>
    </p:cSldViewPr>
  </p:slideViewPr>
  <p:notesTextViewPr>
    <p:cViewPr>
      <p:scale>
        <a:sx n="1" d="1"/>
        <a:sy n="1" d="1"/>
      </p:scale>
      <p:origin x="0" y="0"/>
    </p:cViewPr>
  </p:notesTextViewPr>
  <p:sorterViewPr>
    <p:cViewPr>
      <p:scale>
        <a:sx n="129" d="100"/>
        <a:sy n="12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91EE6-8C26-2E4A-9CE1-26FF36E2B5FE}" type="datetimeFigureOut">
              <a:rPr lang="en-US" smtClean="0"/>
              <a:t>11/14/19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F84A6-CA35-8842-9DA2-09A42CF37BAD}" type="slidenum">
              <a:rPr lang="en-US" smtClean="0"/>
              <a:t>‹#›</a:t>
            </a:fld>
            <a:endParaRPr lang="en-US"/>
          </a:p>
        </p:txBody>
      </p:sp>
    </p:spTree>
    <p:extLst>
      <p:ext uri="{BB962C8B-B14F-4D97-AF65-F5344CB8AC3E}">
        <p14:creationId xmlns:p14="http://schemas.microsoft.com/office/powerpoint/2010/main" val="220778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7562"/>
          <a:stretch/>
        </p:blipFill>
        <p:spPr>
          <a:xfrm>
            <a:off x="0" y="0"/>
            <a:ext cx="9144000" cy="3437792"/>
          </a:xfrm>
          <a:prstGeom prst="rect">
            <a:avLst/>
          </a:prstGeom>
        </p:spPr>
      </p:pic>
      <p:sp>
        <p:nvSpPr>
          <p:cNvPr id="2" name="Title 1"/>
          <p:cNvSpPr>
            <a:spLocks noGrp="1"/>
          </p:cNvSpPr>
          <p:nvPr>
            <p:ph type="ctrTitle"/>
          </p:nvPr>
        </p:nvSpPr>
        <p:spPr>
          <a:xfrm>
            <a:off x="685800" y="3297110"/>
            <a:ext cx="7772400" cy="801932"/>
          </a:xfrm>
        </p:spPr>
        <p:txBody>
          <a:bodyPr anchor="b">
            <a:normAutofit/>
          </a:bodyPr>
          <a:lstStyle>
            <a:lvl1pPr algn="ctr">
              <a:defRPr sz="4800" b="1">
                <a:solidFill>
                  <a:schemeClr val="accent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143000" y="4191117"/>
            <a:ext cx="6858000" cy="521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83" y="6109018"/>
            <a:ext cx="3586005" cy="65595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48685" y="6025835"/>
            <a:ext cx="747775" cy="749247"/>
          </a:xfrm>
          <a:prstGeom prst="rect">
            <a:avLst/>
          </a:prstGeom>
        </p:spPr>
      </p:pic>
    </p:spTree>
    <p:extLst>
      <p:ext uri="{BB962C8B-B14F-4D97-AF65-F5344CB8AC3E}">
        <p14:creationId xmlns:p14="http://schemas.microsoft.com/office/powerpoint/2010/main" val="5594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99832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71887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51817E-DE32-0045-8CCE-B978F97A8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00693E"/>
          </a:solidFill>
        </p:spPr>
      </p:pic>
      <p:sp>
        <p:nvSpPr>
          <p:cNvPr id="12" name="Rectangle 11">
            <a:extLst>
              <a:ext uri="{FF2B5EF4-FFF2-40B4-BE49-F238E27FC236}">
                <a16:creationId xmlns:a16="http://schemas.microsoft.com/office/drawing/2014/main" id="{369E14BC-9A58-2B4E-8071-13A833C2B42C}"/>
              </a:ext>
            </a:extLst>
          </p:cNvPr>
          <p:cNvSpPr/>
          <p:nvPr userDrawn="1"/>
        </p:nvSpPr>
        <p:spPr>
          <a:xfrm>
            <a:off x="0" y="6025835"/>
            <a:ext cx="9144000" cy="832165"/>
          </a:xfrm>
          <a:prstGeom prst="rect">
            <a:avLst/>
          </a:prstGeom>
          <a:solidFill>
            <a:srgbClr val="BED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4777526"/>
            <a:ext cx="9124122" cy="521554"/>
          </a:xfrm>
          <a:solidFill>
            <a:srgbClr val="719500"/>
          </a:solidFill>
          <a:ln>
            <a:solidFill>
              <a:srgbClr val="719500"/>
            </a:solid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83" y="6109018"/>
            <a:ext cx="3586005" cy="65595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48685" y="6025835"/>
            <a:ext cx="747775" cy="749247"/>
          </a:xfrm>
          <a:prstGeom prst="rect">
            <a:avLst/>
          </a:prstGeom>
        </p:spPr>
      </p:pic>
      <p:sp>
        <p:nvSpPr>
          <p:cNvPr id="2" name="Title 1"/>
          <p:cNvSpPr>
            <a:spLocks noGrp="1"/>
          </p:cNvSpPr>
          <p:nvPr>
            <p:ph type="ctrTitle"/>
          </p:nvPr>
        </p:nvSpPr>
        <p:spPr>
          <a:xfrm>
            <a:off x="0" y="3843758"/>
            <a:ext cx="9144000" cy="1036355"/>
          </a:xfrm>
          <a:solidFill>
            <a:srgbClr val="00693E"/>
          </a:solidFill>
          <a:ln>
            <a:solidFill>
              <a:srgbClr val="00693E"/>
            </a:solidFill>
          </a:ln>
        </p:spPr>
        <p:txBody>
          <a:bodyPr anchor="b">
            <a:normAutofit/>
          </a:bodyPr>
          <a:lstStyle>
            <a:lvl1pPr algn="ctr">
              <a:defRPr sz="4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7914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59622"/>
            <a:ext cx="7886700" cy="1325563"/>
          </a:xfrm>
        </p:spPr>
        <p:txBody>
          <a:bodyPr>
            <a:normAutofit/>
          </a:bodyPr>
          <a:lstStyle>
            <a:lvl1pPr>
              <a:defRPr sz="3600" b="1">
                <a:solidFill>
                  <a:schemeClr val="accent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628650" y="1632201"/>
            <a:ext cx="7886700" cy="4351338"/>
          </a:xfrm>
        </p:spPr>
        <p:txBody>
          <a:bodyPr/>
          <a:lstStyle>
            <a:lvl2pPr marL="685800" indent="-228600">
              <a:defRPr lang="en-US" sz="2400" kern="1200" dirty="0" smtClean="0">
                <a:solidFill>
                  <a:schemeClr val="accent5">
                    <a:lumMod val="50000"/>
                  </a:schemeClr>
                </a:solidFill>
                <a:latin typeface="+mn-lt"/>
                <a:ea typeface="+mn-ea"/>
                <a:cs typeface="+mn-cs"/>
              </a:defRPr>
            </a:lvl2pPr>
            <a:lvl3pPr marL="1143000" indent="-228600">
              <a:defRPr lang="en-US" sz="2000" kern="1200" dirty="0" smtClean="0">
                <a:solidFill>
                  <a:schemeClr val="accent2">
                    <a:lumMod val="75000"/>
                  </a:schemeClr>
                </a:solidFill>
                <a:latin typeface="+mn-lt"/>
                <a:ea typeface="+mn-ea"/>
                <a:cs typeface="+mn-cs"/>
              </a:defRPr>
            </a:lvl3pPr>
            <a:lvl4pPr marL="1600200" indent="-228600">
              <a:defRPr lang="en-US" sz="1800" kern="1200" dirty="0" smtClean="0">
                <a:solidFill>
                  <a:schemeClr val="bg2">
                    <a:lumMod val="50000"/>
                  </a:schemeClr>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lvl="0"/>
            <a:r>
              <a:rPr lang="en-US" dirty="0"/>
              <a:t>Click to edit Master text styles</a:t>
            </a:r>
          </a:p>
          <a:p>
            <a:pPr marL="685800" lvl="1" indent="-228600" algn="l" defTabSz="914400" rtl="0" eaLnBrk="1" latinLnBrk="0" hangingPunct="1">
              <a:lnSpc>
                <a:spcPct val="90000"/>
              </a:lnSpc>
              <a:spcBef>
                <a:spcPts val="500"/>
              </a:spcBef>
              <a:buSzPct val="10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SzPct val="100000"/>
              <a:buFont typeface="Courier New" panose="02070309020205020404" pitchFamily="49" charset="0"/>
              <a:buChar char="o"/>
            </a:pPr>
            <a:r>
              <a:rPr lang="en-US" dirty="0"/>
              <a:t>Third level</a:t>
            </a:r>
          </a:p>
          <a:p>
            <a:pPr marL="1600200" lvl="3" indent="-228600" algn="l" defTabSz="914400" rtl="0" eaLnBrk="1" latinLnBrk="0" hangingPunct="1">
              <a:lnSpc>
                <a:spcPct val="90000"/>
              </a:lnSpc>
              <a:spcBef>
                <a:spcPts val="500"/>
              </a:spcBef>
              <a:buFont typeface="Arial" panose="020B0604020202020204" pitchFamily="34" charset="0"/>
              <a:buChar char="•"/>
            </a:pPr>
            <a:r>
              <a:rPr lang="en-US" dirty="0"/>
              <a:t>Fourth level</a:t>
            </a:r>
          </a:p>
          <a:p>
            <a:pPr marL="2057400" lvl="4" indent="-228600" algn="l" defTabSz="914400" rtl="0" eaLnBrk="1" latinLnBrk="0" hangingPunct="1">
              <a:lnSpc>
                <a:spcPct val="90000"/>
              </a:lnSpc>
              <a:spcBef>
                <a:spcPts val="500"/>
              </a:spcBef>
              <a:buFont typeface="Wingdings" panose="05000000000000000000" pitchFamily="2" charset="2"/>
              <a:buChar char="§"/>
            </a:pPr>
            <a:r>
              <a:rPr lang="en-US" dirty="0"/>
              <a:t>Fifth level</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1469" y="95123"/>
            <a:ext cx="2104486" cy="38495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5562" y="32274"/>
            <a:ext cx="446921" cy="447801"/>
          </a:xfrm>
          <a:prstGeom prst="rect">
            <a:avLst/>
          </a:prstGeom>
        </p:spPr>
      </p:pic>
    </p:spTree>
    <p:extLst>
      <p:ext uri="{BB962C8B-B14F-4D97-AF65-F5344CB8AC3E}">
        <p14:creationId xmlns:p14="http://schemas.microsoft.com/office/powerpoint/2010/main" val="7629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171828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9391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BCA120-D0BC-4B14-A800-44AF26A87B87}" type="datetimeFigureOut">
              <a:rPr lang="en-US" smtClean="0"/>
              <a:t>11/14/19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86837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BCA120-D0BC-4B14-A800-44AF26A87B87}" type="datetimeFigureOut">
              <a:rPr lang="en-US" smtClean="0"/>
              <a:t>11/14/19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5853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CA120-D0BC-4B14-A800-44AF26A87B87}" type="datetimeFigureOut">
              <a:rPr lang="en-US" smtClean="0"/>
              <a:t>11/14/19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75087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55972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59622"/>
            <a:ext cx="7886700" cy="1325563"/>
          </a:xfrm>
        </p:spPr>
        <p:txBody>
          <a:bodyPr>
            <a:normAutofit/>
          </a:bodyPr>
          <a:lstStyle>
            <a:lvl1pPr>
              <a:defRPr sz="3600" b="1">
                <a:solidFill>
                  <a:schemeClr val="accent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628650" y="1632201"/>
            <a:ext cx="7886700" cy="4351338"/>
          </a:xfrm>
        </p:spPr>
        <p:txBody>
          <a:bodyPr/>
          <a:lstStyle>
            <a:lvl2pPr marL="685800" indent="-228600">
              <a:defRPr lang="en-US" sz="2400" kern="1200" dirty="0" smtClean="0">
                <a:solidFill>
                  <a:schemeClr val="accent5">
                    <a:lumMod val="50000"/>
                  </a:schemeClr>
                </a:solidFill>
                <a:latin typeface="+mn-lt"/>
                <a:ea typeface="+mn-ea"/>
                <a:cs typeface="+mn-cs"/>
              </a:defRPr>
            </a:lvl2pPr>
            <a:lvl3pPr marL="1143000" indent="-228600">
              <a:defRPr lang="en-US" sz="2000" kern="1200" dirty="0" smtClean="0">
                <a:solidFill>
                  <a:schemeClr val="accent2">
                    <a:lumMod val="75000"/>
                  </a:schemeClr>
                </a:solidFill>
                <a:latin typeface="+mn-lt"/>
                <a:ea typeface="+mn-ea"/>
                <a:cs typeface="+mn-cs"/>
              </a:defRPr>
            </a:lvl3pPr>
            <a:lvl4pPr marL="1600200" indent="-228600">
              <a:defRPr lang="en-US" sz="1800" kern="1200" dirty="0" smtClean="0">
                <a:solidFill>
                  <a:schemeClr val="bg2">
                    <a:lumMod val="50000"/>
                  </a:schemeClr>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lvl="0"/>
            <a:r>
              <a:rPr lang="en-US" dirty="0"/>
              <a:t>Click to edit Master text styles</a:t>
            </a:r>
          </a:p>
          <a:p>
            <a:pPr marL="685800" lvl="1" indent="-228600" algn="l" defTabSz="914400" rtl="0" eaLnBrk="1" latinLnBrk="0" hangingPunct="1">
              <a:lnSpc>
                <a:spcPct val="90000"/>
              </a:lnSpc>
              <a:spcBef>
                <a:spcPts val="500"/>
              </a:spcBef>
              <a:buSzPct val="10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SzPct val="100000"/>
              <a:buFont typeface="Courier New" panose="02070309020205020404" pitchFamily="49" charset="0"/>
              <a:buChar char="o"/>
            </a:pPr>
            <a:r>
              <a:rPr lang="en-US" dirty="0"/>
              <a:t>Third level</a:t>
            </a:r>
          </a:p>
          <a:p>
            <a:pPr marL="1600200" lvl="3" indent="-228600" algn="l" defTabSz="914400" rtl="0" eaLnBrk="1" latinLnBrk="0" hangingPunct="1">
              <a:lnSpc>
                <a:spcPct val="90000"/>
              </a:lnSpc>
              <a:spcBef>
                <a:spcPts val="500"/>
              </a:spcBef>
              <a:buFont typeface="Arial" panose="020B0604020202020204" pitchFamily="34" charset="0"/>
              <a:buChar char="•"/>
            </a:pPr>
            <a:r>
              <a:rPr lang="en-US" dirty="0"/>
              <a:t>Fourth level</a:t>
            </a:r>
          </a:p>
          <a:p>
            <a:pPr marL="2057400" lvl="4" indent="-228600" algn="l" defTabSz="914400" rtl="0" eaLnBrk="1" latinLnBrk="0" hangingPunct="1">
              <a:lnSpc>
                <a:spcPct val="90000"/>
              </a:lnSpc>
              <a:spcBef>
                <a:spcPts val="500"/>
              </a:spcBef>
              <a:buFont typeface="Wingdings" panose="05000000000000000000" pitchFamily="2" charset="2"/>
              <a:buChar char="§"/>
            </a:pPr>
            <a:r>
              <a:rPr lang="en-US" dirty="0"/>
              <a:t>Fifth level</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1469" y="95123"/>
            <a:ext cx="2104486" cy="38495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5562" y="32274"/>
            <a:ext cx="446921" cy="447801"/>
          </a:xfrm>
          <a:prstGeom prst="rect">
            <a:avLst/>
          </a:prstGeom>
        </p:spPr>
      </p:pic>
    </p:spTree>
    <p:extLst>
      <p:ext uri="{BB962C8B-B14F-4D97-AF65-F5344CB8AC3E}">
        <p14:creationId xmlns:p14="http://schemas.microsoft.com/office/powerpoint/2010/main" val="31601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77412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92326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0209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CA120-D0BC-4B14-A800-44AF26A87B87}"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17019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79094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BCA120-D0BC-4B14-A800-44AF26A87B87}" type="datetimeFigureOut">
              <a:rPr lang="en-US" smtClean="0"/>
              <a:t>11/14/19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29162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BCA120-D0BC-4B14-A800-44AF26A87B87}" type="datetimeFigureOut">
              <a:rPr lang="en-US" smtClean="0"/>
              <a:t>11/14/19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2359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CA120-D0BC-4B14-A800-44AF26A87B87}" type="datetimeFigureOut">
              <a:rPr lang="en-US" smtClean="0"/>
              <a:t>11/14/19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332706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104489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BCA120-D0BC-4B14-A800-44AF26A87B87}"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F1658-1EAF-46A5-A5D4-6278699F13B1}" type="slidenum">
              <a:rPr lang="en-US" smtClean="0"/>
              <a:t>‹#›</a:t>
            </a:fld>
            <a:endParaRPr lang="en-US"/>
          </a:p>
        </p:txBody>
      </p:sp>
    </p:spTree>
    <p:extLst>
      <p:ext uri="{BB962C8B-B14F-4D97-AF65-F5344CB8AC3E}">
        <p14:creationId xmlns:p14="http://schemas.microsoft.com/office/powerpoint/2010/main" val="174563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CA120-D0BC-4B14-A800-44AF26A87B87}" type="datetimeFigureOut">
              <a:rPr lang="en-US" smtClean="0"/>
              <a:t>11/14/19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F1658-1EAF-46A5-A5D4-6278699F13B1}" type="slidenum">
              <a:rPr lang="en-US" smtClean="0"/>
              <a:t>‹#›</a:t>
            </a:fld>
            <a:endParaRPr lang="en-US"/>
          </a:p>
        </p:txBody>
      </p:sp>
    </p:spTree>
    <p:extLst>
      <p:ext uri="{BB962C8B-B14F-4D97-AF65-F5344CB8AC3E}">
        <p14:creationId xmlns:p14="http://schemas.microsoft.com/office/powerpoint/2010/main" val="193117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CA120-D0BC-4B14-A800-44AF26A87B87}" type="datetimeFigureOut">
              <a:rPr lang="en-US" smtClean="0"/>
              <a:t>11/14/19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F1658-1EAF-46A5-A5D4-6278699F13B1}" type="slidenum">
              <a:rPr lang="en-US" smtClean="0"/>
              <a:t>‹#›</a:t>
            </a:fld>
            <a:endParaRPr lang="en-US"/>
          </a:p>
        </p:txBody>
      </p:sp>
    </p:spTree>
    <p:extLst>
      <p:ext uri="{BB962C8B-B14F-4D97-AF65-F5344CB8AC3E}">
        <p14:creationId xmlns:p14="http://schemas.microsoft.com/office/powerpoint/2010/main" val="908333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13859"/>
            <a:ext cx="9143999" cy="694823"/>
          </a:xfrm>
          <a:solidFill>
            <a:srgbClr val="00693E">
              <a:alpha val="50000"/>
            </a:srgbClr>
          </a:solidFill>
          <a:ln>
            <a:noFill/>
          </a:ln>
        </p:spPr>
        <p:txBody>
          <a:bodyPr>
            <a:noAutofit/>
          </a:bodyPr>
          <a:lstStyle/>
          <a:p>
            <a:r>
              <a:rPr lang="en-US" sz="3600" i="1" dirty="0">
                <a:latin typeface="+mn-lt"/>
              </a:rPr>
              <a:t>Updates on Core Modelling</a:t>
            </a:r>
          </a:p>
        </p:txBody>
      </p:sp>
      <p:sp>
        <p:nvSpPr>
          <p:cNvPr id="3" name="Subtitle 2"/>
          <p:cNvSpPr>
            <a:spLocks noGrp="1"/>
          </p:cNvSpPr>
          <p:nvPr>
            <p:ph type="subTitle" idx="1"/>
          </p:nvPr>
        </p:nvSpPr>
        <p:spPr>
          <a:xfrm>
            <a:off x="0" y="4720557"/>
            <a:ext cx="9143999" cy="1308452"/>
          </a:xfrm>
          <a:solidFill>
            <a:srgbClr val="719500">
              <a:alpha val="50000"/>
            </a:srgbClr>
          </a:solidFill>
          <a:ln>
            <a:noFill/>
          </a:ln>
        </p:spPr>
        <p:txBody>
          <a:bodyPr>
            <a:normAutofit lnSpcReduction="10000"/>
          </a:bodyPr>
          <a:lstStyle/>
          <a:p>
            <a:endParaRPr lang="en-US" b="1" dirty="0"/>
          </a:p>
          <a:p>
            <a:r>
              <a:rPr lang="en-US" dirty="0"/>
              <a:t>Martyn Clark and Alain </a:t>
            </a:r>
            <a:r>
              <a:rPr lang="en-US" dirty="0" err="1"/>
              <a:t>Pietroniro</a:t>
            </a:r>
            <a:endParaRPr lang="en-US" dirty="0"/>
          </a:p>
          <a:p>
            <a:r>
              <a:rPr lang="en-US" i="1" dirty="0"/>
              <a:t>17 November, 2019</a:t>
            </a:r>
          </a:p>
        </p:txBody>
      </p:sp>
    </p:spTree>
    <p:extLst>
      <p:ext uri="{BB962C8B-B14F-4D97-AF65-F5344CB8AC3E}">
        <p14:creationId xmlns:p14="http://schemas.microsoft.com/office/powerpoint/2010/main" val="45636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Hydrological forecasting</a:t>
            </a:r>
          </a:p>
        </p:txBody>
      </p:sp>
      <p:sp>
        <p:nvSpPr>
          <p:cNvPr id="3" name="Rectangle 2">
            <a:extLst>
              <a:ext uri="{FF2B5EF4-FFF2-40B4-BE49-F238E27FC236}">
                <a16:creationId xmlns:a16="http://schemas.microsoft.com/office/drawing/2014/main" id="{C558F3C9-4FC8-A240-AE3B-847843F254D5}"/>
              </a:ext>
            </a:extLst>
          </p:cNvPr>
          <p:cNvSpPr/>
          <p:nvPr/>
        </p:nvSpPr>
        <p:spPr>
          <a:xfrm>
            <a:off x="70289" y="6107591"/>
            <a:ext cx="4572000" cy="646331"/>
          </a:xfrm>
          <a:prstGeom prst="rect">
            <a:avLst/>
          </a:prstGeom>
        </p:spPr>
        <p:txBody>
          <a:bodyPr>
            <a:spAutoFit/>
          </a:bodyPr>
          <a:lstStyle/>
          <a:p>
            <a:r>
              <a:rPr lang="en-CA" dirty="0">
                <a:solidFill>
                  <a:srgbClr val="FF0000"/>
                </a:solidFill>
                <a:latin typeface="Calibri" panose="020F0502020204030204" pitchFamily="34" charset="0"/>
                <a:ea typeface="SimSun" panose="02010600030101010101" pitchFamily="2" charset="-122"/>
                <a:cs typeface="Arial" panose="020B0604020202020204" pitchFamily="34" charset="0"/>
              </a:rPr>
              <a:t>This work will evolve in close collaboration with the NHS hydrologic prediction effort</a:t>
            </a:r>
            <a:r>
              <a:rPr lang="en-CA" dirty="0">
                <a:solidFill>
                  <a:srgbClr val="FF0000"/>
                </a:solidFill>
              </a:rPr>
              <a:t> </a:t>
            </a:r>
            <a:endParaRPr lang="en-US" dirty="0">
              <a:solidFill>
                <a:srgbClr val="FF0000"/>
              </a:solidFill>
            </a:endParaRPr>
          </a:p>
        </p:txBody>
      </p:sp>
      <p:sp>
        <p:nvSpPr>
          <p:cNvPr id="6" name="TextBox 5">
            <a:extLst>
              <a:ext uri="{FF2B5EF4-FFF2-40B4-BE49-F238E27FC236}">
                <a16:creationId xmlns:a16="http://schemas.microsoft.com/office/drawing/2014/main" id="{9E9E335E-39C7-B349-AB46-0213D478CE9F}"/>
              </a:ext>
            </a:extLst>
          </p:cNvPr>
          <p:cNvSpPr txBox="1"/>
          <p:nvPr/>
        </p:nvSpPr>
        <p:spPr>
          <a:xfrm>
            <a:off x="5128554" y="4942256"/>
            <a:ext cx="3759200" cy="646331"/>
          </a:xfrm>
          <a:prstGeom prst="rect">
            <a:avLst/>
          </a:prstGeom>
          <a:noFill/>
        </p:spPr>
        <p:txBody>
          <a:bodyPr wrap="square" rtlCol="0">
            <a:spAutoFit/>
          </a:bodyPr>
          <a:lstStyle/>
          <a:p>
            <a:r>
              <a:rPr lang="en-US" i="1" dirty="0"/>
              <a:t>Example streamflow forecasts for the 2013 Calgary flood</a:t>
            </a:r>
            <a:endParaRPr lang="en-US" dirty="0"/>
          </a:p>
        </p:txBody>
      </p:sp>
      <p:sp>
        <p:nvSpPr>
          <p:cNvPr id="2" name="Content Placeholder 1"/>
          <p:cNvSpPr>
            <a:spLocks noGrp="1"/>
          </p:cNvSpPr>
          <p:nvPr>
            <p:ph idx="1"/>
          </p:nvPr>
        </p:nvSpPr>
        <p:spPr>
          <a:xfrm>
            <a:off x="70289" y="718247"/>
            <a:ext cx="5174800" cy="4351338"/>
          </a:xfrm>
        </p:spPr>
        <p:txBody>
          <a:bodyPr>
            <a:noAutofit/>
          </a:bodyPr>
          <a:lstStyle/>
          <a:p>
            <a:pPr marL="0" indent="0">
              <a:spcBef>
                <a:spcPts val="1200"/>
              </a:spcBef>
              <a:buNone/>
            </a:pPr>
            <a:r>
              <a:rPr lang="en-CA" sz="2000" b="1" dirty="0"/>
              <a:t>Comprehensive evaluation/advances in operational hydrologic forecasting</a:t>
            </a:r>
          </a:p>
          <a:p>
            <a:pPr marL="0" indent="0">
              <a:spcBef>
                <a:spcPts val="1200"/>
              </a:spcBef>
              <a:buNone/>
            </a:pPr>
            <a:r>
              <a:rPr lang="en-CA" sz="2000" u="sng" dirty="0"/>
              <a:t>Research foci:</a:t>
            </a:r>
          </a:p>
          <a:p>
            <a:pPr>
              <a:spcBef>
                <a:spcPts val="1200"/>
              </a:spcBef>
            </a:pPr>
            <a:r>
              <a:rPr lang="en-CA" sz="2000" dirty="0"/>
              <a:t>System development</a:t>
            </a:r>
          </a:p>
          <a:p>
            <a:pPr marL="541800" lvl="1">
              <a:spcBef>
                <a:spcPts val="0"/>
              </a:spcBef>
              <a:buFont typeface="Wingdings" pitchFamily="2" charset="2"/>
              <a:buChar char="Ø"/>
            </a:pPr>
            <a:r>
              <a:rPr lang="en-CA" sz="1800" i="1" dirty="0">
                <a:solidFill>
                  <a:schemeClr val="tx1"/>
                </a:solidFill>
              </a:rPr>
              <a:t>Develop a system to couple and schedule forecasting components (model spin up, data assimilation, downscaling numerical weather prediction model output, forecast runs, post-processing, visualization, etc.).</a:t>
            </a:r>
            <a:endParaRPr lang="en-CA" sz="2000" b="1" i="1" dirty="0">
              <a:solidFill>
                <a:schemeClr val="tx1"/>
              </a:solidFill>
            </a:endParaRPr>
          </a:p>
          <a:p>
            <a:pPr>
              <a:spcBef>
                <a:spcPts val="1200"/>
              </a:spcBef>
            </a:pPr>
            <a:r>
              <a:rPr lang="en-CA" sz="2000" dirty="0"/>
              <a:t>Hydrologic prediction development</a:t>
            </a:r>
            <a:endParaRPr lang="en-CA" sz="1800" dirty="0">
              <a:solidFill>
                <a:schemeClr val="tx1"/>
              </a:solidFill>
            </a:endParaRPr>
          </a:p>
          <a:p>
            <a:pPr marL="598950" lvl="1" indent="-285750">
              <a:spcBef>
                <a:spcPts val="0"/>
              </a:spcBef>
              <a:buFont typeface="Wingdings" pitchFamily="2" charset="2"/>
              <a:buChar char="Ø"/>
            </a:pPr>
            <a:r>
              <a:rPr lang="en-CA" sz="1800" i="1" dirty="0">
                <a:solidFill>
                  <a:schemeClr val="tx1"/>
                </a:solidFill>
              </a:rPr>
              <a:t>Focused development on critical topics in hydrologic forecasting, especially downscaling, data assimilation, and forecast post-processing</a:t>
            </a:r>
            <a:r>
              <a:rPr lang="en-CA" sz="1800" dirty="0">
                <a:solidFill>
                  <a:schemeClr val="tx1"/>
                </a:solidFill>
              </a:rPr>
              <a:t> </a:t>
            </a:r>
          </a:p>
          <a:p>
            <a:pPr>
              <a:spcBef>
                <a:spcPts val="1200"/>
              </a:spcBef>
            </a:pPr>
            <a:r>
              <a:rPr lang="en-CA" sz="2000" dirty="0"/>
              <a:t>Hydrologic prediction testbeds</a:t>
            </a:r>
            <a:endParaRPr lang="en-CA" sz="1800" dirty="0"/>
          </a:p>
          <a:p>
            <a:pPr marL="598950" lvl="1" indent="-285750">
              <a:spcBef>
                <a:spcPts val="0"/>
              </a:spcBef>
              <a:buFont typeface="Wingdings" pitchFamily="2" charset="2"/>
              <a:buChar char="Ø"/>
            </a:pPr>
            <a:r>
              <a:rPr lang="en-CA" sz="1800" i="1" dirty="0">
                <a:solidFill>
                  <a:schemeClr val="tx1"/>
                </a:solidFill>
              </a:rPr>
              <a:t>Implement test-beds for specific basins (e.g., the Bow and the Grand) to enable rapid prototyping of new prediction methods </a:t>
            </a:r>
          </a:p>
        </p:txBody>
      </p:sp>
      <p:pic>
        <p:nvPicPr>
          <p:cNvPr id="12" name="AlbertaFlood_anim.mp4">
            <a:hlinkClick r:id="" action="ppaction://media"/>
            <a:extLst>
              <a:ext uri="{FF2B5EF4-FFF2-40B4-BE49-F238E27FC236}">
                <a16:creationId xmlns:a16="http://schemas.microsoft.com/office/drawing/2014/main" id="{B164500E-8AC0-8548-9C7B-8200B92622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28554" y="2182156"/>
            <a:ext cx="3969555" cy="2648438"/>
          </a:xfrm>
          <a:prstGeom prst="rect">
            <a:avLst/>
          </a:prstGeom>
        </p:spPr>
      </p:pic>
    </p:spTree>
    <p:extLst>
      <p:ext uri="{BB962C8B-B14F-4D97-AF65-F5344CB8AC3E}">
        <p14:creationId xmlns:p14="http://schemas.microsoft.com/office/powerpoint/2010/main" val="331586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26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remove" display="0">
                  <p:stCondLst>
                    <p:cond delay="indefinite"/>
                  </p:stCondLst>
                </p:cTn>
                <p:tgtEl>
                  <p:spTgt spid="12"/>
                </p:tgtEl>
              </p:cMediaNode>
            </p:vide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Water resources modeling</a:t>
            </a:r>
          </a:p>
        </p:txBody>
      </p:sp>
      <p:sp>
        <p:nvSpPr>
          <p:cNvPr id="6" name="TextBox 5">
            <a:extLst>
              <a:ext uri="{FF2B5EF4-FFF2-40B4-BE49-F238E27FC236}">
                <a16:creationId xmlns:a16="http://schemas.microsoft.com/office/drawing/2014/main" id="{9E9E335E-39C7-B349-AB46-0213D478CE9F}"/>
              </a:ext>
            </a:extLst>
          </p:cNvPr>
          <p:cNvSpPr txBox="1"/>
          <p:nvPr/>
        </p:nvSpPr>
        <p:spPr>
          <a:xfrm>
            <a:off x="5192486" y="5194392"/>
            <a:ext cx="3951514" cy="923330"/>
          </a:xfrm>
          <a:prstGeom prst="rect">
            <a:avLst/>
          </a:prstGeom>
          <a:noFill/>
        </p:spPr>
        <p:txBody>
          <a:bodyPr wrap="square" rtlCol="0">
            <a:spAutoFit/>
          </a:bodyPr>
          <a:lstStyle/>
          <a:p>
            <a:r>
              <a:rPr lang="en-US" i="1" dirty="0"/>
              <a:t>Human impacts on the terrestrial water cycle are ubiquitous and must be an essential component of ESMs</a:t>
            </a:r>
            <a:endParaRPr lang="en-US" dirty="0"/>
          </a:p>
        </p:txBody>
      </p:sp>
      <p:sp>
        <p:nvSpPr>
          <p:cNvPr id="2" name="Content Placeholder 1"/>
          <p:cNvSpPr>
            <a:spLocks noGrp="1"/>
          </p:cNvSpPr>
          <p:nvPr>
            <p:ph idx="1"/>
          </p:nvPr>
        </p:nvSpPr>
        <p:spPr>
          <a:xfrm>
            <a:off x="70289" y="718247"/>
            <a:ext cx="5122197" cy="4351338"/>
          </a:xfrm>
        </p:spPr>
        <p:txBody>
          <a:bodyPr>
            <a:noAutofit/>
          </a:bodyPr>
          <a:lstStyle/>
          <a:p>
            <a:pPr marL="0" indent="0">
              <a:spcBef>
                <a:spcPts val="1200"/>
              </a:spcBef>
              <a:buNone/>
            </a:pPr>
            <a:r>
              <a:rPr lang="en-CA" sz="2000" b="1" dirty="0"/>
              <a:t>Represent the human impacts on the terrestrial water cycle across Canada.</a:t>
            </a:r>
          </a:p>
          <a:p>
            <a:pPr marL="0" indent="0">
              <a:spcBef>
                <a:spcPts val="1200"/>
              </a:spcBef>
              <a:buNone/>
            </a:pPr>
            <a:r>
              <a:rPr lang="en-CA" sz="2000" u="sng" dirty="0"/>
              <a:t>Research foci:</a:t>
            </a:r>
          </a:p>
          <a:p>
            <a:pPr>
              <a:spcBef>
                <a:spcPts val="1200"/>
              </a:spcBef>
            </a:pPr>
            <a:r>
              <a:rPr lang="en-CA" sz="2000" dirty="0"/>
              <a:t>Develop water management benchmarks</a:t>
            </a:r>
          </a:p>
          <a:p>
            <a:pPr marL="541800" lvl="1">
              <a:spcBef>
                <a:spcPts val="0"/>
              </a:spcBef>
              <a:buFont typeface="Wingdings" pitchFamily="2" charset="2"/>
              <a:buChar char="Ø"/>
            </a:pPr>
            <a:r>
              <a:rPr lang="en-CA" sz="1800" i="1" dirty="0">
                <a:solidFill>
                  <a:schemeClr val="tx1"/>
                </a:solidFill>
              </a:rPr>
              <a:t>Apply existing water management models (e.g., WEAP) to provide a benchmark for the representation of water management in ESMs.</a:t>
            </a:r>
          </a:p>
          <a:p>
            <a:pPr marL="541800" lvl="1">
              <a:spcBef>
                <a:spcPts val="0"/>
              </a:spcBef>
              <a:buFont typeface="Wingdings" pitchFamily="2" charset="2"/>
              <a:buChar char="Ø"/>
            </a:pPr>
            <a:r>
              <a:rPr lang="en-CA" sz="1800" i="1" dirty="0">
                <a:solidFill>
                  <a:schemeClr val="tx1"/>
                </a:solidFill>
              </a:rPr>
              <a:t>Detailed comparison between land models and water management models is necessary to identify key development needs.</a:t>
            </a:r>
            <a:endParaRPr lang="en-CA" sz="2000" b="1" i="1" dirty="0">
              <a:solidFill>
                <a:schemeClr val="tx1"/>
              </a:solidFill>
            </a:endParaRPr>
          </a:p>
          <a:p>
            <a:pPr>
              <a:spcBef>
                <a:spcPts val="1200"/>
              </a:spcBef>
            </a:pPr>
            <a:r>
              <a:rPr lang="en-CA" sz="2000" dirty="0"/>
              <a:t>Advance water management in ESMs</a:t>
            </a:r>
          </a:p>
          <a:p>
            <a:pPr marL="598950" lvl="1" indent="-285750">
              <a:spcBef>
                <a:spcPts val="0"/>
              </a:spcBef>
              <a:buFont typeface="Wingdings" pitchFamily="2" charset="2"/>
              <a:buChar char="Ø"/>
            </a:pPr>
            <a:r>
              <a:rPr lang="en-CA" sz="1800" b="1" i="1" dirty="0">
                <a:solidFill>
                  <a:schemeClr val="tx1"/>
                </a:solidFill>
              </a:rPr>
              <a:t>Small lakes </a:t>
            </a:r>
            <a:r>
              <a:rPr lang="en-CA" sz="1800" i="1" dirty="0">
                <a:solidFill>
                  <a:schemeClr val="tx1"/>
                </a:solidFill>
              </a:rPr>
              <a:t>(i.e., sub-grid lakes that are not represented as objects on the river network)</a:t>
            </a:r>
          </a:p>
          <a:p>
            <a:pPr marL="598950" lvl="1" indent="-285750">
              <a:spcBef>
                <a:spcPts val="0"/>
              </a:spcBef>
              <a:buFont typeface="Wingdings" pitchFamily="2" charset="2"/>
              <a:buChar char="Ø"/>
            </a:pPr>
            <a:r>
              <a:rPr lang="en-CA" sz="1800" b="1" i="1" dirty="0">
                <a:solidFill>
                  <a:schemeClr val="tx1"/>
                </a:solidFill>
              </a:rPr>
              <a:t>Large lakes </a:t>
            </a:r>
            <a:r>
              <a:rPr lang="en-CA" sz="1800" i="1" dirty="0">
                <a:solidFill>
                  <a:schemeClr val="tx1"/>
                </a:solidFill>
              </a:rPr>
              <a:t>(i.e., the lakes that are represented as objects on the river network)</a:t>
            </a:r>
          </a:p>
          <a:p>
            <a:pPr marL="598950" lvl="1" indent="-285750">
              <a:spcBef>
                <a:spcPts val="0"/>
              </a:spcBef>
              <a:buFont typeface="Wingdings" pitchFamily="2" charset="2"/>
              <a:buChar char="Ø"/>
            </a:pPr>
            <a:r>
              <a:rPr lang="en-CA" sz="1800" b="1" i="1" dirty="0">
                <a:solidFill>
                  <a:schemeClr val="tx1"/>
                </a:solidFill>
              </a:rPr>
              <a:t>Managed lakes </a:t>
            </a:r>
            <a:r>
              <a:rPr lang="en-CA" sz="1800" i="1" dirty="0">
                <a:solidFill>
                  <a:schemeClr val="tx1"/>
                </a:solidFill>
              </a:rPr>
              <a:t>(i.e., representation of reservoir management)</a:t>
            </a:r>
          </a:p>
          <a:p>
            <a:pPr marL="598950" lvl="1" indent="-285750">
              <a:spcBef>
                <a:spcPts val="0"/>
              </a:spcBef>
              <a:buFont typeface="Wingdings" pitchFamily="2" charset="2"/>
              <a:buChar char="Ø"/>
            </a:pPr>
            <a:r>
              <a:rPr lang="en-CA" sz="1800" b="1" i="1" dirty="0">
                <a:solidFill>
                  <a:schemeClr val="tx1"/>
                </a:solidFill>
              </a:rPr>
              <a:t>Water diversions and irrigation</a:t>
            </a:r>
            <a:r>
              <a:rPr lang="en-CA" sz="1800" i="1" dirty="0">
                <a:solidFill>
                  <a:schemeClr val="tx1"/>
                </a:solidFill>
              </a:rPr>
              <a:t>.</a:t>
            </a:r>
          </a:p>
          <a:p>
            <a:pPr marL="598950" lvl="1" indent="-285750">
              <a:spcBef>
                <a:spcPts val="0"/>
              </a:spcBef>
              <a:buFont typeface="Wingdings" pitchFamily="2" charset="2"/>
              <a:buChar char="Ø"/>
            </a:pPr>
            <a:r>
              <a:rPr lang="en-CA" sz="1800" i="1" dirty="0">
                <a:solidFill>
                  <a:schemeClr val="tx1"/>
                </a:solidFill>
              </a:rPr>
              <a:t>A key issue is the coupling of the lake water balance and the lake energy balance. </a:t>
            </a:r>
          </a:p>
        </p:txBody>
      </p:sp>
      <p:pic>
        <p:nvPicPr>
          <p:cNvPr id="21" name="QRUNOFFandStreamflow_71">
            <a:hlinkClick r:id="" action="ppaction://media"/>
            <a:extLst>
              <a:ext uri="{FF2B5EF4-FFF2-40B4-BE49-F238E27FC236}">
                <a16:creationId xmlns:a16="http://schemas.microsoft.com/office/drawing/2014/main" id="{63802B57-800E-134C-9DF3-6A835C512D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64137" y="1152125"/>
            <a:ext cx="3979863" cy="3979863"/>
          </a:xfrm>
          <a:prstGeom prst="rect">
            <a:avLst/>
          </a:prstGeom>
        </p:spPr>
      </p:pic>
    </p:spTree>
    <p:extLst>
      <p:ext uri="{BB962C8B-B14F-4D97-AF65-F5344CB8AC3E}">
        <p14:creationId xmlns:p14="http://schemas.microsoft.com/office/powerpoint/2010/main" val="52050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21"/>
                </p:tgtEl>
              </p:cMediaNode>
            </p:video>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EC93-C6F7-BC40-A2B8-3E9184631029}"/>
              </a:ext>
            </a:extLst>
          </p:cNvPr>
          <p:cNvSpPr>
            <a:spLocks noGrp="1"/>
          </p:cNvSpPr>
          <p:nvPr>
            <p:ph type="title"/>
          </p:nvPr>
        </p:nvSpPr>
        <p:spPr>
          <a:xfrm>
            <a:off x="0" y="-185531"/>
            <a:ext cx="7886700" cy="1325563"/>
          </a:xfrm>
        </p:spPr>
        <p:txBody>
          <a:bodyPr/>
          <a:lstStyle/>
          <a:p>
            <a:r>
              <a:rPr lang="en-US" dirty="0"/>
              <a:t>Core Modelling Governance</a:t>
            </a:r>
          </a:p>
        </p:txBody>
      </p:sp>
      <p:sp>
        <p:nvSpPr>
          <p:cNvPr id="8" name="Content Placeholder 1">
            <a:extLst>
              <a:ext uri="{FF2B5EF4-FFF2-40B4-BE49-F238E27FC236}">
                <a16:creationId xmlns:a16="http://schemas.microsoft.com/office/drawing/2014/main" id="{82509291-7D0C-B246-A742-62215539AC54}"/>
              </a:ext>
            </a:extLst>
          </p:cNvPr>
          <p:cNvSpPr>
            <a:spLocks noGrp="1"/>
          </p:cNvSpPr>
          <p:nvPr>
            <p:ph idx="1"/>
          </p:nvPr>
        </p:nvSpPr>
        <p:spPr>
          <a:xfrm>
            <a:off x="-1" y="839979"/>
            <a:ext cx="9261232" cy="6188149"/>
          </a:xfrm>
        </p:spPr>
        <p:txBody>
          <a:bodyPr>
            <a:normAutofit fontScale="70000" lnSpcReduction="20000"/>
          </a:bodyPr>
          <a:lstStyle/>
          <a:p>
            <a:r>
              <a:rPr lang="en-CA" b="1" dirty="0"/>
              <a:t>Core</a:t>
            </a:r>
            <a:r>
              <a:rPr lang="en-CA" dirty="0"/>
              <a:t> </a:t>
            </a:r>
            <a:r>
              <a:rPr lang="en-CA" b="1" dirty="0"/>
              <a:t>modeling co-leads </a:t>
            </a:r>
            <a:r>
              <a:rPr lang="en-CA" dirty="0"/>
              <a:t>have overall responsibility for the direction and implementation of core modelling activities.</a:t>
            </a:r>
          </a:p>
          <a:p>
            <a:pPr>
              <a:spcBef>
                <a:spcPts val="1800"/>
              </a:spcBef>
            </a:pPr>
            <a:r>
              <a:rPr lang="en-CA" b="1" dirty="0"/>
              <a:t>Theme leads </a:t>
            </a:r>
            <a:r>
              <a:rPr lang="en-CA" dirty="0"/>
              <a:t>have responsibility for a modelling theme</a:t>
            </a:r>
          </a:p>
          <a:p>
            <a:pPr lvl="1"/>
            <a:r>
              <a:rPr lang="en-CA" dirty="0"/>
              <a:t>Coordinate research for the faculty members and HQPs involved in their specific themes.</a:t>
            </a:r>
          </a:p>
          <a:p>
            <a:pPr lvl="1"/>
            <a:r>
              <a:rPr lang="en-CA" dirty="0"/>
              <a:t>Meet regularly with the faculty leads and research personnel in their theme.</a:t>
            </a:r>
          </a:p>
          <a:p>
            <a:pPr lvl="1"/>
            <a:r>
              <a:rPr lang="en-CA" dirty="0"/>
              <a:t>Part of the core modelling executive and report progress at the monthly executive meetings.</a:t>
            </a:r>
          </a:p>
          <a:p>
            <a:pPr>
              <a:spcBef>
                <a:spcPts val="1800"/>
              </a:spcBef>
            </a:pPr>
            <a:r>
              <a:rPr lang="en-CA" b="1" dirty="0"/>
              <a:t>Faculty supervisors</a:t>
            </a:r>
            <a:r>
              <a:rPr lang="en-CA" dirty="0"/>
              <a:t> have responsibility for supervising research personnel (HQPs </a:t>
            </a:r>
            <a:r>
              <a:rPr lang="en-CA" dirty="0" err="1"/>
              <a:t>etc</a:t>
            </a:r>
            <a:r>
              <a:rPr lang="en-CA" dirty="0"/>
              <a:t>)</a:t>
            </a:r>
          </a:p>
          <a:p>
            <a:pPr lvl="1"/>
            <a:r>
              <a:rPr lang="en-CA" dirty="0"/>
              <a:t>Develop detailed work plans, track progress, and mentor their research personnel.</a:t>
            </a:r>
          </a:p>
          <a:p>
            <a:pPr lvl="1"/>
            <a:r>
              <a:rPr lang="en-CA" dirty="0"/>
              <a:t>Any deviations from the work plan (e.g., move tasks from one HQP to another, change research direction) should be discussed with the theme leads and core modelling co-leads.</a:t>
            </a:r>
          </a:p>
          <a:p>
            <a:pPr>
              <a:spcBef>
                <a:spcPts val="1800"/>
              </a:spcBef>
            </a:pPr>
            <a:r>
              <a:rPr lang="en-CA" b="1" dirty="0"/>
              <a:t>Research personnel</a:t>
            </a:r>
            <a:r>
              <a:rPr lang="en-CA" dirty="0"/>
              <a:t> (primarily HQPs) have responsibility for collaborative research.</a:t>
            </a:r>
          </a:p>
          <a:p>
            <a:pPr lvl="1"/>
            <a:r>
              <a:rPr lang="en-CA" dirty="0"/>
              <a:t>Model development/application, model documentation, code review, third-party tests, developing reproducible workflows.</a:t>
            </a:r>
          </a:p>
          <a:p>
            <a:pPr lvl="1"/>
            <a:r>
              <a:rPr lang="en-CA" dirty="0"/>
              <a:t>Research personnel are expected to work extensively with each other and support each other to advance progress on key deliverables.</a:t>
            </a:r>
          </a:p>
          <a:p>
            <a:pPr lvl="1"/>
            <a:r>
              <a:rPr lang="en-CA" dirty="0"/>
              <a:t>Research personnel report directly to their faculty supervisor.</a:t>
            </a:r>
          </a:p>
          <a:p>
            <a:pPr>
              <a:spcBef>
                <a:spcPts val="1800"/>
              </a:spcBef>
            </a:pPr>
            <a:r>
              <a:rPr lang="en-CA" b="1" dirty="0"/>
              <a:t>The core modelling manager</a:t>
            </a:r>
            <a:r>
              <a:rPr lang="en-CA" dirty="0"/>
              <a:t> will organize and participate in core modeling executive meetings, organize meetings for core modeling themes, track progress on action items, identify linkages with other projects, and mange collaborative model development.</a:t>
            </a:r>
          </a:p>
        </p:txBody>
      </p:sp>
    </p:spTree>
    <p:extLst>
      <p:ext uri="{BB962C8B-B14F-4D97-AF65-F5344CB8AC3E}">
        <p14:creationId xmlns:p14="http://schemas.microsoft.com/office/powerpoint/2010/main" val="117971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EC93-C6F7-BC40-A2B8-3E9184631029}"/>
              </a:ext>
            </a:extLst>
          </p:cNvPr>
          <p:cNvSpPr>
            <a:spLocks noGrp="1"/>
          </p:cNvSpPr>
          <p:nvPr>
            <p:ph type="title"/>
          </p:nvPr>
        </p:nvSpPr>
        <p:spPr>
          <a:xfrm>
            <a:off x="0" y="-185531"/>
            <a:ext cx="7886700" cy="1325563"/>
          </a:xfrm>
        </p:spPr>
        <p:txBody>
          <a:bodyPr/>
          <a:lstStyle/>
          <a:p>
            <a:r>
              <a:rPr lang="en-US" dirty="0"/>
              <a:t>Core Modelling coordination</a:t>
            </a:r>
          </a:p>
        </p:txBody>
      </p:sp>
      <p:sp>
        <p:nvSpPr>
          <p:cNvPr id="8" name="Content Placeholder 1">
            <a:extLst>
              <a:ext uri="{FF2B5EF4-FFF2-40B4-BE49-F238E27FC236}">
                <a16:creationId xmlns:a16="http://schemas.microsoft.com/office/drawing/2014/main" id="{82509291-7D0C-B246-A742-62215539AC54}"/>
              </a:ext>
            </a:extLst>
          </p:cNvPr>
          <p:cNvSpPr>
            <a:spLocks noGrp="1"/>
          </p:cNvSpPr>
          <p:nvPr>
            <p:ph idx="1"/>
          </p:nvPr>
        </p:nvSpPr>
        <p:spPr>
          <a:xfrm>
            <a:off x="-1" y="839979"/>
            <a:ext cx="9261232" cy="6188149"/>
          </a:xfrm>
        </p:spPr>
        <p:txBody>
          <a:bodyPr>
            <a:normAutofit/>
          </a:bodyPr>
          <a:lstStyle/>
          <a:p>
            <a:pPr lvl="0"/>
            <a:r>
              <a:rPr lang="en-CA" sz="2000" dirty="0"/>
              <a:t>The </a:t>
            </a:r>
            <a:r>
              <a:rPr lang="en-CA" sz="2000" b="1" dirty="0"/>
              <a:t>Core Modelling Executive </a:t>
            </a:r>
            <a:r>
              <a:rPr lang="en-CA" sz="2000" dirty="0"/>
              <a:t>will meet once per month to coordinate research activities across themes.</a:t>
            </a:r>
          </a:p>
          <a:p>
            <a:pPr lvl="0"/>
            <a:r>
              <a:rPr lang="en-CA" sz="2000" b="1" dirty="0"/>
              <a:t>The Core Modelling themes </a:t>
            </a:r>
            <a:r>
              <a:rPr lang="en-CA" sz="2000" dirty="0"/>
              <a:t>will communicate regularly to coordinate research among the faculty and research personnel in their specific theme.</a:t>
            </a:r>
          </a:p>
          <a:p>
            <a:pPr lvl="0"/>
            <a:r>
              <a:rPr lang="en-CA" sz="2000" b="1" dirty="0"/>
              <a:t>Research personnel </a:t>
            </a:r>
            <a:r>
              <a:rPr lang="en-CA" sz="2000" dirty="0"/>
              <a:t>will work with their faculty supervisors to develop individual workplans that contribute to the goals in each theme.</a:t>
            </a:r>
          </a:p>
          <a:p>
            <a:pPr lvl="0"/>
            <a:endParaRPr lang="en-CA" sz="2000" b="1" dirty="0"/>
          </a:p>
          <a:p>
            <a:pPr lvl="0"/>
            <a:r>
              <a:rPr lang="en-CA" sz="2000" b="1" dirty="0"/>
              <a:t>Core Modelling will adopt more collaborative approaches to model development </a:t>
            </a:r>
            <a:r>
              <a:rPr lang="en-CA" sz="2000" dirty="0"/>
              <a:t>to improve the effectiveness and efficiency of core modeling activities:</a:t>
            </a:r>
          </a:p>
          <a:p>
            <a:pPr lvl="1">
              <a:buFont typeface="Wingdings" pitchFamily="2" charset="2"/>
              <a:buChar char="Ø"/>
            </a:pPr>
            <a:r>
              <a:rPr lang="en-CA" sz="1800" b="1" dirty="0"/>
              <a:t>Unifying the model workflows</a:t>
            </a:r>
            <a:r>
              <a:rPr lang="en-CA" sz="1800" dirty="0"/>
              <a:t>, i.e., defining a "common" model workflow, unifying/cleaning the code to converge on a consistent set of scripts that can be used across multiple models;</a:t>
            </a:r>
          </a:p>
          <a:p>
            <a:pPr lvl="1">
              <a:buFont typeface="Wingdings" pitchFamily="2" charset="2"/>
              <a:buChar char="Ø"/>
            </a:pPr>
            <a:r>
              <a:rPr lang="en-CA" sz="1800" b="1" dirty="0"/>
              <a:t>Unifying/organizing the data</a:t>
            </a:r>
            <a:r>
              <a:rPr lang="en-CA" sz="1800" dirty="0"/>
              <a:t>, i.e., defining the provenance of the different datasets, defining single "trusted" data products, and creating a data catalogue so folks know what datasets exist and where they are located; and</a:t>
            </a:r>
          </a:p>
          <a:p>
            <a:pPr lvl="1">
              <a:buFont typeface="Wingdings" pitchFamily="2" charset="2"/>
              <a:buChar char="Ø"/>
            </a:pPr>
            <a:r>
              <a:rPr lang="en-CA" sz="1800" b="1" dirty="0"/>
              <a:t>Adopting more formal approaches for model development</a:t>
            </a:r>
            <a:r>
              <a:rPr lang="en-CA" sz="1800" dirty="0"/>
              <a:t>, i.e., clear coding standards, rigorous testing procedures, and pivoting from centralized code review system to a distributed peer-based code review system</a:t>
            </a:r>
          </a:p>
        </p:txBody>
      </p:sp>
    </p:spTree>
    <p:extLst>
      <p:ext uri="{BB962C8B-B14F-4D97-AF65-F5344CB8AC3E}">
        <p14:creationId xmlns:p14="http://schemas.microsoft.com/office/powerpoint/2010/main" val="51412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6090037" cy="892170"/>
          </a:xfrm>
        </p:spPr>
        <p:txBody>
          <a:bodyPr vert="horz" lIns="91440" tIns="45720" rIns="91440" bIns="45720" rtlCol="0" anchor="ctr">
            <a:normAutofit fontScale="90000"/>
          </a:bodyPr>
          <a:lstStyle/>
          <a:p>
            <a:r>
              <a:rPr lang="en-US" altLang="en-US" dirty="0"/>
              <a:t>The Planetary Water Prediction Initiative (PWPI)</a:t>
            </a:r>
          </a:p>
        </p:txBody>
      </p:sp>
      <p:sp>
        <p:nvSpPr>
          <p:cNvPr id="2" name="Content Placeholder 1"/>
          <p:cNvSpPr>
            <a:spLocks noGrp="1"/>
          </p:cNvSpPr>
          <p:nvPr>
            <p:ph idx="1"/>
          </p:nvPr>
        </p:nvSpPr>
        <p:spPr>
          <a:xfrm>
            <a:off x="70289" y="1234059"/>
            <a:ext cx="5174800" cy="4351338"/>
          </a:xfrm>
        </p:spPr>
        <p:txBody>
          <a:bodyPr>
            <a:noAutofit/>
          </a:bodyPr>
          <a:lstStyle/>
          <a:p>
            <a:pPr>
              <a:spcBef>
                <a:spcPts val="0"/>
              </a:spcBef>
            </a:pPr>
            <a:r>
              <a:rPr lang="en-CA" sz="2000" dirty="0"/>
              <a:t>Exploit GWF science advances to improve our understanding and predictions of the global hydrological cycle</a:t>
            </a:r>
          </a:p>
          <a:p>
            <a:pPr>
              <a:spcBef>
                <a:spcPts val="1800"/>
              </a:spcBef>
            </a:pPr>
            <a:r>
              <a:rPr lang="en-CA" sz="2000" dirty="0"/>
              <a:t>Build computational infrastructure (models, data) to enable state-of-the-art hydrological simulations anywhere on the planet.</a:t>
            </a:r>
          </a:p>
          <a:p>
            <a:pPr lvl="1">
              <a:spcBef>
                <a:spcPts val="0"/>
              </a:spcBef>
              <a:buFont typeface="Wingdings" pitchFamily="2" charset="2"/>
              <a:buChar char="Ø"/>
            </a:pPr>
            <a:r>
              <a:rPr lang="en-CA" sz="1800" i="1" dirty="0">
                <a:solidFill>
                  <a:schemeClr val="tx1"/>
                </a:solidFill>
              </a:rPr>
              <a:t>Improve global datasets on climate forcing, DEMs, veg, soil etc.</a:t>
            </a:r>
          </a:p>
          <a:p>
            <a:pPr lvl="1">
              <a:spcBef>
                <a:spcPts val="0"/>
              </a:spcBef>
              <a:buFont typeface="Wingdings" pitchFamily="2" charset="2"/>
              <a:buChar char="Ø"/>
            </a:pPr>
            <a:r>
              <a:rPr lang="en-CA" sz="1800" i="1" dirty="0">
                <a:solidFill>
                  <a:schemeClr val="tx1"/>
                </a:solidFill>
              </a:rPr>
              <a:t>Use these datasets to configure hydrological models for the global domain.</a:t>
            </a:r>
          </a:p>
          <a:p>
            <a:pPr lvl="1">
              <a:spcBef>
                <a:spcPts val="0"/>
              </a:spcBef>
              <a:buFont typeface="Wingdings" pitchFamily="2" charset="2"/>
              <a:buChar char="Ø"/>
            </a:pPr>
            <a:r>
              <a:rPr lang="en-CA" sz="1800" i="1" dirty="0">
                <a:solidFill>
                  <a:schemeClr val="tx1"/>
                </a:solidFill>
              </a:rPr>
              <a:t>Address challenging questions of global hydrological change</a:t>
            </a:r>
          </a:p>
          <a:p>
            <a:pPr>
              <a:spcBef>
                <a:spcPts val="1800"/>
              </a:spcBef>
            </a:pPr>
            <a:r>
              <a:rPr lang="en-CA" sz="1800" dirty="0"/>
              <a:t>Develop regional models in key areas where GWF has strong collaborations (Arctic, Himalaya, Andes, central Asia) to address pressing societal needs.</a:t>
            </a:r>
          </a:p>
          <a:p>
            <a:pPr lvl="1">
              <a:spcBef>
                <a:spcPts val="0"/>
              </a:spcBef>
              <a:buFont typeface="Wingdings" pitchFamily="2" charset="2"/>
              <a:buChar char="Ø"/>
            </a:pPr>
            <a:r>
              <a:rPr lang="en-CA" sz="1800" i="1" dirty="0">
                <a:solidFill>
                  <a:schemeClr val="tx1"/>
                </a:solidFill>
              </a:rPr>
              <a:t>The regional models will be constructed as cut-outs from the global-scale fabric</a:t>
            </a:r>
          </a:p>
          <a:p>
            <a:pPr lvl="1">
              <a:spcBef>
                <a:spcPts val="0"/>
              </a:spcBef>
              <a:buFont typeface="Wingdings" pitchFamily="2" charset="2"/>
              <a:buChar char="Ø"/>
            </a:pPr>
            <a:r>
              <a:rPr lang="en-CA" sz="1800" i="1" dirty="0">
                <a:solidFill>
                  <a:schemeClr val="tx1"/>
                </a:solidFill>
              </a:rPr>
              <a:t>Address challenging questions of regional hydrological change</a:t>
            </a:r>
          </a:p>
        </p:txBody>
      </p:sp>
      <p:pic>
        <p:nvPicPr>
          <p:cNvPr id="12" name="QRUNOFFandStreamflow_45">
            <a:hlinkClick r:id="" action="ppaction://media"/>
            <a:extLst>
              <a:ext uri="{FF2B5EF4-FFF2-40B4-BE49-F238E27FC236}">
                <a16:creationId xmlns:a16="http://schemas.microsoft.com/office/drawing/2014/main" id="{ED5EB2AE-2809-9A47-B4A4-0E9F70DF66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9231"/>
          <a:stretch/>
        </p:blipFill>
        <p:spPr>
          <a:xfrm>
            <a:off x="5121023" y="1377506"/>
            <a:ext cx="4022977" cy="3395578"/>
          </a:xfrm>
          <a:prstGeom prst="rect">
            <a:avLst/>
          </a:prstGeom>
        </p:spPr>
      </p:pic>
      <p:sp>
        <p:nvSpPr>
          <p:cNvPr id="4" name="Rectangle 3">
            <a:extLst>
              <a:ext uri="{FF2B5EF4-FFF2-40B4-BE49-F238E27FC236}">
                <a16:creationId xmlns:a16="http://schemas.microsoft.com/office/drawing/2014/main" id="{3D08A9ED-DCA1-A747-82ED-5962745F0C34}"/>
              </a:ext>
            </a:extLst>
          </p:cNvPr>
          <p:cNvSpPr/>
          <p:nvPr/>
        </p:nvSpPr>
        <p:spPr>
          <a:xfrm>
            <a:off x="5121023" y="4826675"/>
            <a:ext cx="3811962" cy="1077218"/>
          </a:xfrm>
          <a:prstGeom prst="rect">
            <a:avLst/>
          </a:prstGeom>
        </p:spPr>
        <p:txBody>
          <a:bodyPr wrap="square">
            <a:spAutoFit/>
          </a:bodyPr>
          <a:lstStyle/>
          <a:p>
            <a:r>
              <a:rPr lang="en-US" dirty="0" err="1"/>
              <a:t>mizuRoute</a:t>
            </a:r>
            <a:r>
              <a:rPr lang="en-US" dirty="0"/>
              <a:t> simulations of streamflow for South Asia</a:t>
            </a:r>
          </a:p>
          <a:p>
            <a:pPr marL="214313" indent="-214313">
              <a:buFont typeface="Arial" panose="020B0604020202020204" pitchFamily="34" charset="0"/>
              <a:buChar char="•"/>
            </a:pPr>
            <a:r>
              <a:rPr lang="en-US" sz="1400" dirty="0"/>
              <a:t>Land Model: CTSM (CLM5)</a:t>
            </a:r>
          </a:p>
          <a:p>
            <a:pPr marL="214313" indent="-214313">
              <a:buFont typeface="Arial" panose="020B0604020202020204" pitchFamily="34" charset="0"/>
              <a:buChar char="•"/>
            </a:pPr>
            <a:r>
              <a:rPr lang="en-US" sz="1400" dirty="0"/>
              <a:t>Hydrography: MERIT DEM</a:t>
            </a:r>
          </a:p>
        </p:txBody>
      </p:sp>
    </p:spTree>
    <p:extLst>
      <p:ext uri="{BB962C8B-B14F-4D97-AF65-F5344CB8AC3E}">
        <p14:creationId xmlns:p14="http://schemas.microsoft.com/office/powerpoint/2010/main" val="16956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2"/>
                                        </p:tgtEl>
                                      </p:cBhvr>
                                    </p:cmd>
                                  </p:childTnLst>
                                </p:cTn>
                              </p:par>
                            </p:childTnLst>
                          </p:cTn>
                        </p:par>
                      </p:childTnLst>
                    </p:cTn>
                  </p:par>
                </p:childTnLst>
              </p:cTn>
              <p:nextCondLst>
                <p:cond evt="onClick" delay="0">
                  <p:tgtEl>
                    <p:spTgt spid="12"/>
                  </p:tgtEl>
                </p:cond>
              </p:nextCondLst>
            </p:seq>
            <p:video>
              <p:cMediaNode vol="80000">
                <p:cTn id="30" repeatCount="indefinite"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CA2508-E116-3541-9711-F418EB199108}"/>
              </a:ext>
            </a:extLst>
          </p:cNvPr>
          <p:cNvSpPr>
            <a:spLocks noGrp="1"/>
          </p:cNvSpPr>
          <p:nvPr>
            <p:ph type="title"/>
          </p:nvPr>
        </p:nvSpPr>
        <p:spPr>
          <a:xfrm>
            <a:off x="0" y="-322268"/>
            <a:ext cx="7886700" cy="1325563"/>
          </a:xfrm>
        </p:spPr>
        <p:txBody>
          <a:bodyPr/>
          <a:lstStyle/>
          <a:p>
            <a:r>
              <a:rPr lang="en-US" dirty="0"/>
              <a:t>Employment opportunities…</a:t>
            </a:r>
          </a:p>
        </p:txBody>
      </p:sp>
      <p:grpSp>
        <p:nvGrpSpPr>
          <p:cNvPr id="6" name="Group 5">
            <a:extLst>
              <a:ext uri="{FF2B5EF4-FFF2-40B4-BE49-F238E27FC236}">
                <a16:creationId xmlns:a16="http://schemas.microsoft.com/office/drawing/2014/main" id="{FC0889CD-3597-3D46-96C3-3BB321CC5377}"/>
              </a:ext>
            </a:extLst>
          </p:cNvPr>
          <p:cNvGrpSpPr/>
          <p:nvPr/>
        </p:nvGrpSpPr>
        <p:grpSpPr>
          <a:xfrm>
            <a:off x="153225" y="665924"/>
            <a:ext cx="8990774" cy="3022026"/>
            <a:chOff x="153225" y="888661"/>
            <a:chExt cx="8990774" cy="3022026"/>
          </a:xfrm>
        </p:grpSpPr>
        <p:pic>
          <p:nvPicPr>
            <p:cNvPr id="1026" name="Picture 2" descr="Image result for graduation cartoon">
              <a:extLst>
                <a:ext uri="{FF2B5EF4-FFF2-40B4-BE49-F238E27FC236}">
                  <a16:creationId xmlns:a16="http://schemas.microsoft.com/office/drawing/2014/main" id="{1B2E653A-B89D-F64B-8AAC-2B12D5F08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25" y="1134670"/>
              <a:ext cx="2922485" cy="2152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image head computer">
              <a:extLst>
                <a:ext uri="{FF2B5EF4-FFF2-40B4-BE49-F238E27FC236}">
                  <a16:creationId xmlns:a16="http://schemas.microsoft.com/office/drawing/2014/main" id="{F84D10A2-3190-9C4F-A318-877E35B01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0" r="4281"/>
            <a:stretch/>
          </p:blipFill>
          <p:spPr bwMode="auto">
            <a:xfrm>
              <a:off x="3206341" y="888661"/>
              <a:ext cx="2788772" cy="2514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kiing cartoon">
              <a:extLst>
                <a:ext uri="{FF2B5EF4-FFF2-40B4-BE49-F238E27FC236}">
                  <a16:creationId xmlns:a16="http://schemas.microsoft.com/office/drawing/2014/main" id="{3558AF5D-DA0A-464D-BF15-5D7A52DE8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966" y="1047926"/>
              <a:ext cx="2904033" cy="24299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01E657-773A-904E-B8A7-A35242B439B1}"/>
                </a:ext>
              </a:extLst>
            </p:cNvPr>
            <p:cNvSpPr txBox="1"/>
            <p:nvPr/>
          </p:nvSpPr>
          <p:spPr>
            <a:xfrm>
              <a:off x="273133" y="3449022"/>
              <a:ext cx="2548583" cy="461665"/>
            </a:xfrm>
            <a:prstGeom prst="rect">
              <a:avLst/>
            </a:prstGeom>
            <a:noFill/>
          </p:spPr>
          <p:txBody>
            <a:bodyPr wrap="none" rtlCol="0">
              <a:spAutoFit/>
            </a:bodyPr>
            <a:lstStyle/>
            <a:p>
              <a:r>
                <a:rPr lang="en-US" sz="2400" b="1" i="1" dirty="0">
                  <a:solidFill>
                    <a:srgbClr val="FF0000"/>
                  </a:solidFill>
                </a:rPr>
                <a:t>Graduate students</a:t>
              </a:r>
            </a:p>
          </p:txBody>
        </p:sp>
        <p:sp>
          <p:nvSpPr>
            <p:cNvPr id="9" name="TextBox 8">
              <a:extLst>
                <a:ext uri="{FF2B5EF4-FFF2-40B4-BE49-F238E27FC236}">
                  <a16:creationId xmlns:a16="http://schemas.microsoft.com/office/drawing/2014/main" id="{863CFE06-5C58-3646-AC88-B10743CB8B82}"/>
                </a:ext>
              </a:extLst>
            </p:cNvPr>
            <p:cNvSpPr txBox="1"/>
            <p:nvPr/>
          </p:nvSpPr>
          <p:spPr>
            <a:xfrm>
              <a:off x="3172060" y="3449022"/>
              <a:ext cx="2899127" cy="461665"/>
            </a:xfrm>
            <a:prstGeom prst="rect">
              <a:avLst/>
            </a:prstGeom>
            <a:noFill/>
          </p:spPr>
          <p:txBody>
            <a:bodyPr wrap="none" rtlCol="0">
              <a:spAutoFit/>
            </a:bodyPr>
            <a:lstStyle/>
            <a:p>
              <a:r>
                <a:rPr lang="en-US" sz="2400" b="1" i="1" dirty="0">
                  <a:solidFill>
                    <a:srgbClr val="FF0000"/>
                  </a:solidFill>
                </a:rPr>
                <a:t>Postdoctoral scholars</a:t>
              </a:r>
            </a:p>
          </p:txBody>
        </p:sp>
        <p:sp>
          <p:nvSpPr>
            <p:cNvPr id="10" name="TextBox 9">
              <a:extLst>
                <a:ext uri="{FF2B5EF4-FFF2-40B4-BE49-F238E27FC236}">
                  <a16:creationId xmlns:a16="http://schemas.microsoft.com/office/drawing/2014/main" id="{D48F86F8-EF6E-E544-99A9-B35D0C985BF1}"/>
                </a:ext>
              </a:extLst>
            </p:cNvPr>
            <p:cNvSpPr txBox="1"/>
            <p:nvPr/>
          </p:nvSpPr>
          <p:spPr>
            <a:xfrm>
              <a:off x="6382466" y="3449022"/>
              <a:ext cx="2568588" cy="461665"/>
            </a:xfrm>
            <a:prstGeom prst="rect">
              <a:avLst/>
            </a:prstGeom>
            <a:noFill/>
          </p:spPr>
          <p:txBody>
            <a:bodyPr wrap="none" rtlCol="0">
              <a:spAutoFit/>
            </a:bodyPr>
            <a:lstStyle/>
            <a:p>
              <a:r>
                <a:rPr lang="en-US" sz="2400" b="1" i="1" dirty="0">
                  <a:solidFill>
                    <a:srgbClr val="FF0000"/>
                  </a:solidFill>
                </a:rPr>
                <a:t>Research scientists</a:t>
              </a:r>
            </a:p>
          </p:txBody>
        </p:sp>
      </p:grpSp>
      <p:sp>
        <p:nvSpPr>
          <p:cNvPr id="3" name="TextBox 2">
            <a:extLst>
              <a:ext uri="{FF2B5EF4-FFF2-40B4-BE49-F238E27FC236}">
                <a16:creationId xmlns:a16="http://schemas.microsoft.com/office/drawing/2014/main" id="{0778553C-D654-E44F-86FB-BEA7342F2ED6}"/>
              </a:ext>
            </a:extLst>
          </p:cNvPr>
          <p:cNvSpPr txBox="1"/>
          <p:nvPr/>
        </p:nvSpPr>
        <p:spPr>
          <a:xfrm>
            <a:off x="187569" y="3737772"/>
            <a:ext cx="8757138" cy="3293209"/>
          </a:xfrm>
          <a:prstGeom prst="rect">
            <a:avLst/>
          </a:prstGeom>
          <a:noFill/>
        </p:spPr>
        <p:txBody>
          <a:bodyPr wrap="square" rtlCol="0">
            <a:spAutoFit/>
          </a:bodyPr>
          <a:lstStyle/>
          <a:p>
            <a:pPr algn="just"/>
            <a:r>
              <a:rPr lang="en-US" i="1" dirty="0"/>
              <a:t>The Global Water Futures program currently has several new employment opportunities </a:t>
            </a:r>
            <a:r>
              <a:rPr lang="en-CA" i="1" dirty="0"/>
              <a:t>to </a:t>
            </a:r>
            <a:r>
              <a:rPr lang="en-US" i="1" dirty="0"/>
              <a:t>advance mechanistic model simulations of hydrological processes across Canada (and the world). Current opportunities include the science manager for the core modelling program, two research scientists, six postdoctoral scholars, and four PhD students. Successful candidates will have the opportunity to work for the largest modelling project ever conducted in Canada (with global scope), working with GWF Director John Pomeroy, GWF core modelling co-leads Al </a:t>
            </a:r>
            <a:r>
              <a:rPr lang="en-US" i="1" dirty="0" err="1"/>
              <a:t>Pietroniro</a:t>
            </a:r>
            <a:r>
              <a:rPr lang="en-US" i="1" dirty="0"/>
              <a:t> and Martyn Clark, and other faculty across the GWF partner universities. Work locations include the Canmore Coldwater Laboratory in the Canadian Rocky Mountains and Innovation Place on the University of Saskatchewan campus.</a:t>
            </a:r>
          </a:p>
          <a:p>
            <a:pPr algn="just">
              <a:spcBef>
                <a:spcPts val="1200"/>
              </a:spcBef>
            </a:pPr>
            <a:r>
              <a:rPr lang="en-US" i="1" dirty="0"/>
              <a:t>Please contact </a:t>
            </a:r>
            <a:r>
              <a:rPr lang="en-US" i="1" dirty="0" err="1"/>
              <a:t>Phani</a:t>
            </a:r>
            <a:r>
              <a:rPr lang="en-US" i="1" dirty="0"/>
              <a:t> </a:t>
            </a:r>
            <a:r>
              <a:rPr lang="en-US" i="1" dirty="0" err="1"/>
              <a:t>Adapa</a:t>
            </a:r>
            <a:r>
              <a:rPr lang="en-US" i="1" dirty="0"/>
              <a:t> for further information (</a:t>
            </a:r>
            <a:r>
              <a:rPr lang="en-US" i="1" dirty="0" err="1"/>
              <a:t>phani.adapa@usask.ca</a:t>
            </a:r>
            <a:r>
              <a:rPr lang="en-US" i="1" dirty="0"/>
              <a:t>).</a:t>
            </a:r>
          </a:p>
          <a:p>
            <a:pPr algn="just"/>
            <a:endParaRPr lang="en-US" i="1" dirty="0"/>
          </a:p>
        </p:txBody>
      </p:sp>
    </p:spTree>
    <p:extLst>
      <p:ext uri="{BB962C8B-B14F-4D97-AF65-F5344CB8AC3E}">
        <p14:creationId xmlns:p14="http://schemas.microsoft.com/office/powerpoint/2010/main" val="55516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8DF80C-87AB-A94D-BA80-5D03E4DCE4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9" t="5280" r="50309" b="70851"/>
          <a:stretch/>
        </p:blipFill>
        <p:spPr bwMode="auto">
          <a:xfrm>
            <a:off x="6036095" y="2929810"/>
            <a:ext cx="2748439" cy="1859239"/>
          </a:xfrm>
          <a:prstGeom prst="rect">
            <a:avLst/>
          </a:prstGeom>
          <a:ln>
            <a:noFill/>
          </a:ln>
          <a:extLst>
            <a:ext uri="{53640926-AAD7-44d8-BBD7-CCE9431645EC}">
              <a14:shadowObscured xmlns="" xmlns:a14="http://schemas.microsoft.com/office/drawing/2010/main"/>
            </a:ext>
          </a:extLst>
        </p:spPr>
      </p:pic>
      <p:sp>
        <p:nvSpPr>
          <p:cNvPr id="2" name="Title 1">
            <a:extLst>
              <a:ext uri="{FF2B5EF4-FFF2-40B4-BE49-F238E27FC236}">
                <a16:creationId xmlns:a16="http://schemas.microsoft.com/office/drawing/2014/main" id="{6580EC93-C6F7-BC40-A2B8-3E9184631029}"/>
              </a:ext>
            </a:extLst>
          </p:cNvPr>
          <p:cNvSpPr>
            <a:spLocks noGrp="1"/>
          </p:cNvSpPr>
          <p:nvPr>
            <p:ph type="title"/>
          </p:nvPr>
        </p:nvSpPr>
        <p:spPr>
          <a:xfrm>
            <a:off x="0" y="-185531"/>
            <a:ext cx="7886700" cy="1325563"/>
          </a:xfrm>
        </p:spPr>
        <p:txBody>
          <a:bodyPr/>
          <a:lstStyle/>
          <a:p>
            <a:r>
              <a:rPr lang="en-US" dirty="0"/>
              <a:t>GWF Core Modelling</a:t>
            </a:r>
          </a:p>
        </p:txBody>
      </p:sp>
      <p:sp>
        <p:nvSpPr>
          <p:cNvPr id="5" name="Content Placeholder 4">
            <a:extLst>
              <a:ext uri="{FF2B5EF4-FFF2-40B4-BE49-F238E27FC236}">
                <a16:creationId xmlns:a16="http://schemas.microsoft.com/office/drawing/2014/main" id="{4A4245C1-BCF7-B44C-AAAB-996ADCA0DA45}"/>
              </a:ext>
            </a:extLst>
          </p:cNvPr>
          <p:cNvSpPr>
            <a:spLocks noGrp="1"/>
          </p:cNvSpPr>
          <p:nvPr>
            <p:ph idx="1"/>
          </p:nvPr>
        </p:nvSpPr>
        <p:spPr>
          <a:xfrm>
            <a:off x="0" y="972836"/>
            <a:ext cx="4689231" cy="5756210"/>
          </a:xfrm>
        </p:spPr>
        <p:txBody>
          <a:bodyPr>
            <a:normAutofit/>
          </a:bodyPr>
          <a:lstStyle/>
          <a:p>
            <a:r>
              <a:rPr lang="en-CA" dirty="0"/>
              <a:t>Computational and data infrastructure to advance mechanistic models of hydrology, water quality, water management and hydro-economics</a:t>
            </a:r>
          </a:p>
          <a:p>
            <a:endParaRPr lang="en-US" dirty="0"/>
          </a:p>
          <a:p>
            <a:r>
              <a:rPr lang="en-US" dirty="0"/>
              <a:t>Topics for today:</a:t>
            </a:r>
          </a:p>
          <a:p>
            <a:pPr lvl="1"/>
            <a:r>
              <a:rPr lang="en-US" dirty="0"/>
              <a:t>Transition to phase II</a:t>
            </a:r>
          </a:p>
          <a:p>
            <a:pPr lvl="1"/>
            <a:r>
              <a:rPr lang="en-US" dirty="0"/>
              <a:t>Summary of modelling themes</a:t>
            </a:r>
          </a:p>
          <a:p>
            <a:pPr lvl="1"/>
            <a:r>
              <a:rPr lang="en-US" dirty="0"/>
              <a:t>Governance and collaborative development</a:t>
            </a:r>
          </a:p>
          <a:p>
            <a:pPr lvl="1"/>
            <a:r>
              <a:rPr lang="en-US" dirty="0"/>
              <a:t>The Planetary Water Prediction initiative</a:t>
            </a:r>
          </a:p>
        </p:txBody>
      </p:sp>
      <p:pic>
        <p:nvPicPr>
          <p:cNvPr id="14" name="Picture 13">
            <a:extLst>
              <a:ext uri="{FF2B5EF4-FFF2-40B4-BE49-F238E27FC236}">
                <a16:creationId xmlns:a16="http://schemas.microsoft.com/office/drawing/2014/main" id="{BEA6DF08-2B46-B741-A66E-AA45D9E536D4}"/>
              </a:ext>
            </a:extLst>
          </p:cNvPr>
          <p:cNvPicPr>
            <a:picLocks noChangeAspect="1"/>
          </p:cNvPicPr>
          <p:nvPr/>
        </p:nvPicPr>
        <p:blipFill rotWithShape="1">
          <a:blip r:embed="rId3"/>
          <a:srcRect l="13404" t="9851" r="34567" b="28581"/>
          <a:stretch/>
        </p:blipFill>
        <p:spPr>
          <a:xfrm>
            <a:off x="5969707" y="972836"/>
            <a:ext cx="2857770" cy="1905180"/>
          </a:xfrm>
          <a:prstGeom prst="rect">
            <a:avLst/>
          </a:prstGeom>
        </p:spPr>
      </p:pic>
      <p:pic>
        <p:nvPicPr>
          <p:cNvPr id="16" name="Picture 15">
            <a:extLst>
              <a:ext uri="{FF2B5EF4-FFF2-40B4-BE49-F238E27FC236}">
                <a16:creationId xmlns:a16="http://schemas.microsoft.com/office/drawing/2014/main" id="{34EDFAF7-69EC-FF44-81E8-359BF54F841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69707" y="4868258"/>
            <a:ext cx="2766646" cy="1860787"/>
          </a:xfrm>
          <a:prstGeom prst="rect">
            <a:avLst/>
          </a:prstGeom>
        </p:spPr>
      </p:pic>
    </p:spTree>
    <p:extLst>
      <p:ext uri="{BB962C8B-B14F-4D97-AF65-F5344CB8AC3E}">
        <p14:creationId xmlns:p14="http://schemas.microsoft.com/office/powerpoint/2010/main" val="31169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EC93-C6F7-BC40-A2B8-3E9184631029}"/>
              </a:ext>
            </a:extLst>
          </p:cNvPr>
          <p:cNvSpPr>
            <a:spLocks noGrp="1"/>
          </p:cNvSpPr>
          <p:nvPr>
            <p:ph type="title"/>
          </p:nvPr>
        </p:nvSpPr>
        <p:spPr>
          <a:xfrm>
            <a:off x="0" y="-185531"/>
            <a:ext cx="7886700" cy="1325563"/>
          </a:xfrm>
        </p:spPr>
        <p:txBody>
          <a:bodyPr/>
          <a:lstStyle/>
          <a:p>
            <a:r>
              <a:rPr lang="en-US" dirty="0"/>
              <a:t>Transition to phase II</a:t>
            </a:r>
          </a:p>
        </p:txBody>
      </p:sp>
      <p:pic>
        <p:nvPicPr>
          <p:cNvPr id="3078" name="Picture 6" descr="Image result for martyn clark">
            <a:extLst>
              <a:ext uri="{FF2B5EF4-FFF2-40B4-BE49-F238E27FC236}">
                <a16:creationId xmlns:a16="http://schemas.microsoft.com/office/drawing/2014/main" id="{275A29E7-0DFE-E540-9543-86C1740E1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138" y="3610102"/>
            <a:ext cx="2865517" cy="23340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lain pietroniro">
            <a:extLst>
              <a:ext uri="{FF2B5EF4-FFF2-40B4-BE49-F238E27FC236}">
                <a16:creationId xmlns:a16="http://schemas.microsoft.com/office/drawing/2014/main" id="{22F343F4-D45C-B548-AA91-7B105977E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319"/>
          <a:stretch/>
        </p:blipFill>
        <p:spPr bwMode="auto">
          <a:xfrm>
            <a:off x="5962155" y="1082894"/>
            <a:ext cx="2857500" cy="233404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82509291-7D0C-B246-A742-62215539AC54}"/>
              </a:ext>
            </a:extLst>
          </p:cNvPr>
          <p:cNvSpPr>
            <a:spLocks noGrp="1"/>
          </p:cNvSpPr>
          <p:nvPr>
            <p:ph idx="1"/>
          </p:nvPr>
        </p:nvSpPr>
        <p:spPr>
          <a:xfrm>
            <a:off x="-1" y="929017"/>
            <a:ext cx="5954139" cy="5964153"/>
          </a:xfrm>
        </p:spPr>
        <p:txBody>
          <a:bodyPr>
            <a:normAutofit fontScale="55000" lnSpcReduction="20000"/>
          </a:bodyPr>
          <a:lstStyle/>
          <a:p>
            <a:pPr>
              <a:spcBef>
                <a:spcPts val="1800"/>
              </a:spcBef>
              <a:spcAft>
                <a:spcPts val="600"/>
              </a:spcAft>
            </a:pPr>
            <a:r>
              <a:rPr lang="en-US" sz="4400" dirty="0"/>
              <a:t>Restructure:</a:t>
            </a:r>
          </a:p>
          <a:p>
            <a:pPr lvl="1">
              <a:spcBef>
                <a:spcPts val="0"/>
              </a:spcBef>
              <a:spcAft>
                <a:spcPts val="1200"/>
              </a:spcAft>
              <a:buFont typeface="Wingdings" pitchFamily="2" charset="2"/>
              <a:buChar char="Ø"/>
            </a:pPr>
            <a:r>
              <a:rPr lang="en-CA" sz="3200" b="1" dirty="0"/>
              <a:t>Structure core modelling around high-priority tasks necessary to achieve GWF mission</a:t>
            </a:r>
          </a:p>
          <a:p>
            <a:pPr lvl="1">
              <a:spcBef>
                <a:spcPts val="0"/>
              </a:spcBef>
              <a:spcAft>
                <a:spcPts val="1200"/>
              </a:spcAft>
              <a:buFont typeface="Wingdings" pitchFamily="2" charset="2"/>
              <a:buChar char="Ø"/>
            </a:pPr>
            <a:r>
              <a:rPr lang="en-CA" sz="3200" b="1" dirty="0"/>
              <a:t>Coordinated management: </a:t>
            </a:r>
            <a:r>
              <a:rPr lang="en-CA" sz="3200" dirty="0"/>
              <a:t>Core modelling executive (theme leads et al.) advance/coordinate efforts in mission-critical areas</a:t>
            </a:r>
          </a:p>
          <a:p>
            <a:pPr lvl="1">
              <a:spcBef>
                <a:spcPts val="0"/>
              </a:spcBef>
              <a:spcAft>
                <a:spcPts val="1200"/>
              </a:spcAft>
              <a:buFont typeface="Wingdings" pitchFamily="2" charset="2"/>
              <a:buChar char="Ø"/>
            </a:pPr>
            <a:r>
              <a:rPr lang="en-CA" sz="3200" b="1" dirty="0"/>
              <a:t>Collaborative approach to model development: </a:t>
            </a:r>
            <a:r>
              <a:rPr lang="en-CA" sz="3200" dirty="0"/>
              <a:t>Unify model workflow and adopt team-based development</a:t>
            </a:r>
          </a:p>
          <a:p>
            <a:pPr>
              <a:spcBef>
                <a:spcPts val="1800"/>
              </a:spcBef>
              <a:spcAft>
                <a:spcPts val="600"/>
              </a:spcAft>
            </a:pPr>
            <a:r>
              <a:rPr lang="en-US" sz="4400" dirty="0"/>
              <a:t>Process/timeline:</a:t>
            </a:r>
          </a:p>
          <a:p>
            <a:pPr lvl="1">
              <a:spcBef>
                <a:spcPts val="0"/>
              </a:spcBef>
              <a:spcAft>
                <a:spcPts val="1200"/>
              </a:spcAft>
              <a:buFont typeface="Wingdings" pitchFamily="2" charset="2"/>
              <a:buChar char="Ø"/>
            </a:pPr>
            <a:r>
              <a:rPr lang="en-CA" sz="3200" b="1" dirty="0"/>
              <a:t>Winter/Spring 2019: Planning:</a:t>
            </a:r>
            <a:r>
              <a:rPr lang="en-CA" sz="3200" dirty="0"/>
              <a:t> Synthesize current research foci, define new research themes, identify theme leads and faculty supervisors, and assign research personnel.</a:t>
            </a:r>
          </a:p>
          <a:p>
            <a:pPr lvl="1">
              <a:spcBef>
                <a:spcPts val="0"/>
              </a:spcBef>
              <a:spcAft>
                <a:spcPts val="1200"/>
              </a:spcAft>
              <a:buFont typeface="Wingdings" pitchFamily="2" charset="2"/>
              <a:buChar char="Ø"/>
            </a:pPr>
            <a:r>
              <a:rPr lang="en-CA" sz="3200" b="1" dirty="0"/>
              <a:t>Summer 2019: </a:t>
            </a:r>
            <a:r>
              <a:rPr lang="en-CA" sz="3200" dirty="0"/>
              <a:t>Revised Core Modelling plan presented to the GWF community at the GWF Annual Science Meeting and the IMPC meeting.</a:t>
            </a:r>
          </a:p>
          <a:p>
            <a:pPr lvl="1">
              <a:spcBef>
                <a:spcPts val="0"/>
              </a:spcBef>
              <a:spcAft>
                <a:spcPts val="1200"/>
              </a:spcAft>
              <a:buFont typeface="Wingdings" pitchFamily="2" charset="2"/>
              <a:buChar char="Ø"/>
            </a:pPr>
            <a:r>
              <a:rPr lang="en-CA" sz="3200" b="1" dirty="0"/>
              <a:t>September 2019:</a:t>
            </a:r>
            <a:r>
              <a:rPr lang="en-CA" sz="3200" dirty="0"/>
              <a:t> Core Modelling Plan was approved by the SMC.</a:t>
            </a:r>
          </a:p>
          <a:p>
            <a:pPr lvl="1">
              <a:spcBef>
                <a:spcPts val="0"/>
              </a:spcBef>
              <a:spcAft>
                <a:spcPts val="1200"/>
              </a:spcAft>
              <a:buFont typeface="Wingdings" pitchFamily="2" charset="2"/>
              <a:buChar char="Ø"/>
            </a:pPr>
            <a:r>
              <a:rPr lang="en-CA" sz="3200" b="1" dirty="0"/>
              <a:t>October 2019: </a:t>
            </a:r>
            <a:r>
              <a:rPr lang="en-CA" sz="3200" dirty="0"/>
              <a:t>The Core Modelling Executive met to coordinate work on Core Modelling implementation.</a:t>
            </a:r>
          </a:p>
          <a:p>
            <a:pPr lvl="1">
              <a:spcBef>
                <a:spcPts val="0"/>
              </a:spcBef>
              <a:spcAft>
                <a:spcPts val="1200"/>
              </a:spcAft>
              <a:buFont typeface="Wingdings" pitchFamily="2" charset="2"/>
              <a:buChar char="Ø"/>
            </a:pPr>
            <a:r>
              <a:rPr lang="en-CA" sz="3200" b="1" dirty="0"/>
              <a:t>Now: </a:t>
            </a:r>
            <a:r>
              <a:rPr lang="en-CA" sz="3200" dirty="0"/>
              <a:t>Theme leads and faculty supervisors working to refine the research plan for their modeling theme</a:t>
            </a:r>
            <a:endParaRPr lang="en-US" sz="3200" dirty="0"/>
          </a:p>
        </p:txBody>
      </p:sp>
    </p:spTree>
    <p:extLst>
      <p:ext uri="{BB962C8B-B14F-4D97-AF65-F5344CB8AC3E}">
        <p14:creationId xmlns:p14="http://schemas.microsoft.com/office/powerpoint/2010/main" val="300281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Modelling themes</a:t>
            </a:r>
          </a:p>
        </p:txBody>
      </p:sp>
      <p:sp>
        <p:nvSpPr>
          <p:cNvPr id="2" name="Content Placeholder 1"/>
          <p:cNvSpPr>
            <a:spLocks noGrp="1"/>
          </p:cNvSpPr>
          <p:nvPr>
            <p:ph idx="1"/>
          </p:nvPr>
        </p:nvSpPr>
        <p:spPr>
          <a:xfrm>
            <a:off x="133350" y="792270"/>
            <a:ext cx="8858250" cy="4351338"/>
          </a:xfrm>
        </p:spPr>
        <p:txBody>
          <a:bodyPr>
            <a:noAutofit/>
          </a:bodyPr>
          <a:lstStyle/>
          <a:p>
            <a:pPr>
              <a:spcBef>
                <a:spcPts val="1200"/>
              </a:spcBef>
            </a:pPr>
            <a:r>
              <a:rPr lang="en-CA" sz="2000" dirty="0">
                <a:solidFill>
                  <a:srgbClr val="FF0000"/>
                </a:solidFill>
              </a:rPr>
              <a:t>Spatial meteorological Data</a:t>
            </a:r>
            <a:r>
              <a:rPr lang="en-CA" sz="2000" dirty="0"/>
              <a:t>: </a:t>
            </a:r>
            <a:r>
              <a:rPr lang="en-CA" sz="2000" b="1" dirty="0"/>
              <a:t>Julie Theriault</a:t>
            </a:r>
            <a:r>
              <a:rPr lang="en-CA" sz="2000" dirty="0"/>
              <a:t>,  Martyn Clark, John Pomeroy, Yanping Li, Simon </a:t>
            </a:r>
            <a:r>
              <a:rPr lang="en-CA" sz="2000" dirty="0" err="1"/>
              <a:t>Papalexiou</a:t>
            </a:r>
            <a:endParaRPr lang="en-CA" sz="2000" dirty="0"/>
          </a:p>
          <a:p>
            <a:pPr>
              <a:spcBef>
                <a:spcPts val="1200"/>
              </a:spcBef>
            </a:pPr>
            <a:r>
              <a:rPr lang="en-CA" sz="2000" dirty="0">
                <a:solidFill>
                  <a:srgbClr val="FF0000"/>
                </a:solidFill>
              </a:rPr>
              <a:t>Geospatial intelligence</a:t>
            </a:r>
            <a:r>
              <a:rPr lang="en-CA" sz="2000" dirty="0"/>
              <a:t>: </a:t>
            </a:r>
            <a:r>
              <a:rPr lang="en-CA" sz="2000" b="1" dirty="0"/>
              <a:t>Martyn Clark</a:t>
            </a:r>
            <a:r>
              <a:rPr lang="en-CA" sz="2000" dirty="0"/>
              <a:t>, Kevin Shook, Lawrence Martz, Bryan </a:t>
            </a:r>
            <a:r>
              <a:rPr lang="en-CA" sz="2000" dirty="0" err="1"/>
              <a:t>Tolson</a:t>
            </a:r>
            <a:r>
              <a:rPr lang="en-CA" sz="2000" dirty="0"/>
              <a:t>, Al </a:t>
            </a:r>
            <a:r>
              <a:rPr lang="en-CA" sz="2000" dirty="0" err="1"/>
              <a:t>Pietroniro</a:t>
            </a:r>
            <a:r>
              <a:rPr lang="en-CA" sz="2000" dirty="0"/>
              <a:t>, John Pomeroy, </a:t>
            </a:r>
            <a:r>
              <a:rPr lang="en-US" sz="2000" dirty="0"/>
              <a:t>Markus </a:t>
            </a:r>
            <a:r>
              <a:rPr lang="en-US" sz="2000" dirty="0" err="1"/>
              <a:t>Schnorbus</a:t>
            </a:r>
            <a:r>
              <a:rPr lang="en-US" sz="2000" dirty="0"/>
              <a:t>, </a:t>
            </a:r>
            <a:r>
              <a:rPr lang="en-CA" sz="2000" dirty="0" err="1"/>
              <a:t>Saman</a:t>
            </a:r>
            <a:r>
              <a:rPr lang="en-CA" sz="2000" dirty="0"/>
              <a:t> </a:t>
            </a:r>
            <a:r>
              <a:rPr lang="en-CA" sz="2000" dirty="0" err="1"/>
              <a:t>Razavi</a:t>
            </a:r>
            <a:r>
              <a:rPr lang="en-CA" sz="2000" dirty="0"/>
              <a:t>, </a:t>
            </a:r>
            <a:r>
              <a:rPr lang="en-CA" sz="2000" dirty="0" err="1"/>
              <a:t>Jule</a:t>
            </a:r>
            <a:r>
              <a:rPr lang="en-CA" sz="2000" dirty="0"/>
              <a:t> Mai</a:t>
            </a:r>
          </a:p>
          <a:p>
            <a:pPr>
              <a:spcBef>
                <a:spcPts val="1200"/>
              </a:spcBef>
            </a:pPr>
            <a:r>
              <a:rPr lang="en-CA" sz="2000" dirty="0">
                <a:solidFill>
                  <a:srgbClr val="FF0000"/>
                </a:solidFill>
              </a:rPr>
              <a:t>Current-generation hydrological modelling</a:t>
            </a:r>
            <a:r>
              <a:rPr lang="en-CA" sz="2000" dirty="0"/>
              <a:t>: </a:t>
            </a:r>
            <a:r>
              <a:rPr lang="en-US" sz="2000" b="1" dirty="0"/>
              <a:t>Bruce Davison</a:t>
            </a:r>
            <a:r>
              <a:rPr lang="en-US" sz="2000" dirty="0"/>
              <a:t>, Alain </a:t>
            </a:r>
            <a:r>
              <a:rPr lang="en-US" sz="2000" dirty="0" err="1"/>
              <a:t>Pietroniro</a:t>
            </a:r>
            <a:r>
              <a:rPr lang="en-US" sz="2000" dirty="0"/>
              <a:t>, Martyn Clark, </a:t>
            </a:r>
            <a:r>
              <a:rPr lang="en-US" sz="2000" dirty="0" err="1"/>
              <a:t>Saman</a:t>
            </a:r>
            <a:r>
              <a:rPr lang="en-US" sz="2000" dirty="0"/>
              <a:t> </a:t>
            </a:r>
            <a:r>
              <a:rPr lang="en-US" sz="2000" dirty="0" err="1"/>
              <a:t>Razavi</a:t>
            </a:r>
            <a:r>
              <a:rPr lang="en-US" sz="2000" dirty="0"/>
              <a:t>, John Pomeroy, Karl-Erich </a:t>
            </a:r>
            <a:r>
              <a:rPr lang="en-US" sz="2000" dirty="0" err="1"/>
              <a:t>Lindenschmidt</a:t>
            </a:r>
            <a:r>
              <a:rPr lang="en-US" sz="2000" dirty="0"/>
              <a:t>, Tricia </a:t>
            </a:r>
            <a:r>
              <a:rPr lang="en-US" sz="2000" dirty="0" err="1"/>
              <a:t>Stadnyk</a:t>
            </a:r>
            <a:endParaRPr lang="en-US" sz="2000" dirty="0"/>
          </a:p>
          <a:p>
            <a:pPr>
              <a:spcBef>
                <a:spcPts val="1200"/>
              </a:spcBef>
            </a:pPr>
            <a:r>
              <a:rPr lang="en-US" sz="2000" dirty="0">
                <a:solidFill>
                  <a:srgbClr val="FF0000"/>
                </a:solidFill>
              </a:rPr>
              <a:t>Next-generation hydrological modelling</a:t>
            </a:r>
            <a:r>
              <a:rPr lang="en-US" sz="2000" dirty="0"/>
              <a:t>: </a:t>
            </a:r>
            <a:r>
              <a:rPr lang="en-CA" sz="2000" b="1" dirty="0"/>
              <a:t>John Pomeroy</a:t>
            </a:r>
            <a:r>
              <a:rPr lang="en-CA" sz="2000" dirty="0"/>
              <a:t>, Martyn Clark, Ray Spiteri, Kevin Schneider, Kevin Shook, Grant Ferguson, Andrew Ireson, </a:t>
            </a:r>
            <a:r>
              <a:rPr lang="en-CA" sz="2000" dirty="0" err="1"/>
              <a:t>Saman</a:t>
            </a:r>
            <a:r>
              <a:rPr lang="en-CA" sz="2000" dirty="0"/>
              <a:t> </a:t>
            </a:r>
            <a:r>
              <a:rPr lang="en-CA" sz="2000" dirty="0" err="1"/>
              <a:t>Razavi</a:t>
            </a:r>
            <a:endParaRPr lang="en-CA" sz="2000" dirty="0"/>
          </a:p>
          <a:p>
            <a:pPr>
              <a:spcBef>
                <a:spcPts val="1200"/>
              </a:spcBef>
            </a:pPr>
            <a:r>
              <a:rPr lang="en-CA" sz="2000" dirty="0">
                <a:solidFill>
                  <a:srgbClr val="FF0000"/>
                </a:solidFill>
              </a:rPr>
              <a:t>Water quality modelling</a:t>
            </a:r>
            <a:r>
              <a:rPr lang="en-CA" sz="2000" dirty="0"/>
              <a:t>: </a:t>
            </a:r>
            <a:r>
              <a:rPr lang="en-CA" sz="2000" b="1" dirty="0"/>
              <a:t>Philippe van </a:t>
            </a:r>
            <a:r>
              <a:rPr lang="en-CA" sz="2000" b="1" dirty="0" err="1"/>
              <a:t>Cappellen</a:t>
            </a:r>
            <a:r>
              <a:rPr lang="en-CA" sz="2000" dirty="0"/>
              <a:t>, Karl-Erich </a:t>
            </a:r>
            <a:r>
              <a:rPr lang="en-CA" sz="2000" dirty="0" err="1"/>
              <a:t>Lindenschmidt</a:t>
            </a:r>
            <a:r>
              <a:rPr lang="en-CA" sz="2000" dirty="0"/>
              <a:t>, Sean Carey, Helen </a:t>
            </a:r>
            <a:r>
              <a:rPr lang="en-CA" sz="2000" dirty="0" err="1"/>
              <a:t>Baulch</a:t>
            </a:r>
            <a:r>
              <a:rPr lang="en-CA" sz="2000" dirty="0"/>
              <a:t>, </a:t>
            </a:r>
            <a:r>
              <a:rPr lang="en-CA" sz="2000" dirty="0" err="1"/>
              <a:t>Diogo</a:t>
            </a:r>
            <a:r>
              <a:rPr lang="en-CA" sz="2000" dirty="0"/>
              <a:t> Costa, Markus Brinkmann, Nandita </a:t>
            </a:r>
            <a:r>
              <a:rPr lang="en-CA" sz="2000" dirty="0" err="1"/>
              <a:t>Basu</a:t>
            </a:r>
            <a:r>
              <a:rPr lang="en-CA" sz="2000" dirty="0"/>
              <a:t>, Alain </a:t>
            </a:r>
            <a:r>
              <a:rPr lang="en-CA" sz="2000" dirty="0" err="1"/>
              <a:t>Pietroniro</a:t>
            </a:r>
            <a:endParaRPr lang="en-CA" sz="2000" dirty="0"/>
          </a:p>
          <a:p>
            <a:pPr>
              <a:spcBef>
                <a:spcPts val="1200"/>
              </a:spcBef>
            </a:pPr>
            <a:r>
              <a:rPr lang="en-CA" sz="2000" dirty="0">
                <a:solidFill>
                  <a:srgbClr val="FF0000"/>
                </a:solidFill>
              </a:rPr>
              <a:t>Hydrological forecasting</a:t>
            </a:r>
            <a:r>
              <a:rPr lang="en-CA" sz="2000" dirty="0"/>
              <a:t>: </a:t>
            </a:r>
            <a:r>
              <a:rPr lang="en-CA" sz="2000" b="1" dirty="0"/>
              <a:t>Alain </a:t>
            </a:r>
            <a:r>
              <a:rPr lang="en-CA" sz="2000" b="1" dirty="0" err="1"/>
              <a:t>Pietroniro</a:t>
            </a:r>
            <a:r>
              <a:rPr lang="en-CA" sz="2000" dirty="0"/>
              <a:t>, Karl-Erich </a:t>
            </a:r>
            <a:r>
              <a:rPr lang="en-CA" sz="2000" dirty="0" err="1"/>
              <a:t>Lindenschmidt</a:t>
            </a:r>
            <a:r>
              <a:rPr lang="en-CA" sz="2000" dirty="0"/>
              <a:t>, Martyn Clark, John Pomeroy, Paulin </a:t>
            </a:r>
            <a:r>
              <a:rPr lang="en-CA" sz="2000" dirty="0" err="1"/>
              <a:t>Coulibaly</a:t>
            </a:r>
            <a:r>
              <a:rPr lang="en-CA" sz="2000" dirty="0"/>
              <a:t>, James Craig</a:t>
            </a:r>
          </a:p>
          <a:p>
            <a:pPr>
              <a:spcBef>
                <a:spcPts val="1200"/>
              </a:spcBef>
            </a:pPr>
            <a:r>
              <a:rPr lang="en-CA" sz="2000" dirty="0">
                <a:solidFill>
                  <a:srgbClr val="FF0000"/>
                </a:solidFill>
              </a:rPr>
              <a:t>Water Resources Modelling</a:t>
            </a:r>
            <a:r>
              <a:rPr lang="en-CA" sz="2000" dirty="0"/>
              <a:t>: </a:t>
            </a:r>
            <a:r>
              <a:rPr lang="en-CA" sz="2000" b="1" dirty="0"/>
              <a:t>Tricia </a:t>
            </a:r>
            <a:r>
              <a:rPr lang="en-CA" sz="2000" b="1" dirty="0" err="1"/>
              <a:t>Stadnyk</a:t>
            </a:r>
            <a:r>
              <a:rPr lang="en-CA" sz="2000" dirty="0"/>
              <a:t>, </a:t>
            </a:r>
            <a:r>
              <a:rPr lang="en-CA" sz="2000" dirty="0" err="1"/>
              <a:t>Saman</a:t>
            </a:r>
            <a:r>
              <a:rPr lang="en-CA" sz="2000" dirty="0"/>
              <a:t> </a:t>
            </a:r>
            <a:r>
              <a:rPr lang="en-CA" sz="2000" dirty="0" err="1"/>
              <a:t>Razavi</a:t>
            </a:r>
            <a:r>
              <a:rPr lang="en-CA" sz="2000" dirty="0"/>
              <a:t>, Martyn Clark, Bruce Davison</a:t>
            </a:r>
          </a:p>
          <a:p>
            <a:pPr>
              <a:spcBef>
                <a:spcPts val="1200"/>
              </a:spcBef>
            </a:pPr>
            <a:r>
              <a:rPr lang="en-CA" sz="2000" dirty="0">
                <a:solidFill>
                  <a:srgbClr val="FF0000"/>
                </a:solidFill>
              </a:rPr>
              <a:t>Hydro-Economics</a:t>
            </a:r>
            <a:r>
              <a:rPr lang="en-CA" sz="2000" dirty="0"/>
              <a:t>: </a:t>
            </a:r>
            <a:r>
              <a:rPr lang="en-CA" sz="2000" b="1" dirty="0"/>
              <a:t>Roy Brower</a:t>
            </a:r>
            <a:r>
              <a:rPr lang="en-CA" sz="2000" dirty="0"/>
              <a:t>, Patrick Lloyd-Smith, </a:t>
            </a:r>
            <a:r>
              <a:rPr lang="en-CA" sz="2000" dirty="0" err="1"/>
              <a:t>Saman</a:t>
            </a:r>
            <a:r>
              <a:rPr lang="en-CA" sz="2000" dirty="0"/>
              <a:t> </a:t>
            </a:r>
            <a:r>
              <a:rPr lang="en-CA" sz="2000" dirty="0" err="1"/>
              <a:t>Razavi</a:t>
            </a:r>
            <a:endParaRPr lang="en-US" sz="2000" dirty="0">
              <a:solidFill>
                <a:srgbClr val="FF0000"/>
              </a:solidFill>
            </a:endParaRPr>
          </a:p>
        </p:txBody>
      </p:sp>
    </p:spTree>
    <p:extLst>
      <p:ext uri="{BB962C8B-B14F-4D97-AF65-F5344CB8AC3E}">
        <p14:creationId xmlns:p14="http://schemas.microsoft.com/office/powerpoint/2010/main" val="36509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Spatial meteorological forcing data</a:t>
            </a:r>
          </a:p>
        </p:txBody>
      </p:sp>
      <p:sp>
        <p:nvSpPr>
          <p:cNvPr id="15" name="TextBox 14">
            <a:extLst>
              <a:ext uri="{FF2B5EF4-FFF2-40B4-BE49-F238E27FC236}">
                <a16:creationId xmlns:a16="http://schemas.microsoft.com/office/drawing/2014/main" id="{66F2A3A4-5A03-D74D-B203-7E680EFD1C6E}"/>
              </a:ext>
            </a:extLst>
          </p:cNvPr>
          <p:cNvSpPr txBox="1"/>
          <p:nvPr/>
        </p:nvSpPr>
        <p:spPr>
          <a:xfrm>
            <a:off x="5349767" y="5896307"/>
            <a:ext cx="3909848" cy="923330"/>
          </a:xfrm>
          <a:prstGeom prst="rect">
            <a:avLst/>
          </a:prstGeom>
          <a:noFill/>
        </p:spPr>
        <p:txBody>
          <a:bodyPr wrap="square" rtlCol="0">
            <a:spAutoFit/>
          </a:bodyPr>
          <a:lstStyle/>
          <a:p>
            <a:r>
              <a:rPr lang="en-US" dirty="0"/>
              <a:t>From Vincent </a:t>
            </a:r>
            <a:r>
              <a:rPr lang="en-US" dirty="0" err="1"/>
              <a:t>Vionnet</a:t>
            </a:r>
            <a:r>
              <a:rPr lang="en-US" dirty="0"/>
              <a:t>: </a:t>
            </a:r>
            <a:r>
              <a:rPr lang="en-US" i="1" dirty="0"/>
              <a:t>1-km GEM-</a:t>
            </a:r>
            <a:r>
              <a:rPr lang="en-US" i="1" dirty="0" err="1"/>
              <a:t>CaPA</a:t>
            </a:r>
            <a:r>
              <a:rPr lang="en-US" i="1" dirty="0"/>
              <a:t> improves simulations of the 2013 Canmore-Calgary flood</a:t>
            </a:r>
          </a:p>
        </p:txBody>
      </p:sp>
      <p:sp>
        <p:nvSpPr>
          <p:cNvPr id="2" name="Content Placeholder 1"/>
          <p:cNvSpPr>
            <a:spLocks noGrp="1"/>
          </p:cNvSpPr>
          <p:nvPr>
            <p:ph idx="1"/>
          </p:nvPr>
        </p:nvSpPr>
        <p:spPr>
          <a:xfrm>
            <a:off x="70289" y="718247"/>
            <a:ext cx="5279478" cy="4351338"/>
          </a:xfrm>
        </p:spPr>
        <p:txBody>
          <a:bodyPr>
            <a:noAutofit/>
          </a:bodyPr>
          <a:lstStyle/>
          <a:p>
            <a:pPr marL="0" indent="0">
              <a:spcBef>
                <a:spcPts val="1200"/>
              </a:spcBef>
              <a:buNone/>
            </a:pPr>
            <a:r>
              <a:rPr lang="en-CA" sz="2000" b="1" dirty="0"/>
              <a:t>Spatial meteorological forcing datasets are used to correct biases in atmospheric models and to drive hydrological models</a:t>
            </a:r>
          </a:p>
          <a:p>
            <a:pPr marL="0" indent="0">
              <a:spcBef>
                <a:spcPts val="1200"/>
              </a:spcBef>
              <a:buNone/>
            </a:pPr>
            <a:r>
              <a:rPr lang="en-CA" sz="2000" u="sng" dirty="0"/>
              <a:t>Research foci:</a:t>
            </a:r>
          </a:p>
          <a:p>
            <a:pPr>
              <a:spcBef>
                <a:spcPts val="1200"/>
              </a:spcBef>
            </a:pPr>
            <a:r>
              <a:rPr lang="en-CA" sz="2000" dirty="0"/>
              <a:t>Reanalysis datasets</a:t>
            </a:r>
          </a:p>
          <a:p>
            <a:pPr marL="541800" lvl="1">
              <a:spcBef>
                <a:spcPts val="0"/>
              </a:spcBef>
              <a:buFont typeface="Wingdings" pitchFamily="2" charset="2"/>
              <a:buChar char="Ø"/>
            </a:pPr>
            <a:r>
              <a:rPr lang="en-CA" sz="1800" i="1" dirty="0">
                <a:solidFill>
                  <a:schemeClr val="tx1"/>
                </a:solidFill>
              </a:rPr>
              <a:t>New probabilistic forcing dataset (additional information sources, alternative spatial interpolation schemes, quantify uncertainty).</a:t>
            </a:r>
          </a:p>
          <a:p>
            <a:pPr>
              <a:spcBef>
                <a:spcPts val="1200"/>
              </a:spcBef>
            </a:pPr>
            <a:r>
              <a:rPr lang="en-CA" sz="2000" dirty="0"/>
              <a:t>New regional climate model simulations</a:t>
            </a:r>
          </a:p>
          <a:p>
            <a:pPr marL="598950" lvl="1" indent="-285750">
              <a:spcBef>
                <a:spcPts val="0"/>
              </a:spcBef>
              <a:buFont typeface="Wingdings" pitchFamily="2" charset="2"/>
              <a:buChar char="Ø"/>
            </a:pPr>
            <a:r>
              <a:rPr lang="en-CA" sz="1800" i="1" dirty="0">
                <a:solidFill>
                  <a:schemeClr val="tx1"/>
                </a:solidFill>
              </a:rPr>
              <a:t>GEM simulations with stronger observational constraints (reanalysis)</a:t>
            </a:r>
          </a:p>
          <a:p>
            <a:pPr marL="598950" lvl="1" indent="-285750">
              <a:spcBef>
                <a:spcPts val="0"/>
              </a:spcBef>
              <a:buFont typeface="Wingdings" pitchFamily="2" charset="2"/>
              <a:buChar char="Ø"/>
            </a:pPr>
            <a:r>
              <a:rPr lang="en-CA" sz="1800" i="1" dirty="0">
                <a:solidFill>
                  <a:schemeClr val="tx1"/>
                </a:solidFill>
              </a:rPr>
              <a:t>GEM simulations forced by an ensemble of climate models</a:t>
            </a:r>
          </a:p>
          <a:p>
            <a:pPr marL="598950" lvl="1" indent="-285750">
              <a:spcBef>
                <a:spcPts val="0"/>
              </a:spcBef>
              <a:buFont typeface="Wingdings" pitchFamily="2" charset="2"/>
              <a:buChar char="Ø"/>
            </a:pPr>
            <a:r>
              <a:rPr lang="en-CA" sz="1800" i="1" dirty="0">
                <a:solidFill>
                  <a:schemeClr val="tx1"/>
                </a:solidFill>
              </a:rPr>
              <a:t>Assist with continental-domain WRF CONUS-II</a:t>
            </a:r>
          </a:p>
          <a:p>
            <a:pPr>
              <a:spcBef>
                <a:spcPts val="1200"/>
              </a:spcBef>
            </a:pPr>
            <a:r>
              <a:rPr lang="en-CA" sz="2000" dirty="0"/>
              <a:t>Bias correction</a:t>
            </a:r>
          </a:p>
          <a:p>
            <a:pPr marL="598950" lvl="1" indent="-285750">
              <a:spcBef>
                <a:spcPts val="0"/>
              </a:spcBef>
              <a:buFont typeface="Wingdings" pitchFamily="2" charset="2"/>
              <a:buChar char="Ø"/>
            </a:pPr>
            <a:r>
              <a:rPr lang="en-CA" sz="1800" i="1" dirty="0">
                <a:solidFill>
                  <a:schemeClr val="tx1"/>
                </a:solidFill>
              </a:rPr>
              <a:t>CONUS-II</a:t>
            </a:r>
          </a:p>
          <a:p>
            <a:pPr marL="598950" lvl="1" indent="-285750">
              <a:spcBef>
                <a:spcPts val="0"/>
              </a:spcBef>
              <a:buFont typeface="Wingdings" pitchFamily="2" charset="2"/>
              <a:buChar char="Ø"/>
            </a:pPr>
            <a:r>
              <a:rPr lang="en-CA" sz="1800" i="1" dirty="0">
                <a:solidFill>
                  <a:schemeClr val="tx1"/>
                </a:solidFill>
              </a:rPr>
              <a:t>Other datasets</a:t>
            </a:r>
          </a:p>
          <a:p>
            <a:pPr marL="0" indent="0">
              <a:spcBef>
                <a:spcPts val="1200"/>
              </a:spcBef>
              <a:buNone/>
            </a:pPr>
            <a:endParaRPr lang="en-CA" sz="2000" dirty="0"/>
          </a:p>
        </p:txBody>
      </p:sp>
      <p:pic>
        <p:nvPicPr>
          <p:cNvPr id="17" name="Picture 16">
            <a:extLst>
              <a:ext uri="{FF2B5EF4-FFF2-40B4-BE49-F238E27FC236}">
                <a16:creationId xmlns:a16="http://schemas.microsoft.com/office/drawing/2014/main" id="{C8F656AC-697A-BA4A-9590-825F120BD80E}"/>
              </a:ext>
            </a:extLst>
          </p:cNvPr>
          <p:cNvPicPr>
            <a:picLocks noChangeAspect="1"/>
          </p:cNvPicPr>
          <p:nvPr/>
        </p:nvPicPr>
        <p:blipFill rotWithShape="1">
          <a:blip r:embed="rId2">
            <a:extLst>
              <a:ext uri="{28A0092B-C50C-407E-A947-70E740481C1C}">
                <a14:useLocalDpi xmlns:a14="http://schemas.microsoft.com/office/drawing/2010/main" val="0"/>
              </a:ext>
            </a:extLst>
          </a:blip>
          <a:srcRect t="5077"/>
          <a:stretch/>
        </p:blipFill>
        <p:spPr>
          <a:xfrm>
            <a:off x="5282904" y="734051"/>
            <a:ext cx="3002113" cy="2550108"/>
          </a:xfrm>
          <a:prstGeom prst="rect">
            <a:avLst/>
          </a:prstGeom>
        </p:spPr>
      </p:pic>
      <p:grpSp>
        <p:nvGrpSpPr>
          <p:cNvPr id="23" name="Group 22">
            <a:extLst>
              <a:ext uri="{FF2B5EF4-FFF2-40B4-BE49-F238E27FC236}">
                <a16:creationId xmlns:a16="http://schemas.microsoft.com/office/drawing/2014/main" id="{64472923-7ADA-B347-80B5-F0B6D67D43CB}"/>
              </a:ext>
            </a:extLst>
          </p:cNvPr>
          <p:cNvGrpSpPr/>
          <p:nvPr/>
        </p:nvGrpSpPr>
        <p:grpSpPr>
          <a:xfrm>
            <a:off x="5272699" y="3284159"/>
            <a:ext cx="3012319" cy="2490683"/>
            <a:chOff x="5272699" y="3284159"/>
            <a:chExt cx="3012319" cy="2490683"/>
          </a:xfrm>
        </p:grpSpPr>
        <p:pic>
          <p:nvPicPr>
            <p:cNvPr id="19" name="Picture 18">
              <a:extLst>
                <a:ext uri="{FF2B5EF4-FFF2-40B4-BE49-F238E27FC236}">
                  <a16:creationId xmlns:a16="http://schemas.microsoft.com/office/drawing/2014/main" id="{8C72CE7D-1AFF-0344-A235-862DBCAB7434}"/>
                </a:ext>
              </a:extLst>
            </p:cNvPr>
            <p:cNvPicPr>
              <a:picLocks noChangeAspect="1"/>
            </p:cNvPicPr>
            <p:nvPr/>
          </p:nvPicPr>
          <p:blipFill rotWithShape="1">
            <a:blip r:embed="rId3">
              <a:extLst>
                <a:ext uri="{28A0092B-C50C-407E-A947-70E740481C1C}">
                  <a14:useLocalDpi xmlns:a14="http://schemas.microsoft.com/office/drawing/2010/main" val="0"/>
                </a:ext>
              </a:extLst>
            </a:blip>
            <a:srcRect t="3903" b="2427"/>
            <a:stretch/>
          </p:blipFill>
          <p:spPr>
            <a:xfrm>
              <a:off x="5272699" y="3284159"/>
              <a:ext cx="3012319" cy="2490683"/>
            </a:xfrm>
            <a:prstGeom prst="rect">
              <a:avLst/>
            </a:prstGeom>
          </p:spPr>
        </p:pic>
        <p:sp>
          <p:nvSpPr>
            <p:cNvPr id="22" name="TextBox 21">
              <a:extLst>
                <a:ext uri="{FF2B5EF4-FFF2-40B4-BE49-F238E27FC236}">
                  <a16:creationId xmlns:a16="http://schemas.microsoft.com/office/drawing/2014/main" id="{36E99C37-C2F5-D04C-B59F-7B4334A3CEB6}"/>
                </a:ext>
              </a:extLst>
            </p:cNvPr>
            <p:cNvSpPr txBox="1"/>
            <p:nvPr/>
          </p:nvSpPr>
          <p:spPr>
            <a:xfrm>
              <a:off x="5808643" y="3321295"/>
              <a:ext cx="1708160" cy="369332"/>
            </a:xfrm>
            <a:prstGeom prst="rect">
              <a:avLst/>
            </a:prstGeom>
            <a:solidFill>
              <a:schemeClr val="bg1"/>
            </a:solidFill>
          </p:spPr>
          <p:txBody>
            <a:bodyPr wrap="none" rtlCol="0">
              <a:spAutoFit/>
            </a:bodyPr>
            <a:lstStyle/>
            <a:p>
              <a:r>
                <a:rPr lang="en-US" dirty="0"/>
                <a:t>GEM-</a:t>
              </a:r>
              <a:r>
                <a:rPr lang="en-US" dirty="0" err="1"/>
                <a:t>CaPA</a:t>
              </a:r>
              <a:r>
                <a:rPr lang="en-US" dirty="0"/>
                <a:t> 1-km</a:t>
              </a:r>
            </a:p>
          </p:txBody>
        </p:sp>
      </p:grpSp>
      <p:sp>
        <p:nvSpPr>
          <p:cNvPr id="24" name="TextBox 23">
            <a:extLst>
              <a:ext uri="{FF2B5EF4-FFF2-40B4-BE49-F238E27FC236}">
                <a16:creationId xmlns:a16="http://schemas.microsoft.com/office/drawing/2014/main" id="{81F36177-0D39-8F4A-B4A8-BD9231CCC56D}"/>
              </a:ext>
            </a:extLst>
          </p:cNvPr>
          <p:cNvSpPr txBox="1"/>
          <p:nvPr/>
        </p:nvSpPr>
        <p:spPr>
          <a:xfrm>
            <a:off x="5735845" y="781227"/>
            <a:ext cx="1825180" cy="369332"/>
          </a:xfrm>
          <a:prstGeom prst="rect">
            <a:avLst/>
          </a:prstGeom>
          <a:solidFill>
            <a:schemeClr val="bg1"/>
          </a:solidFill>
        </p:spPr>
        <p:txBody>
          <a:bodyPr wrap="none" rtlCol="0">
            <a:spAutoFit/>
          </a:bodyPr>
          <a:lstStyle/>
          <a:p>
            <a:r>
              <a:rPr lang="en-US" dirty="0"/>
              <a:t>GEM-</a:t>
            </a:r>
            <a:r>
              <a:rPr lang="en-US" dirty="0" err="1"/>
              <a:t>CaPA</a:t>
            </a:r>
            <a:r>
              <a:rPr lang="en-US" dirty="0"/>
              <a:t> 10-km</a:t>
            </a:r>
          </a:p>
        </p:txBody>
      </p:sp>
      <p:pic>
        <p:nvPicPr>
          <p:cNvPr id="21" name="Picture 20">
            <a:extLst>
              <a:ext uri="{FF2B5EF4-FFF2-40B4-BE49-F238E27FC236}">
                <a16:creationId xmlns:a16="http://schemas.microsoft.com/office/drawing/2014/main" id="{B6A54940-1680-DE4D-9255-6CBA2CCB5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03" y="3791563"/>
            <a:ext cx="2078214" cy="2104744"/>
          </a:xfrm>
          <a:prstGeom prst="rect">
            <a:avLst/>
          </a:prstGeom>
        </p:spPr>
      </p:pic>
    </p:spTree>
    <p:extLst>
      <p:ext uri="{BB962C8B-B14F-4D97-AF65-F5344CB8AC3E}">
        <p14:creationId xmlns:p14="http://schemas.microsoft.com/office/powerpoint/2010/main" val="21110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Geospatial intelligence</a:t>
            </a:r>
          </a:p>
        </p:txBody>
      </p:sp>
      <p:sp>
        <p:nvSpPr>
          <p:cNvPr id="2" name="Content Placeholder 1"/>
          <p:cNvSpPr>
            <a:spLocks noGrp="1"/>
          </p:cNvSpPr>
          <p:nvPr>
            <p:ph idx="1"/>
          </p:nvPr>
        </p:nvSpPr>
        <p:spPr>
          <a:xfrm>
            <a:off x="70289" y="718247"/>
            <a:ext cx="5357554" cy="4351338"/>
          </a:xfrm>
        </p:spPr>
        <p:txBody>
          <a:bodyPr>
            <a:noAutofit/>
          </a:bodyPr>
          <a:lstStyle/>
          <a:p>
            <a:pPr marL="0" indent="0">
              <a:spcBef>
                <a:spcPts val="1200"/>
              </a:spcBef>
              <a:buNone/>
            </a:pPr>
            <a:r>
              <a:rPr lang="en-CA" sz="2000" b="1" dirty="0"/>
              <a:t>Hydrological models have common requirements for DEM analysis, parameter inference, etc., but </a:t>
            </a:r>
            <a:r>
              <a:rPr lang="en-CA" sz="2000" b="1" dirty="0">
                <a:solidFill>
                  <a:srgbClr val="FF0000"/>
                </a:solidFill>
              </a:rPr>
              <a:t>different models use different geospatial tools</a:t>
            </a:r>
          </a:p>
          <a:p>
            <a:pPr marL="0" indent="0">
              <a:spcBef>
                <a:spcPts val="1200"/>
              </a:spcBef>
              <a:buNone/>
            </a:pPr>
            <a:r>
              <a:rPr lang="en-CA" sz="2000" u="sng" dirty="0"/>
              <a:t>Research foci:</a:t>
            </a:r>
            <a:endParaRPr lang="en-CA" sz="1800" i="1" dirty="0">
              <a:solidFill>
                <a:schemeClr val="tx1"/>
              </a:solidFill>
            </a:endParaRPr>
          </a:p>
          <a:p>
            <a:pPr>
              <a:spcBef>
                <a:spcPts val="1200"/>
              </a:spcBef>
            </a:pPr>
            <a:r>
              <a:rPr lang="en-CA" sz="2000" dirty="0"/>
              <a:t>New datasets and model workflows</a:t>
            </a:r>
          </a:p>
          <a:p>
            <a:pPr marL="598950" lvl="1" indent="-285750">
              <a:spcBef>
                <a:spcPts val="0"/>
              </a:spcBef>
              <a:buFont typeface="Wingdings" pitchFamily="2" charset="2"/>
              <a:buChar char="Ø"/>
            </a:pPr>
            <a:r>
              <a:rPr lang="en-CA" sz="1800" i="1" dirty="0">
                <a:solidFill>
                  <a:schemeClr val="tx1"/>
                </a:solidFill>
              </a:rPr>
              <a:t>Model-agnostic geospatial intelligence</a:t>
            </a:r>
          </a:p>
          <a:p>
            <a:pPr marL="598950" lvl="1" indent="-285750">
              <a:spcBef>
                <a:spcPts val="0"/>
              </a:spcBef>
              <a:buFont typeface="Wingdings" pitchFamily="2" charset="2"/>
              <a:buChar char="Ø"/>
            </a:pPr>
            <a:r>
              <a:rPr lang="en-CA" sz="1800" i="1" dirty="0">
                <a:solidFill>
                  <a:schemeClr val="tx1"/>
                </a:solidFill>
              </a:rPr>
              <a:t>Share pre-processing using </a:t>
            </a:r>
            <a:r>
              <a:rPr lang="en-CA" sz="1800" i="1" dirty="0" err="1">
                <a:solidFill>
                  <a:schemeClr val="tx1"/>
                </a:solidFill>
              </a:rPr>
              <a:t>jupyter</a:t>
            </a:r>
            <a:r>
              <a:rPr lang="en-CA" sz="1800" i="1" dirty="0">
                <a:solidFill>
                  <a:schemeClr val="tx1"/>
                </a:solidFill>
              </a:rPr>
              <a:t> notebooks</a:t>
            </a:r>
          </a:p>
          <a:p>
            <a:pPr marL="598950" lvl="1" indent="-285750">
              <a:spcBef>
                <a:spcPts val="0"/>
              </a:spcBef>
              <a:buFont typeface="Wingdings" pitchFamily="2" charset="2"/>
              <a:buChar char="Ø"/>
            </a:pPr>
            <a:r>
              <a:rPr lang="en-CA" sz="1800" b="1" i="1" dirty="0">
                <a:solidFill>
                  <a:srgbClr val="00693E"/>
                </a:solidFill>
              </a:rPr>
              <a:t>Focus on developing publishable general tools </a:t>
            </a:r>
            <a:r>
              <a:rPr lang="en-CA" sz="1800" i="1" dirty="0">
                <a:solidFill>
                  <a:srgbClr val="00693E"/>
                </a:solidFill>
              </a:rPr>
              <a:t>to reduce workload for model applications</a:t>
            </a:r>
          </a:p>
          <a:p>
            <a:pPr>
              <a:spcBef>
                <a:spcPts val="1200"/>
              </a:spcBef>
            </a:pPr>
            <a:r>
              <a:rPr lang="en-CA" sz="2000" dirty="0"/>
              <a:t>Process-based parameter inference across large regions (inter-comparison project)</a:t>
            </a:r>
          </a:p>
          <a:p>
            <a:pPr marL="541800" lvl="1">
              <a:spcBef>
                <a:spcPts val="0"/>
              </a:spcBef>
              <a:buFont typeface="Wingdings" pitchFamily="2" charset="2"/>
              <a:buChar char="Ø"/>
            </a:pPr>
            <a:r>
              <a:rPr lang="en-CA" sz="1800" b="1" i="1" dirty="0">
                <a:solidFill>
                  <a:schemeClr val="tx1"/>
                </a:solidFill>
              </a:rPr>
              <a:t>Evaluate alternative parameter estimation strategies</a:t>
            </a:r>
            <a:r>
              <a:rPr lang="en-CA" sz="1800" i="1" dirty="0">
                <a:solidFill>
                  <a:schemeClr val="tx1"/>
                </a:solidFill>
              </a:rPr>
              <a:t> (e.g., landscape calibration, etc.)</a:t>
            </a:r>
          </a:p>
          <a:p>
            <a:pPr marL="541800" lvl="1">
              <a:spcBef>
                <a:spcPts val="0"/>
              </a:spcBef>
              <a:buFont typeface="Wingdings" pitchFamily="2" charset="2"/>
              <a:buChar char="Ø"/>
            </a:pPr>
            <a:r>
              <a:rPr lang="en-CA" sz="1800" b="1" i="1" dirty="0">
                <a:solidFill>
                  <a:schemeClr val="tx1"/>
                </a:solidFill>
              </a:rPr>
              <a:t>Multiple datasets/signatures </a:t>
            </a:r>
            <a:r>
              <a:rPr lang="en-CA" sz="1800" i="1" dirty="0">
                <a:solidFill>
                  <a:schemeClr val="tx1"/>
                </a:solidFill>
              </a:rPr>
              <a:t>(e.g., snow extent, permafrost extent, streamflow, etc.)</a:t>
            </a:r>
          </a:p>
          <a:p>
            <a:pPr marL="541800" lvl="1">
              <a:spcBef>
                <a:spcPts val="0"/>
              </a:spcBef>
              <a:buFont typeface="Wingdings" pitchFamily="2" charset="2"/>
              <a:buChar char="Ø"/>
            </a:pPr>
            <a:r>
              <a:rPr lang="en-CA" sz="1800" b="1" i="1" dirty="0">
                <a:solidFill>
                  <a:schemeClr val="tx1"/>
                </a:solidFill>
              </a:rPr>
              <a:t>Multi-objective / multi-response parameter estimation strategies </a:t>
            </a:r>
            <a:r>
              <a:rPr lang="en-CA" sz="1800" i="1" dirty="0">
                <a:solidFill>
                  <a:schemeClr val="tx1"/>
                </a:solidFill>
              </a:rPr>
              <a:t>(e.g., ABC).</a:t>
            </a:r>
          </a:p>
          <a:p>
            <a:pPr>
              <a:spcBef>
                <a:spcPts val="1200"/>
              </a:spcBef>
            </a:pPr>
            <a:r>
              <a:rPr lang="en-CA" sz="2000" dirty="0"/>
              <a:t>Formal benchmarking system</a:t>
            </a:r>
          </a:p>
          <a:p>
            <a:pPr marL="598950" lvl="1" indent="-285750">
              <a:spcBef>
                <a:spcPts val="0"/>
              </a:spcBef>
              <a:buFont typeface="Wingdings" pitchFamily="2" charset="2"/>
              <a:buChar char="Ø"/>
            </a:pPr>
            <a:r>
              <a:rPr lang="en-CA" sz="1800" b="1" i="1" dirty="0">
                <a:solidFill>
                  <a:schemeClr val="tx1"/>
                </a:solidFill>
              </a:rPr>
              <a:t>Multi-scale process-based model evaluation</a:t>
            </a:r>
          </a:p>
          <a:p>
            <a:pPr marL="598950" lvl="1" indent="-285750">
              <a:spcBef>
                <a:spcPts val="0"/>
              </a:spcBef>
              <a:buFont typeface="Wingdings" pitchFamily="2" charset="2"/>
              <a:buChar char="Ø"/>
            </a:pPr>
            <a:r>
              <a:rPr lang="en-CA" sz="1800" b="1" i="1" dirty="0">
                <a:solidFill>
                  <a:schemeClr val="tx1"/>
                </a:solidFill>
              </a:rPr>
              <a:t>Catalog of past modeling efforts</a:t>
            </a:r>
          </a:p>
          <a:p>
            <a:pPr marL="598950" lvl="1" indent="-285750">
              <a:spcBef>
                <a:spcPts val="0"/>
              </a:spcBef>
              <a:buFont typeface="Wingdings" pitchFamily="2" charset="2"/>
              <a:buChar char="Ø"/>
            </a:pPr>
            <a:r>
              <a:rPr lang="en-CA" sz="1800" b="1" i="1" dirty="0">
                <a:solidFill>
                  <a:schemeClr val="tx1"/>
                </a:solidFill>
              </a:rPr>
              <a:t>Data integration/synthesis</a:t>
            </a:r>
            <a:endParaRPr lang="en-CA" sz="2000" u="sng" dirty="0"/>
          </a:p>
        </p:txBody>
      </p:sp>
      <p:sp>
        <p:nvSpPr>
          <p:cNvPr id="6" name="TextBox 5">
            <a:extLst>
              <a:ext uri="{FF2B5EF4-FFF2-40B4-BE49-F238E27FC236}">
                <a16:creationId xmlns:a16="http://schemas.microsoft.com/office/drawing/2014/main" id="{9E9E335E-39C7-B349-AB46-0213D478CE9F}"/>
              </a:ext>
            </a:extLst>
          </p:cNvPr>
          <p:cNvSpPr txBox="1"/>
          <p:nvPr/>
        </p:nvSpPr>
        <p:spPr>
          <a:xfrm>
            <a:off x="5323840" y="5570793"/>
            <a:ext cx="3820159" cy="1200329"/>
          </a:xfrm>
          <a:prstGeom prst="rect">
            <a:avLst/>
          </a:prstGeom>
          <a:noFill/>
        </p:spPr>
        <p:txBody>
          <a:bodyPr wrap="square" rtlCol="0">
            <a:spAutoFit/>
          </a:bodyPr>
          <a:lstStyle/>
          <a:p>
            <a:r>
              <a:rPr lang="en-US" i="1" dirty="0"/>
              <a:t>Hydrography datasets from globally- available elevation and lakes data. The figure shows Canadian Rockies (top) and the Nile headwaters (bottom).</a:t>
            </a:r>
          </a:p>
        </p:txBody>
      </p:sp>
      <p:pic>
        <p:nvPicPr>
          <p:cNvPr id="8" name="Picture 7">
            <a:extLst>
              <a:ext uri="{FF2B5EF4-FFF2-40B4-BE49-F238E27FC236}">
                <a16:creationId xmlns:a16="http://schemas.microsoft.com/office/drawing/2014/main" id="{EE0A16C3-B5AF-EA4A-8D9F-0B9AABFE0A90}"/>
              </a:ext>
            </a:extLst>
          </p:cNvPr>
          <p:cNvPicPr>
            <a:picLocks noChangeAspect="1"/>
          </p:cNvPicPr>
          <p:nvPr/>
        </p:nvPicPr>
        <p:blipFill rotWithShape="1">
          <a:blip r:embed="rId2">
            <a:extLst>
              <a:ext uri="{28A0092B-C50C-407E-A947-70E740481C1C}">
                <a14:useLocalDpi xmlns:a14="http://schemas.microsoft.com/office/drawing/2010/main" val="0"/>
              </a:ext>
            </a:extLst>
          </a:blip>
          <a:srcRect t="34433"/>
          <a:stretch/>
        </p:blipFill>
        <p:spPr>
          <a:xfrm>
            <a:off x="5414839" y="2806700"/>
            <a:ext cx="3640260" cy="2666476"/>
          </a:xfrm>
          <a:prstGeom prst="rect">
            <a:avLst/>
          </a:prstGeom>
        </p:spPr>
      </p:pic>
      <p:pic>
        <p:nvPicPr>
          <p:cNvPr id="16" name="Picture 15">
            <a:extLst>
              <a:ext uri="{FF2B5EF4-FFF2-40B4-BE49-F238E27FC236}">
                <a16:creationId xmlns:a16="http://schemas.microsoft.com/office/drawing/2014/main" id="{2AA28D8C-AF01-274E-B4F8-7FCB44857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843" y="1119828"/>
            <a:ext cx="3668662" cy="1488274"/>
          </a:xfrm>
          <a:prstGeom prst="rect">
            <a:avLst/>
          </a:prstGeom>
        </p:spPr>
      </p:pic>
      <p:pic>
        <p:nvPicPr>
          <p:cNvPr id="12" name="Picture 11">
            <a:extLst>
              <a:ext uri="{FF2B5EF4-FFF2-40B4-BE49-F238E27FC236}">
                <a16:creationId xmlns:a16="http://schemas.microsoft.com/office/drawing/2014/main" id="{A317C90F-FF15-1343-A670-A11785DC45F2}"/>
              </a:ext>
            </a:extLst>
          </p:cNvPr>
          <p:cNvPicPr>
            <a:picLocks noChangeAspect="1"/>
          </p:cNvPicPr>
          <p:nvPr/>
        </p:nvPicPr>
        <p:blipFill rotWithShape="1">
          <a:blip r:embed="rId4">
            <a:extLst>
              <a:ext uri="{28A0092B-C50C-407E-A947-70E740481C1C}">
                <a14:useLocalDpi xmlns:a14="http://schemas.microsoft.com/office/drawing/2010/main" val="0"/>
              </a:ext>
            </a:extLst>
          </a:blip>
          <a:srcRect b="4159"/>
          <a:stretch/>
        </p:blipFill>
        <p:spPr>
          <a:xfrm>
            <a:off x="5375842" y="484572"/>
            <a:ext cx="3731258" cy="2177790"/>
          </a:xfrm>
          <a:prstGeom prst="rect">
            <a:avLst/>
          </a:prstGeom>
        </p:spPr>
      </p:pic>
    </p:spTree>
    <p:extLst>
      <p:ext uri="{BB962C8B-B14F-4D97-AF65-F5344CB8AC3E}">
        <p14:creationId xmlns:p14="http://schemas.microsoft.com/office/powerpoint/2010/main" val="10509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Current-generation modeling</a:t>
            </a:r>
          </a:p>
        </p:txBody>
      </p:sp>
      <p:sp>
        <p:nvSpPr>
          <p:cNvPr id="2" name="Content Placeholder 1"/>
          <p:cNvSpPr>
            <a:spLocks noGrp="1"/>
          </p:cNvSpPr>
          <p:nvPr>
            <p:ph idx="1"/>
          </p:nvPr>
        </p:nvSpPr>
        <p:spPr>
          <a:xfrm>
            <a:off x="70288" y="718247"/>
            <a:ext cx="5357497" cy="4351338"/>
          </a:xfrm>
        </p:spPr>
        <p:txBody>
          <a:bodyPr>
            <a:noAutofit/>
          </a:bodyPr>
          <a:lstStyle/>
          <a:p>
            <a:pPr marL="0" indent="0">
              <a:spcBef>
                <a:spcPts val="1200"/>
              </a:spcBef>
              <a:buNone/>
            </a:pPr>
            <a:r>
              <a:rPr lang="en-CA" sz="2000" b="1" dirty="0"/>
              <a:t>Pan-Canadian simulations using existing models</a:t>
            </a:r>
          </a:p>
          <a:p>
            <a:pPr marL="0" indent="0">
              <a:spcBef>
                <a:spcPts val="1200"/>
              </a:spcBef>
              <a:buNone/>
            </a:pPr>
            <a:r>
              <a:rPr lang="en-CA" sz="2000" u="sng" dirty="0"/>
              <a:t>Research foci:</a:t>
            </a:r>
          </a:p>
          <a:p>
            <a:pPr lvl="0"/>
            <a:r>
              <a:rPr lang="en-CA" sz="2000" dirty="0"/>
              <a:t>Hydrological reanalyses &amp; scenarios of change</a:t>
            </a:r>
          </a:p>
          <a:p>
            <a:pPr lvl="1">
              <a:buFont typeface="Wingdings" pitchFamily="2" charset="2"/>
              <a:buChar char="Ø"/>
            </a:pPr>
            <a:r>
              <a:rPr lang="en-CA" sz="1800" i="1" dirty="0">
                <a:solidFill>
                  <a:schemeClr val="tx1"/>
                </a:solidFill>
              </a:rPr>
              <a:t>Production runs using MESH (plus HYPE and VIC simulations as benchmarks).</a:t>
            </a:r>
          </a:p>
          <a:p>
            <a:pPr lvl="1">
              <a:buFont typeface="Wingdings" pitchFamily="2" charset="2"/>
              <a:buChar char="Ø"/>
            </a:pPr>
            <a:r>
              <a:rPr lang="en-CA" sz="1800" i="1" dirty="0">
                <a:solidFill>
                  <a:schemeClr val="tx1"/>
                </a:solidFill>
              </a:rPr>
              <a:t>These runs are critical to provide baseline multi-model water security assessments for Canada.</a:t>
            </a:r>
          </a:p>
          <a:p>
            <a:r>
              <a:rPr lang="en-CA" sz="2000" dirty="0"/>
              <a:t>Process upgrades in MESH and CRHM.</a:t>
            </a:r>
          </a:p>
          <a:p>
            <a:pPr lvl="1">
              <a:buFont typeface="Wingdings" pitchFamily="2" charset="2"/>
              <a:buChar char="Ø"/>
            </a:pPr>
            <a:r>
              <a:rPr lang="en-CA" sz="1800" i="1" dirty="0">
                <a:solidFill>
                  <a:schemeClr val="tx1"/>
                </a:solidFill>
              </a:rPr>
              <a:t>Improve representations of glacier, permafrost, prairie pothole, groundwater, small lakes and wetlands</a:t>
            </a:r>
          </a:p>
          <a:p>
            <a:pPr lvl="1">
              <a:buFont typeface="Wingdings" pitchFamily="2" charset="2"/>
              <a:buChar char="Ø"/>
            </a:pPr>
            <a:r>
              <a:rPr lang="en-CA" sz="1800" i="1" dirty="0">
                <a:solidFill>
                  <a:schemeClr val="tx1"/>
                </a:solidFill>
              </a:rPr>
              <a:t>Additions of water temperature, sediment and nutrient models in MESH will continue with a goal to move towards the CHM integrated platform.</a:t>
            </a:r>
          </a:p>
          <a:p>
            <a:pPr lvl="0"/>
            <a:r>
              <a:rPr lang="en-CA" sz="2000" dirty="0"/>
              <a:t>Support for MESH and CRHM</a:t>
            </a:r>
          </a:p>
          <a:p>
            <a:pPr lvl="1">
              <a:buFont typeface="Wingdings" pitchFamily="2" charset="2"/>
              <a:buChar char="Ø"/>
            </a:pPr>
            <a:r>
              <a:rPr lang="en-CA" sz="1800" i="1" dirty="0">
                <a:solidFill>
                  <a:schemeClr val="tx1"/>
                </a:solidFill>
              </a:rPr>
              <a:t>The core modeling team will provide other GWF projects with support for using MESH and CRHM.</a:t>
            </a:r>
          </a:p>
        </p:txBody>
      </p:sp>
      <p:pic>
        <p:nvPicPr>
          <p:cNvPr id="7" name="Picture 6">
            <a:extLst>
              <a:ext uri="{FF2B5EF4-FFF2-40B4-BE49-F238E27FC236}">
                <a16:creationId xmlns:a16="http://schemas.microsoft.com/office/drawing/2014/main" id="{B8DE770E-79A6-4B4A-9958-D3F4B121B81A}"/>
              </a:ext>
            </a:extLst>
          </p:cNvPr>
          <p:cNvPicPr>
            <a:picLocks noChangeAspect="1"/>
          </p:cNvPicPr>
          <p:nvPr/>
        </p:nvPicPr>
        <p:blipFill rotWithShape="1">
          <a:blip r:embed="rId2"/>
          <a:srcRect l="31569" t="57263" r="35730" b="28428"/>
          <a:stretch/>
        </p:blipFill>
        <p:spPr>
          <a:xfrm>
            <a:off x="5611035" y="4523338"/>
            <a:ext cx="3686000" cy="1549211"/>
          </a:xfrm>
          <a:prstGeom prst="rect">
            <a:avLst/>
          </a:prstGeom>
        </p:spPr>
      </p:pic>
      <p:sp>
        <p:nvSpPr>
          <p:cNvPr id="3" name="TextBox 2">
            <a:extLst>
              <a:ext uri="{FF2B5EF4-FFF2-40B4-BE49-F238E27FC236}">
                <a16:creationId xmlns:a16="http://schemas.microsoft.com/office/drawing/2014/main" id="{728BE860-6CC0-8D47-846B-2CB589030D89}"/>
              </a:ext>
            </a:extLst>
          </p:cNvPr>
          <p:cNvSpPr txBox="1"/>
          <p:nvPr/>
        </p:nvSpPr>
        <p:spPr>
          <a:xfrm>
            <a:off x="5824528" y="6072549"/>
            <a:ext cx="3259015" cy="646331"/>
          </a:xfrm>
          <a:prstGeom prst="rect">
            <a:avLst/>
          </a:prstGeom>
          <a:noFill/>
        </p:spPr>
        <p:txBody>
          <a:bodyPr wrap="square" rtlCol="0">
            <a:spAutoFit/>
          </a:bodyPr>
          <a:lstStyle/>
          <a:p>
            <a:r>
              <a:rPr lang="en-US" dirty="0"/>
              <a:t>MESH in the Saskatchewan River basin</a:t>
            </a:r>
          </a:p>
        </p:txBody>
      </p:sp>
      <p:pic>
        <p:nvPicPr>
          <p:cNvPr id="8" name="Picture 7">
            <a:extLst>
              <a:ext uri="{FF2B5EF4-FFF2-40B4-BE49-F238E27FC236}">
                <a16:creationId xmlns:a16="http://schemas.microsoft.com/office/drawing/2014/main" id="{C07CF5E9-BACF-5944-955C-6E32483724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96114" y="1119910"/>
            <a:ext cx="3644202" cy="3188677"/>
          </a:xfrm>
          <a:prstGeom prst="rect">
            <a:avLst/>
          </a:prstGeom>
        </p:spPr>
      </p:pic>
    </p:spTree>
    <p:extLst>
      <p:ext uri="{BB962C8B-B14F-4D97-AF65-F5344CB8AC3E}">
        <p14:creationId xmlns:p14="http://schemas.microsoft.com/office/powerpoint/2010/main" val="32106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Next-generation modeling</a:t>
            </a:r>
          </a:p>
        </p:txBody>
      </p:sp>
      <p:sp>
        <p:nvSpPr>
          <p:cNvPr id="6" name="TextBox 5">
            <a:extLst>
              <a:ext uri="{FF2B5EF4-FFF2-40B4-BE49-F238E27FC236}">
                <a16:creationId xmlns:a16="http://schemas.microsoft.com/office/drawing/2014/main" id="{9E9E335E-39C7-B349-AB46-0213D478CE9F}"/>
              </a:ext>
            </a:extLst>
          </p:cNvPr>
          <p:cNvSpPr txBox="1"/>
          <p:nvPr/>
        </p:nvSpPr>
        <p:spPr>
          <a:xfrm>
            <a:off x="5588001" y="5570793"/>
            <a:ext cx="3545840" cy="923330"/>
          </a:xfrm>
          <a:prstGeom prst="rect">
            <a:avLst/>
          </a:prstGeom>
          <a:noFill/>
        </p:spPr>
        <p:txBody>
          <a:bodyPr wrap="square" rtlCol="0">
            <a:spAutoFit/>
          </a:bodyPr>
          <a:lstStyle/>
          <a:p>
            <a:r>
              <a:rPr lang="en-US" dirty="0"/>
              <a:t>From Chris Marsh: </a:t>
            </a:r>
            <a:r>
              <a:rPr lang="en-US" i="1" dirty="0"/>
              <a:t>Example CHM simulations for a 96-hour storm in western Canada </a:t>
            </a:r>
          </a:p>
        </p:txBody>
      </p:sp>
      <p:pic>
        <p:nvPicPr>
          <p:cNvPr id="4" name="Picture 3">
            <a:extLst>
              <a:ext uri="{FF2B5EF4-FFF2-40B4-BE49-F238E27FC236}">
                <a16:creationId xmlns:a16="http://schemas.microsoft.com/office/drawing/2014/main" id="{AC183F23-6DB8-014B-98A0-F1D44C249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671042"/>
            <a:ext cx="8865386" cy="4804970"/>
          </a:xfrm>
          <a:prstGeom prst="rect">
            <a:avLst/>
          </a:prstGeom>
        </p:spPr>
      </p:pic>
      <p:sp>
        <p:nvSpPr>
          <p:cNvPr id="2" name="Content Placeholder 1"/>
          <p:cNvSpPr>
            <a:spLocks noGrp="1"/>
          </p:cNvSpPr>
          <p:nvPr>
            <p:ph idx="1"/>
          </p:nvPr>
        </p:nvSpPr>
        <p:spPr>
          <a:xfrm>
            <a:off x="70289" y="718247"/>
            <a:ext cx="5357554" cy="4351338"/>
          </a:xfrm>
        </p:spPr>
        <p:txBody>
          <a:bodyPr>
            <a:noAutofit/>
          </a:bodyPr>
          <a:lstStyle/>
          <a:p>
            <a:pPr marL="0" indent="0">
              <a:spcBef>
                <a:spcPts val="1200"/>
              </a:spcBef>
              <a:buNone/>
            </a:pPr>
            <a:r>
              <a:rPr lang="en-CA" sz="2000" b="1" dirty="0"/>
              <a:t>International leadership in developing next-generation hydrological modelling capabilities</a:t>
            </a:r>
          </a:p>
          <a:p>
            <a:pPr marL="0" indent="0">
              <a:spcBef>
                <a:spcPts val="1200"/>
              </a:spcBef>
              <a:buNone/>
            </a:pPr>
            <a:r>
              <a:rPr lang="en-CA" sz="2000" u="sng" dirty="0"/>
              <a:t>Research foci:</a:t>
            </a:r>
          </a:p>
          <a:p>
            <a:pPr>
              <a:spcBef>
                <a:spcPts val="1200"/>
              </a:spcBef>
            </a:pPr>
            <a:r>
              <a:rPr lang="en-CA" sz="2000" dirty="0"/>
              <a:t>Multiscale / multi-physics modeling capabilities</a:t>
            </a:r>
          </a:p>
          <a:p>
            <a:pPr marL="541800" lvl="1">
              <a:spcBef>
                <a:spcPts val="0"/>
              </a:spcBef>
              <a:buFont typeface="Wingdings" pitchFamily="2" charset="2"/>
              <a:buChar char="Ø"/>
            </a:pPr>
            <a:r>
              <a:rPr lang="en-CA" sz="1800" i="1" dirty="0">
                <a:solidFill>
                  <a:schemeClr val="tx1"/>
                </a:solidFill>
              </a:rPr>
              <a:t>Flexibility in process representation (multiple representations of a given process)</a:t>
            </a:r>
          </a:p>
          <a:p>
            <a:pPr marL="541800" lvl="1">
              <a:spcBef>
                <a:spcPts val="0"/>
              </a:spcBef>
              <a:buFont typeface="Wingdings" pitchFamily="2" charset="2"/>
              <a:buChar char="Ø"/>
            </a:pPr>
            <a:r>
              <a:rPr lang="en-CA" sz="1800" i="1" dirty="0">
                <a:solidFill>
                  <a:schemeClr val="tx1"/>
                </a:solidFill>
              </a:rPr>
              <a:t>Flexibility in spatial configuration, including horizontal interactions (snow redistribution, runoff processes [shallow groundwater, connectivity], </a:t>
            </a:r>
          </a:p>
          <a:p>
            <a:pPr marL="541800" lvl="1">
              <a:spcBef>
                <a:spcPts val="0"/>
              </a:spcBef>
              <a:buFont typeface="Wingdings" pitchFamily="2" charset="2"/>
              <a:buChar char="Ø"/>
            </a:pPr>
            <a:r>
              <a:rPr lang="en-CA" sz="1800" i="1" dirty="0">
                <a:solidFill>
                  <a:schemeClr val="tx1"/>
                </a:solidFill>
              </a:rPr>
              <a:t>All dominant processes from headwaters to estuaries, canopy to bedrock</a:t>
            </a:r>
          </a:p>
          <a:p>
            <a:pPr>
              <a:spcBef>
                <a:spcPts val="1200"/>
              </a:spcBef>
            </a:pPr>
            <a:r>
              <a:rPr lang="en-CA" sz="2000" dirty="0"/>
              <a:t>Hierarchal coupling/workflow infrastructure</a:t>
            </a:r>
          </a:p>
          <a:p>
            <a:pPr marL="598950" lvl="1" indent="-285750">
              <a:spcBef>
                <a:spcPts val="0"/>
              </a:spcBef>
              <a:buFont typeface="Wingdings" pitchFamily="2" charset="2"/>
              <a:buChar char="Ø"/>
            </a:pPr>
            <a:r>
              <a:rPr lang="en-CA" sz="1800" b="1" i="1" dirty="0">
                <a:solidFill>
                  <a:schemeClr val="tx1"/>
                </a:solidFill>
              </a:rPr>
              <a:t>Intra-component coupling </a:t>
            </a:r>
            <a:r>
              <a:rPr lang="en-CA" sz="1800" i="1" dirty="0">
                <a:solidFill>
                  <a:schemeClr val="tx1"/>
                </a:solidFill>
              </a:rPr>
              <a:t>(e.g., adding new capabilities to an existing model)</a:t>
            </a:r>
          </a:p>
          <a:p>
            <a:pPr marL="598950" lvl="1" indent="-285750">
              <a:spcBef>
                <a:spcPts val="0"/>
              </a:spcBef>
              <a:buFont typeface="Wingdings" pitchFamily="2" charset="2"/>
              <a:buChar char="Ø"/>
            </a:pPr>
            <a:r>
              <a:rPr lang="en-CA" sz="1800" b="1" i="1" dirty="0">
                <a:solidFill>
                  <a:schemeClr val="tx1"/>
                </a:solidFill>
              </a:rPr>
              <a:t>Inter-component coupling </a:t>
            </a:r>
            <a:r>
              <a:rPr lang="en-CA" sz="1800" i="1" dirty="0">
                <a:solidFill>
                  <a:schemeClr val="tx1"/>
                </a:solidFill>
              </a:rPr>
              <a:t>(e.g., managing exchange of information and time stepping for different model components)</a:t>
            </a:r>
          </a:p>
          <a:p>
            <a:pPr marL="598950" lvl="1" indent="-285750">
              <a:spcBef>
                <a:spcPts val="0"/>
              </a:spcBef>
              <a:buFont typeface="Wingdings" pitchFamily="2" charset="2"/>
              <a:buChar char="Ø"/>
            </a:pPr>
            <a:r>
              <a:rPr lang="en-CA" sz="1800" b="1" i="1" dirty="0">
                <a:solidFill>
                  <a:schemeClr val="tx1"/>
                </a:solidFill>
              </a:rPr>
              <a:t>Multi-model coupling </a:t>
            </a:r>
            <a:r>
              <a:rPr lang="en-CA" sz="1800" i="1" dirty="0">
                <a:solidFill>
                  <a:schemeClr val="tx1"/>
                </a:solidFill>
              </a:rPr>
              <a:t>(e.g., a chain of discrete models with one-way flow of information)</a:t>
            </a:r>
          </a:p>
          <a:p>
            <a:pPr marL="598950" lvl="1" indent="-285750">
              <a:spcBef>
                <a:spcPts val="0"/>
              </a:spcBef>
              <a:buFont typeface="Wingdings" pitchFamily="2" charset="2"/>
              <a:buChar char="Ø"/>
            </a:pPr>
            <a:r>
              <a:rPr lang="en-CA" sz="1800" b="1" i="1" dirty="0">
                <a:solidFill>
                  <a:schemeClr val="tx1"/>
                </a:solidFill>
              </a:rPr>
              <a:t>Workflow management </a:t>
            </a:r>
            <a:r>
              <a:rPr lang="en-CA" sz="1800" i="1" dirty="0">
                <a:solidFill>
                  <a:schemeClr val="tx1"/>
                </a:solidFill>
              </a:rPr>
              <a:t>(e.g., managing flow of information in a complex forecasting system). </a:t>
            </a:r>
            <a:endParaRPr lang="en-CA" sz="1800" i="1" u="sng" dirty="0">
              <a:solidFill>
                <a:schemeClr val="tx1"/>
              </a:solidFill>
            </a:endParaRPr>
          </a:p>
        </p:txBody>
      </p:sp>
    </p:spTree>
    <p:extLst>
      <p:ext uri="{BB962C8B-B14F-4D97-AF65-F5344CB8AC3E}">
        <p14:creationId xmlns:p14="http://schemas.microsoft.com/office/powerpoint/2010/main" val="38329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686" y="12990"/>
            <a:ext cx="7886700" cy="892170"/>
          </a:xfrm>
        </p:spPr>
        <p:txBody>
          <a:bodyPr vert="horz" lIns="91440" tIns="45720" rIns="91440" bIns="45720" rtlCol="0" anchor="ctr">
            <a:normAutofit/>
          </a:bodyPr>
          <a:lstStyle/>
          <a:p>
            <a:r>
              <a:rPr lang="en-US" altLang="en-US" dirty="0"/>
              <a:t>Water quality modeling</a:t>
            </a:r>
          </a:p>
        </p:txBody>
      </p:sp>
      <p:sp>
        <p:nvSpPr>
          <p:cNvPr id="2" name="Content Placeholder 1"/>
          <p:cNvSpPr>
            <a:spLocks noGrp="1"/>
          </p:cNvSpPr>
          <p:nvPr>
            <p:ph idx="1"/>
          </p:nvPr>
        </p:nvSpPr>
        <p:spPr>
          <a:xfrm>
            <a:off x="70289" y="718247"/>
            <a:ext cx="8511003" cy="4351338"/>
          </a:xfrm>
        </p:spPr>
        <p:txBody>
          <a:bodyPr>
            <a:noAutofit/>
          </a:bodyPr>
          <a:lstStyle/>
          <a:p>
            <a:pPr marL="0" indent="0">
              <a:spcBef>
                <a:spcPts val="1200"/>
              </a:spcBef>
              <a:buNone/>
            </a:pPr>
            <a:r>
              <a:rPr lang="en-CA" sz="2000" b="1" dirty="0"/>
              <a:t>Inform and steer the implementation and interpretation of predictive water quality modeling, from the sub-watershed to continental scale</a:t>
            </a:r>
          </a:p>
        </p:txBody>
      </p:sp>
      <p:pic>
        <p:nvPicPr>
          <p:cNvPr id="5" name="Picture 4">
            <a:extLst>
              <a:ext uri="{FF2B5EF4-FFF2-40B4-BE49-F238E27FC236}">
                <a16:creationId xmlns:a16="http://schemas.microsoft.com/office/drawing/2014/main" id="{7FFC0285-283B-AF48-8C8D-D5EF60AE5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352" y="2079566"/>
            <a:ext cx="4818363" cy="2891018"/>
          </a:xfrm>
          <a:prstGeom prst="rect">
            <a:avLst/>
          </a:prstGeom>
        </p:spPr>
      </p:pic>
      <p:sp>
        <p:nvSpPr>
          <p:cNvPr id="7" name="Rectangle 6">
            <a:extLst>
              <a:ext uri="{FF2B5EF4-FFF2-40B4-BE49-F238E27FC236}">
                <a16:creationId xmlns:a16="http://schemas.microsoft.com/office/drawing/2014/main" id="{FEB71B69-8BFF-F349-93A4-748C3BFF8A6D}"/>
              </a:ext>
            </a:extLst>
          </p:cNvPr>
          <p:cNvSpPr/>
          <p:nvPr/>
        </p:nvSpPr>
        <p:spPr>
          <a:xfrm>
            <a:off x="4419601" y="4970584"/>
            <a:ext cx="4647148" cy="830997"/>
          </a:xfrm>
          <a:prstGeom prst="rect">
            <a:avLst/>
          </a:prstGeom>
        </p:spPr>
        <p:txBody>
          <a:bodyPr wrap="square">
            <a:spAutoFit/>
          </a:bodyPr>
          <a:lstStyle/>
          <a:p>
            <a:r>
              <a:rPr lang="en-CA" sz="1600" dirty="0"/>
              <a:t>Cheng and </a:t>
            </a:r>
            <a:r>
              <a:rPr lang="en-CA" sz="1600" dirty="0" err="1"/>
              <a:t>Basu</a:t>
            </a:r>
            <a:r>
              <a:rPr lang="en-CA" sz="1600" dirty="0"/>
              <a:t>, 2017: </a:t>
            </a:r>
            <a:r>
              <a:rPr lang="en-CA" sz="1600" i="1" dirty="0"/>
              <a:t>Biogeochemical hotspots: Role of small water bodies in landscape nutrient processing </a:t>
            </a:r>
            <a:r>
              <a:rPr lang="en-CA" sz="1600" dirty="0"/>
              <a:t>Water Resources Research 53 (6), 5038-5056.</a:t>
            </a:r>
          </a:p>
        </p:txBody>
      </p:sp>
      <p:sp>
        <p:nvSpPr>
          <p:cNvPr id="9" name="Content Placeholder 1">
            <a:extLst>
              <a:ext uri="{FF2B5EF4-FFF2-40B4-BE49-F238E27FC236}">
                <a16:creationId xmlns:a16="http://schemas.microsoft.com/office/drawing/2014/main" id="{5C993BE4-D09C-8C40-9D7A-187A7EDABCB6}"/>
              </a:ext>
            </a:extLst>
          </p:cNvPr>
          <p:cNvSpPr txBox="1">
            <a:spLocks/>
          </p:cNvSpPr>
          <p:nvPr/>
        </p:nvSpPr>
        <p:spPr>
          <a:xfrm>
            <a:off x="70289" y="1481464"/>
            <a:ext cx="424380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CA" sz="2000" b="1" dirty="0"/>
          </a:p>
          <a:p>
            <a:pPr marL="0" indent="0">
              <a:spcBef>
                <a:spcPts val="1200"/>
              </a:spcBef>
              <a:buFont typeface="Arial" panose="020B0604020202020204" pitchFamily="34" charset="0"/>
              <a:buNone/>
            </a:pPr>
            <a:r>
              <a:rPr lang="en-CA" sz="2000" u="sng" dirty="0"/>
              <a:t>Research foci:</a:t>
            </a:r>
          </a:p>
          <a:p>
            <a:r>
              <a:rPr lang="en-CA" sz="2000" dirty="0"/>
              <a:t>Re-analysis of historical water quality data and trends</a:t>
            </a:r>
          </a:p>
          <a:p>
            <a:r>
              <a:rPr lang="en-CA" sz="2000" dirty="0"/>
              <a:t>Develop, benchmark and apply process-based and regionally-integrated nutrient models</a:t>
            </a:r>
          </a:p>
          <a:p>
            <a:r>
              <a:rPr lang="en-CA" sz="2000" dirty="0"/>
              <a:t>Improve algorithms to simulate water quality in headwater catchments, littoral zones of lakes, and groundwater environments (temperature, sediment transport, nutrients, contaminants).</a:t>
            </a:r>
            <a:endParaRPr lang="en-CA" sz="2000" i="1" u="sng" dirty="0"/>
          </a:p>
        </p:txBody>
      </p:sp>
    </p:spTree>
    <p:extLst>
      <p:ext uri="{BB962C8B-B14F-4D97-AF65-F5344CB8AC3E}">
        <p14:creationId xmlns:p14="http://schemas.microsoft.com/office/powerpoint/2010/main" val="32873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12358</TotalTime>
  <Words>1972</Words>
  <Application>Microsoft Macintosh PowerPoint</Application>
  <PresentationFormat>On-screen Show (4:3)</PresentationFormat>
  <Paragraphs>161</Paragraphs>
  <Slides>15</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SimSun</vt:lpstr>
      <vt:lpstr>Arial</vt:lpstr>
      <vt:lpstr>Calibri</vt:lpstr>
      <vt:lpstr>Calibri Light</vt:lpstr>
      <vt:lpstr>Courier New</vt:lpstr>
      <vt:lpstr>Wingdings</vt:lpstr>
      <vt:lpstr>Office Theme</vt:lpstr>
      <vt:lpstr>1_Office Theme</vt:lpstr>
      <vt:lpstr>Updates on Core Modelling</vt:lpstr>
      <vt:lpstr>GWF Core Modelling</vt:lpstr>
      <vt:lpstr>Transition to phase II</vt:lpstr>
      <vt:lpstr>Modelling themes</vt:lpstr>
      <vt:lpstr>Spatial meteorological forcing data</vt:lpstr>
      <vt:lpstr>Geospatial intelligence</vt:lpstr>
      <vt:lpstr>Current-generation modeling</vt:lpstr>
      <vt:lpstr>Next-generation modeling</vt:lpstr>
      <vt:lpstr>Water quality modeling</vt:lpstr>
      <vt:lpstr>Hydrological forecasting</vt:lpstr>
      <vt:lpstr>Water resources modeling</vt:lpstr>
      <vt:lpstr>Core Modelling Governance</vt:lpstr>
      <vt:lpstr>Core Modelling coordination</vt:lpstr>
      <vt:lpstr>The Planetary Water Prediction Initiative (PWPI)</vt:lpstr>
      <vt:lpstr>Employment opportunities…</vt:lpstr>
    </vt:vector>
  </TitlesOfParts>
  <Company>University of Saskatchewan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Adapa, Phani</dc:creator>
  <cp:lastModifiedBy>Prof. Martyn P. Clark</cp:lastModifiedBy>
  <cp:revision>204</cp:revision>
  <dcterms:created xsi:type="dcterms:W3CDTF">2016-11-23T17:23:43Z</dcterms:created>
  <dcterms:modified xsi:type="dcterms:W3CDTF">2019-11-19T11:03:58Z</dcterms:modified>
</cp:coreProperties>
</file>