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7" r:id="rId2"/>
    <p:sldId id="262" r:id="rId3"/>
    <p:sldId id="264" r:id="rId4"/>
    <p:sldId id="263" r:id="rId5"/>
    <p:sldId id="265" r:id="rId6"/>
  </p:sldIdLst>
  <p:sldSz cx="9144000" cy="5143500" type="screen16x9"/>
  <p:notesSz cx="6858000" cy="9144000"/>
  <p:embeddedFontLst>
    <p:embeddedFont>
      <p:font typeface="PT Sans Narrow" panose="020B0604020202020204" charset="0"/>
      <p:regular r:id="rId8"/>
      <p:bold r:id="rId9"/>
    </p:embeddedFont>
    <p:embeddedFont>
      <p:font typeface="Calibri" panose="020F0502020204030204" pitchFamily="34" charset="0"/>
      <p:regular r:id="rId10"/>
      <p:bold r:id="rId11"/>
      <p:italic r:id="rId12"/>
      <p:boldItalic r:id="rId13"/>
    </p:embeddedFont>
    <p:embeddedFont>
      <p:font typeface="Arial Narrow" panose="020B0606020202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00" autoAdjust="0"/>
  </p:normalViewPr>
  <p:slideViewPr>
    <p:cSldViewPr snapToGrid="0">
      <p:cViewPr varScale="1">
        <p:scale>
          <a:sx n="79" d="100"/>
          <a:sy n="79" d="100"/>
        </p:scale>
        <p:origin x="5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US" sz="1100" b="0" i="0" u="none" strike="noStrike" cap="none" baseline="0" dirty="0" smtClean="0">
                <a:solidFill>
                  <a:srgbClr val="000000"/>
                </a:solidFill>
                <a:latin typeface="Arial"/>
                <a:ea typeface="Arial"/>
                <a:cs typeface="Arial"/>
                <a:sym typeface="Arial"/>
              </a:rPr>
              <a:t>Speaking Notes:</a:t>
            </a:r>
          </a:p>
          <a:p>
            <a:pPr marL="0" lvl="0" indent="0" algn="l" rtl="0">
              <a:lnSpc>
                <a:spcPct val="115000"/>
              </a:lnSpc>
              <a:spcBef>
                <a:spcPts val="0"/>
              </a:spcBef>
              <a:spcAft>
                <a:spcPts val="0"/>
              </a:spcAft>
              <a:buClr>
                <a:schemeClr val="dk1"/>
              </a:buClr>
              <a:buSzPts val="1100"/>
              <a:buNone/>
            </a:pPr>
            <a:endParaRPr lang="en-US" sz="1100" b="0" i="0" u="none" strike="noStrike" cap="none" baseline="0" dirty="0" smtClean="0">
              <a:solidFill>
                <a:srgbClr val="000000"/>
              </a:solidFill>
              <a:latin typeface="Arial"/>
              <a:ea typeface="Arial"/>
              <a:cs typeface="Arial"/>
              <a:sym typeface="Arial"/>
            </a:endParaRPr>
          </a:p>
          <a:p>
            <a:pPr marL="171450" lvl="0" indent="-171450" algn="l" rtl="0">
              <a:lnSpc>
                <a:spcPct val="115000"/>
              </a:lnSpc>
              <a:spcBef>
                <a:spcPts val="0"/>
              </a:spcBef>
              <a:spcAft>
                <a:spcPts val="0"/>
              </a:spcAft>
              <a:buClr>
                <a:schemeClr val="dk1"/>
              </a:buClr>
              <a:buSzPts val="1100"/>
            </a:pPr>
            <a:r>
              <a:rPr lang="en-US" sz="1100" b="0" i="0" u="none" strike="noStrike" cap="none" baseline="0" dirty="0" smtClean="0">
                <a:solidFill>
                  <a:srgbClr val="000000"/>
                </a:solidFill>
                <a:latin typeface="Arial"/>
                <a:ea typeface="Arial"/>
                <a:cs typeface="Arial"/>
                <a:sym typeface="Arial"/>
              </a:rPr>
              <a:t>The Integrated Modelling Program for Canada – or IMPC for short – responds to the complexity and uncertainty posed by climate by developing complex modelling tools that will allow us to explore future scenarios, the triple bottom line trade-offs of our decisions about water and ultimately, aid us in developing robust solutions. </a:t>
            </a:r>
          </a:p>
          <a:p>
            <a:pPr marL="171450" lvl="0" indent="-171450" algn="l" rtl="0">
              <a:lnSpc>
                <a:spcPct val="115000"/>
              </a:lnSpc>
              <a:spcBef>
                <a:spcPts val="0"/>
              </a:spcBef>
              <a:spcAft>
                <a:spcPts val="0"/>
              </a:spcAft>
              <a:buClr>
                <a:schemeClr val="dk1"/>
              </a:buClr>
              <a:buSzPts val="1100"/>
            </a:pPr>
            <a:r>
              <a:rPr lang="en-US" sz="1100" b="0" i="0" u="none" strike="noStrike" cap="none" baseline="0" dirty="0" smtClean="0">
                <a:solidFill>
                  <a:srgbClr val="000000"/>
                </a:solidFill>
                <a:latin typeface="Arial"/>
                <a:ea typeface="Arial"/>
                <a:cs typeface="Arial"/>
                <a:sym typeface="Arial"/>
              </a:rPr>
              <a:t>Our program responds to the major challenges that </a:t>
            </a:r>
            <a:r>
              <a:rPr lang="en-US" sz="1100" b="0" i="0" u="none" strike="noStrike" cap="none" baseline="0" dirty="0" smtClean="0">
                <a:solidFill>
                  <a:srgbClr val="000000"/>
                </a:solidFill>
                <a:latin typeface="Arial"/>
                <a:ea typeface="Arial"/>
                <a:cs typeface="Arial"/>
                <a:sym typeface="Arial"/>
              </a:rPr>
              <a:t>impede </a:t>
            </a:r>
            <a:r>
              <a:rPr lang="en-US" sz="1100" b="0" i="0" u="none" strike="noStrike" cap="none" baseline="0" dirty="0" smtClean="0">
                <a:solidFill>
                  <a:srgbClr val="000000"/>
                </a:solidFill>
                <a:latin typeface="Arial"/>
                <a:ea typeface="Arial"/>
                <a:cs typeface="Arial"/>
                <a:sym typeface="Arial"/>
              </a:rPr>
              <a:t>the effective characterization, prediction and management of future water resources in a climate change context, including the failure to link important features of human and natural systems, fragmentation in options and governance, and the assumption of stationarity in current practice and design. </a:t>
            </a:r>
          </a:p>
          <a:p>
            <a:pPr marL="171450" lvl="0" indent="-171450" algn="l" rtl="0">
              <a:lnSpc>
                <a:spcPct val="115000"/>
              </a:lnSpc>
              <a:spcBef>
                <a:spcPts val="0"/>
              </a:spcBef>
              <a:spcAft>
                <a:spcPts val="0"/>
              </a:spcAft>
              <a:buClr>
                <a:schemeClr val="dk1"/>
              </a:buClr>
              <a:buSzPts val="1100"/>
            </a:pPr>
            <a:r>
              <a:rPr lang="en-US" sz="1100" b="0" i="0" u="none" strike="noStrike" cap="none" baseline="0" dirty="0" smtClean="0">
                <a:solidFill>
                  <a:srgbClr val="000000"/>
                </a:solidFill>
                <a:latin typeface="Arial"/>
                <a:ea typeface="Arial"/>
                <a:cs typeface="Arial"/>
                <a:sym typeface="Arial"/>
              </a:rPr>
              <a:t>Our project is pan-Canada in scope, but </a:t>
            </a:r>
            <a:r>
              <a:rPr lang="en-CA" sz="1100" b="0" i="0" u="none" strike="noStrike" cap="none" baseline="0" dirty="0" smtClean="0">
                <a:solidFill>
                  <a:srgbClr val="000000"/>
                </a:solidFill>
                <a:effectLst/>
                <a:latin typeface="Calibri" panose="020F0502020204030204" pitchFamily="34" charset="0"/>
                <a:ea typeface="Arial"/>
                <a:cs typeface="Arial"/>
                <a:sym typeface="Arial"/>
              </a:rPr>
              <a:t>i</a:t>
            </a:r>
            <a:r>
              <a:rPr lang="en-CA" sz="1100" dirty="0" smtClean="0">
                <a:effectLst/>
                <a:latin typeface="Calibri" panose="020F0502020204030204" pitchFamily="34" charset="0"/>
                <a:ea typeface="Times New Roman" panose="02020603050405020304" pitchFamily="18" charset="0"/>
              </a:rPr>
              <a:t>n the first three years, research focuses on the Nelson-Churchill, Mackenzie, Great-Lakes St. Lawrence, and Yukon River Basins. In six years, the program aims to include other Canadian major river basins, including the Columbia, and Saint John Basins.</a:t>
            </a:r>
          </a:p>
          <a:p>
            <a:pPr marL="171450" lvl="0" indent="-171450" algn="l" rtl="0">
              <a:lnSpc>
                <a:spcPct val="115000"/>
              </a:lnSpc>
              <a:spcBef>
                <a:spcPts val="0"/>
              </a:spcBef>
              <a:spcAft>
                <a:spcPts val="0"/>
              </a:spcAft>
              <a:buClr>
                <a:schemeClr val="dk1"/>
              </a:buClr>
              <a:buSzPts val="1100"/>
            </a:pPr>
            <a:r>
              <a:rPr lang="en-CA" sz="1100" dirty="0" smtClean="0">
                <a:effectLst/>
                <a:latin typeface="Calibri" panose="020F0502020204030204" pitchFamily="34" charset="0"/>
                <a:ea typeface="Times New Roman" panose="02020603050405020304" pitchFamily="18" charset="0"/>
              </a:rPr>
              <a:t>The program is led by Dr. Saman Razavi at the University of Saskatchewan who was unfortunately unable to make it today. </a:t>
            </a:r>
            <a:endParaRPr lang="en-US" sz="1100" dirty="0" smtClean="0">
              <a:effectLst/>
              <a:latin typeface="Times New Roman" panose="02020603050405020304" pitchFamily="18" charset="0"/>
              <a:ea typeface="Times New Roman" panose="02020603050405020304" pitchFamily="18" charset="0"/>
            </a:endParaRPr>
          </a:p>
          <a:p>
            <a:pPr marL="171450" lvl="0" indent="-171450" algn="l" rtl="0">
              <a:lnSpc>
                <a:spcPct val="115000"/>
              </a:lnSpc>
              <a:spcBef>
                <a:spcPts val="0"/>
              </a:spcBef>
              <a:spcAft>
                <a:spcPts val="0"/>
              </a:spcAft>
              <a:buClr>
                <a:schemeClr val="dk1"/>
              </a:buClr>
              <a:buSzPts val="1100"/>
            </a:pPr>
            <a:endParaRPr lang="en-US" sz="1100" b="0" i="0" u="none" strike="noStrike" cap="none" baseline="0" dirty="0" smtClean="0">
              <a:solidFill>
                <a:srgbClr val="000000"/>
              </a:solidFill>
              <a:latin typeface="Arial"/>
              <a:ea typeface="Arial"/>
              <a:cs typeface="Arial"/>
              <a:sym typeface="Arial"/>
            </a:endParaRPr>
          </a:p>
          <a:p>
            <a:pPr marL="171450" lvl="0" indent="-171450" algn="l" rtl="0">
              <a:spcBef>
                <a:spcPts val="0"/>
              </a:spcBef>
              <a:spcAft>
                <a:spcPts val="0"/>
              </a:spcAft>
            </a:pPr>
            <a:endParaRPr lang="en-US" sz="1100" b="0" i="0" u="none" strike="noStrike" cap="none" baseline="0" dirty="0" smtClean="0">
              <a:solidFill>
                <a:srgbClr val="000000"/>
              </a:solidFill>
              <a:latin typeface="Arial"/>
              <a:ea typeface="Arial"/>
              <a:cs typeface="Arial"/>
              <a:sym typeface="Arial"/>
            </a:endParaRPr>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Speaking Notes: </a:t>
            </a:r>
          </a:p>
          <a:p>
            <a:pPr marL="171450" lvl="0" indent="-171450" algn="l" rtl="0">
              <a:spcBef>
                <a:spcPts val="0"/>
              </a:spcBef>
              <a:spcAft>
                <a:spcPts val="0"/>
              </a:spcAft>
            </a:pPr>
            <a:r>
              <a:rPr lang="en-US" sz="1100" b="0" i="0" u="none" strike="noStrike" cap="none" baseline="0" dirty="0" smtClean="0">
                <a:solidFill>
                  <a:srgbClr val="000000"/>
                </a:solidFill>
                <a:effectLst/>
                <a:latin typeface="Arial"/>
                <a:ea typeface="Times New Roman" panose="02020603050405020304" pitchFamily="18" charset="0"/>
                <a:cs typeface="Arial"/>
                <a:sym typeface="Arial"/>
              </a:rPr>
              <a:t>The IMPC</a:t>
            </a:r>
            <a:r>
              <a:rPr lang="en-CA" sz="1100" dirty="0" smtClean="0">
                <a:effectLst/>
                <a:latin typeface="Calibri" panose="020F0502020204030204" pitchFamily="34" charset="0"/>
                <a:ea typeface="Times New Roman" panose="02020603050405020304" pitchFamily="18" charset="0"/>
              </a:rPr>
              <a:t> research program is large, and extends into many domains at different scales. The program</a:t>
            </a:r>
            <a:r>
              <a:rPr lang="en-CA" sz="1100" baseline="0" dirty="0" smtClean="0">
                <a:effectLst/>
                <a:latin typeface="Calibri" panose="020F0502020204030204" pitchFamily="34" charset="0"/>
                <a:ea typeface="Times New Roman" panose="02020603050405020304" pitchFamily="18" charset="0"/>
              </a:rPr>
              <a:t> is organized </a:t>
            </a:r>
            <a:r>
              <a:rPr lang="en-US" sz="1100" b="0" i="0" u="none" strike="noStrike" cap="none" baseline="0" dirty="0" smtClean="0">
                <a:solidFill>
                  <a:srgbClr val="000000"/>
                </a:solidFill>
                <a:latin typeface="Arial"/>
                <a:ea typeface="Arial"/>
                <a:cs typeface="Arial"/>
                <a:sym typeface="Arial"/>
              </a:rPr>
              <a:t>around four themes. </a:t>
            </a:r>
          </a:p>
          <a:p>
            <a:pPr marL="628650" lvl="1"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Theme A </a:t>
            </a:r>
            <a:r>
              <a:rPr lang="en-US" sz="1100" b="0" i="0" u="none" strike="noStrike" cap="none" baseline="0" dirty="0" smtClean="0">
                <a:solidFill>
                  <a:srgbClr val="000000"/>
                </a:solidFill>
                <a:latin typeface="Arial"/>
                <a:ea typeface="Arial"/>
                <a:cs typeface="Arial"/>
                <a:sym typeface="Arial"/>
              </a:rPr>
              <a:t>provides high resolution scenarios of future climate and climate-driven hydrological changes, addresses inadequate model representation of key processes of major concern to users such as glacier retreat, river ice jams, wetlands, and water quality processes, and provides tools to address modelling uncertainties.</a:t>
            </a:r>
          </a:p>
          <a:p>
            <a:pPr marL="628650" lvl="1"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Theme B </a:t>
            </a:r>
            <a:r>
              <a:rPr lang="en-US" sz="1100" b="0" i="0" u="none" strike="noStrike" cap="none" baseline="0" dirty="0" smtClean="0">
                <a:solidFill>
                  <a:srgbClr val="000000"/>
                </a:solidFill>
                <a:latin typeface="Arial"/>
                <a:ea typeface="Arial"/>
                <a:cs typeface="Arial"/>
                <a:sym typeface="Arial"/>
              </a:rPr>
              <a:t>addresses user needs for integrated assessment tools that recognize the profound effects of land management on water quantity and quality, ecosystem needs, and the importance of economic modelling to explore policy and governance options. The focus is on model integration to capture system dynamics, critical feedbacks, and tipping points. </a:t>
            </a:r>
          </a:p>
          <a:p>
            <a:pPr marL="628650" lvl="1"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In </a:t>
            </a:r>
            <a:r>
              <a:rPr lang="en-US" sz="1100" b="1" i="0" u="none" strike="noStrike" cap="none" baseline="0" dirty="0" smtClean="0">
                <a:solidFill>
                  <a:srgbClr val="000000"/>
                </a:solidFill>
                <a:latin typeface="Arial"/>
                <a:ea typeface="Arial"/>
                <a:cs typeface="Arial"/>
                <a:sym typeface="Arial"/>
              </a:rPr>
              <a:t>Theme C</a:t>
            </a:r>
            <a:r>
              <a:rPr lang="en-US" sz="1100" b="0" i="0" u="none" strike="noStrike" cap="none" baseline="0" dirty="0" smtClean="0">
                <a:solidFill>
                  <a:srgbClr val="000000"/>
                </a:solidFill>
                <a:latin typeface="Arial"/>
                <a:ea typeface="Arial"/>
                <a:cs typeface="Arial"/>
                <a:sym typeface="Arial"/>
              </a:rPr>
              <a:t>, Decision Making under Uncertainty strategies will develop new probabilistic methods of using downscaled climate models for risk analysis of extreme events and engage users in active ways for scenario planning using suites of models for exploratory purposes. </a:t>
            </a:r>
          </a:p>
          <a:p>
            <a:pPr marL="628650" lvl="1"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Theme D </a:t>
            </a:r>
            <a:r>
              <a:rPr lang="en-US" sz="1100" b="0" i="0" u="none" strike="noStrike" cap="none" baseline="0" dirty="0" smtClean="0">
                <a:solidFill>
                  <a:srgbClr val="000000"/>
                </a:solidFill>
                <a:latin typeface="Arial"/>
                <a:ea typeface="Arial"/>
                <a:cs typeface="Arial"/>
                <a:sym typeface="Arial"/>
              </a:rPr>
              <a:t>explicitly addresses knowledge mobilization, integrating users in problem framing, development of </a:t>
            </a:r>
            <a:r>
              <a:rPr lang="en-US" sz="1100" dirty="0" smtClean="0">
                <a:effectLst/>
                <a:latin typeface="Calibri" panose="020F0502020204030204" pitchFamily="34" charset="0"/>
                <a:ea typeface="Times New Roman" panose="02020603050405020304" pitchFamily="18" charset="0"/>
              </a:rPr>
              <a:t>decision support systems (including visualization), and their application. </a:t>
            </a:r>
            <a:endParaRPr lang="en-US" sz="1100" b="0" i="0" u="none" strike="noStrike" cap="none" baseline="0" dirty="0" smtClean="0">
              <a:solidFill>
                <a:srgbClr val="000000"/>
              </a:solidFill>
              <a:latin typeface="Arial"/>
              <a:ea typeface="Arial"/>
              <a:cs typeface="Arial"/>
              <a:sym typeface="Arial"/>
            </a:endParaRPr>
          </a:p>
          <a:p>
            <a:pPr marL="171450" lvl="0" indent="-171450" algn="l" rtl="0">
              <a:spcBef>
                <a:spcPts val="0"/>
              </a:spcBef>
              <a:spcAft>
                <a:spcPts val="0"/>
              </a:spcAft>
            </a:pPr>
            <a:r>
              <a:rPr lang="en-CA" sz="1100" dirty="0" smtClean="0">
                <a:effectLst/>
                <a:latin typeface="Calibri" panose="020F0502020204030204" pitchFamily="34" charset="0"/>
                <a:ea typeface="Times New Roman" panose="02020603050405020304" pitchFamily="18" charset="0"/>
              </a:rPr>
              <a:t>The art of our research program is combining these diverse work packages into integrated tools and knowledge products to inform users in various locations, sectors and scales. </a:t>
            </a:r>
            <a:r>
              <a:rPr lang="en-CA" sz="1100" dirty="0" smtClean="0">
                <a:effectLst/>
                <a:latin typeface="Calibri" panose="020F0502020204030204" pitchFamily="34" charset="0"/>
                <a:ea typeface="Times New Roman" panose="02020603050405020304" pitchFamily="18" charset="0"/>
              </a:rPr>
              <a:t>So this diagram represents some of the work we’ve done in the Nelson-Churchill</a:t>
            </a:r>
            <a:r>
              <a:rPr lang="en-CA" sz="1100" baseline="0" dirty="0" smtClean="0">
                <a:effectLst/>
                <a:latin typeface="Calibri" panose="020F0502020204030204" pitchFamily="34" charset="0"/>
                <a:ea typeface="Times New Roman" panose="02020603050405020304" pitchFamily="18" charset="0"/>
              </a:rPr>
              <a:t> around linking our various modelling tools to answer  a variety of user questions…</a:t>
            </a:r>
            <a:endParaRPr lang="en-CA" sz="1100" dirty="0" smtClean="0">
              <a:effectLst/>
              <a:latin typeface="Calibri" panose="020F0502020204030204" pitchFamily="34" charset="0"/>
              <a:ea typeface="Times New Roman" panose="02020603050405020304" pitchFamily="18" charset="0"/>
            </a:endParaRPr>
          </a:p>
          <a:p>
            <a:pPr marL="628650" lvl="1" indent="-171450" algn="l" rtl="0">
              <a:spcBef>
                <a:spcPts val="0"/>
              </a:spcBef>
              <a:spcAft>
                <a:spcPts val="0"/>
              </a:spcAft>
            </a:pPr>
            <a:r>
              <a:rPr lang="en-US" sz="1100" b="0" i="0" u="none" strike="noStrike" baseline="0" dirty="0" smtClean="0">
                <a:solidFill>
                  <a:srgbClr val="000000"/>
                </a:solidFill>
                <a:latin typeface="Calibri" panose="020F0502020204030204" pitchFamily="34" charset="0"/>
              </a:rPr>
              <a:t>This diagram represents how some of the various components of our research program come together using an example of our work in the Nelson-Churchill Basin. Here, we have worked with partners such as the Saskatchewan Water Security Agency and Alberta Environment and Parks to successfully develop and test a detailed, transboundary water resources model (MODSIM) and an inter-regional, multi-sector economic Input-Output model for the Saskatchewan River Basin. We integrated these two models to examine economic impacts of water allocation decisions across the system and shared results with our partners such as the Saskatchewan Chamber of Commerce. We developed preliminary climate change scenarios (a set of tree-ring reconstructed weekly time flow series from 1600 to 2011 and flow scenarios developed through a stochastic weather generator and hydrological modelling), and development and policy scenarios (future projections for crop mix and potential irrigation developments) with feedback from our collaborators. Pilot versions of a user interface and data vitalization platform enables our team to communicate findings with a variety of audiences, and we are working with our partners such as Cumberland House and the City of Saskatoon to add new features. We are now applying this integrated system to analyze decision problems in collaboration with partners. For example, we are working with Western Economic Diversification to analyze the implications of the construction of a major water conveyance structure in Saskatchewan. </a:t>
            </a:r>
            <a:endParaRPr dirty="0"/>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22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Our project has many new and exciting transformational science and user engagement results. A few highlights: </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smtClean="0">
                <a:effectLst/>
                <a:latin typeface="Calibri" panose="020F0502020204030204" pitchFamily="34" charset="0"/>
                <a:ea typeface="Times New Roman" panose="02020603050405020304" pitchFamily="18" charset="0"/>
              </a:rPr>
              <a:t>Results so far from theme A have led to the improved representation of climate-driven </a:t>
            </a:r>
            <a:r>
              <a:rPr lang="en-US" sz="1100" dirty="0" smtClean="0">
                <a:effectLst/>
                <a:latin typeface="Calibri" panose="020F0502020204030204" pitchFamily="34" charset="0"/>
                <a:ea typeface="Times New Roman" panose="02020603050405020304" pitchFamily="18" charset="0"/>
              </a:rPr>
              <a:t>cold </a:t>
            </a:r>
            <a:r>
              <a:rPr lang="en-US" sz="1100" dirty="0" smtClean="0">
                <a:effectLst/>
                <a:latin typeface="Calibri" panose="020F0502020204030204" pitchFamily="34" charset="0"/>
                <a:ea typeface="Times New Roman" panose="02020603050405020304" pitchFamily="18" charset="0"/>
              </a:rPr>
              <a:t>region processes</a:t>
            </a:r>
            <a:r>
              <a:rPr lang="en-US" sz="1100" baseline="0" dirty="0" smtClean="0">
                <a:effectLst/>
                <a:latin typeface="Calibri" panose="020F0502020204030204" pitchFamily="34" charset="0"/>
                <a:ea typeface="Times New Roman" panose="02020603050405020304" pitchFamily="18" charset="0"/>
              </a:rPr>
              <a:t> in</a:t>
            </a:r>
            <a:r>
              <a:rPr lang="en-US" sz="1100" dirty="0" smtClean="0">
                <a:effectLst/>
                <a:latin typeface="Calibri" panose="020F0502020204030204" pitchFamily="34" charset="0"/>
                <a:ea typeface="Times New Roman" panose="02020603050405020304" pitchFamily="18" charset="0"/>
              </a:rPr>
              <a:t> various models</a:t>
            </a:r>
            <a:r>
              <a:rPr lang="en-US" sz="1100" baseline="0" dirty="0" smtClean="0">
                <a:effectLst/>
                <a:latin typeface="Calibri" panose="020F0502020204030204" pitchFamily="34" charset="0"/>
                <a:ea typeface="Times New Roman" panose="02020603050405020304" pitchFamily="18" charset="0"/>
              </a:rPr>
              <a:t> – for example, g</a:t>
            </a:r>
            <a:r>
              <a:rPr lang="en-US" sz="1100" dirty="0" smtClean="0">
                <a:effectLst/>
                <a:latin typeface="Calibri" panose="020F0502020204030204" pitchFamily="34" charset="0"/>
                <a:ea typeface="Times New Roman" panose="02020603050405020304" pitchFamily="18" charset="0"/>
              </a:rPr>
              <a:t>lacier and perennial snow components have been added to MESH, and MESH has been linked to stream temperature,</a:t>
            </a:r>
            <a:r>
              <a:rPr lang="en-US" sz="1100" baseline="0" dirty="0" smtClean="0">
                <a:effectLst/>
                <a:latin typeface="Calibri" panose="020F0502020204030204" pitchFamily="34" charset="0"/>
                <a:ea typeface="Times New Roman" panose="02020603050405020304" pitchFamily="18" charset="0"/>
              </a:rPr>
              <a:t> water quality and river ice models. </a:t>
            </a: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In Theme B, we have developed the water management model MODSIM which simulates the operation of the existing water infrastructure, updated to 2018 and a range of what-if scenarios, including any change in water supply, allocation policy, demand development, infrastructure development, etc. Has the potential to fully couple with the hydrologic model, economic model (in progress), social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processes model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(in progress), etc.</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In Themes C and D we are developing a series of future projections for climate change, irrigation expansion, crop mix and other decision and development variables which we are visualizing in an online user interface so results can be disseminated to a wide range of users. </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171450" lvl="0" indent="-171450" algn="l" rtl="0">
              <a:spcBef>
                <a:spcPts val="0"/>
              </a:spcBef>
              <a:spcAft>
                <a:spcPts val="0"/>
              </a:spcAft>
            </a:pPr>
            <a:endParaRPr dirty="0"/>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29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IMPC has many partners and they work with each of our work packages in unique ways. Ultimately, we hope that people can use our work as a holistic tool to manage changing water systems across political boundaries, and help them explore solutions to a variety of water issues with increased awareness of economic, social and environmental impacts of their decisions. However, depending on the work package they are involved with, our partners are using our results and tools in different ways. For example: </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The river ice modelling framework generated as part of Work Package A4 is used operationally to forecast ice-jam related floods by groups like the Government of Newfoundland, and is currently being implemented by Manitoba Infrastructure. </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Work Package A7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Generated VARS, a sensitivity analysis toolbox with minimal computational cost. Software has been downloaded from organizations such as BASF Canada, Agriculture and </a:t>
            </a: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Agri</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-Food Canada and the US Environmental Protection Agency.</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Work Package B3 (Hydro-Economics) </a:t>
            </a:r>
            <a:r>
              <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Met with the Saskatchewan Chamber of Commerce (Water Council) to discuss preliminary results and incorporate Chamber feedback into further research activities. </a:t>
            </a: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In the future, we hope to be able to communicate a variety of results from our entire research program to a variety of audiences – from high school students to operations staff in government departments – using our visual online interfaces and decision support systems. </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0" lvl="0" indent="0" algn="l" rtl="0">
              <a:spcBef>
                <a:spcPts val="0"/>
              </a:spcBef>
              <a:spcAft>
                <a:spcPts val="0"/>
              </a:spcAft>
              <a:buNone/>
            </a:pPr>
            <a:endParaRPr lang="en-US" dirty="0" smtClean="0"/>
          </a:p>
          <a:p>
            <a:pPr marL="171450" lvl="0" indent="-171450" algn="l" rtl="0">
              <a:lnSpc>
                <a:spcPct val="115000"/>
              </a:lnSpc>
              <a:spcBef>
                <a:spcPts val="0"/>
              </a:spcBef>
              <a:spcAft>
                <a:spcPts val="0"/>
              </a:spcAft>
              <a:buClr>
                <a:schemeClr val="dk1"/>
              </a:buClr>
              <a:buSzPts val="1100"/>
            </a:pPr>
            <a:endParaRPr dirty="0"/>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32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400" dirty="0" smtClean="0"/>
              <a:t>We are exploring solutions to enhance coordination across modelling and visualization activities – doing this in coordination with the GWF Core Teams and hopefully through two new groups set up in the coming months</a:t>
            </a:r>
            <a:r>
              <a:rPr lang="en-US" sz="1400" baseline="0" dirty="0" smtClean="0"/>
              <a:t> (The Core Modelling Executive and Visualization Steering Committee)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400" baseline="0" dirty="0" smtClean="0"/>
              <a:t>We are exploring the potential to introduce some common project management software/platform across the project to enhance coordination and integration across the various work packages – would allow informal project-related communication, access to data and material across the project, links to various resources and modelling code storage platforms already in existence. </a:t>
            </a:r>
            <a:endParaRPr lang="en-US" sz="1400" dirty="0" smtClean="0"/>
          </a:p>
          <a:p>
            <a:pPr marL="457200" lvl="0" indent="-317500" algn="l" rtl="0">
              <a:spcBef>
                <a:spcPts val="0"/>
              </a:spcBef>
              <a:spcAft>
                <a:spcPts val="0"/>
              </a:spcAft>
              <a:buSzPts val="1400"/>
              <a:buChar char="●"/>
            </a:pPr>
            <a:endParaRPr lang="en-US" sz="1400" dirty="0" smtClean="0"/>
          </a:p>
          <a:p>
            <a:pPr marL="457200" lvl="0" indent="-317500" algn="l" rtl="0">
              <a:spcBef>
                <a:spcPts val="0"/>
              </a:spcBef>
              <a:spcAft>
                <a:spcPts val="0"/>
              </a:spcAft>
              <a:buSzPts val="1400"/>
              <a:buChar char="●"/>
            </a:pPr>
            <a:endParaRPr lang="en-US" sz="1400" dirty="0" smtClean="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0" lvl="0" indent="0" algn="l" rtl="0">
              <a:spcBef>
                <a:spcPts val="0"/>
              </a:spcBef>
              <a:spcAft>
                <a:spcPts val="0"/>
              </a:spcAft>
              <a:buNone/>
            </a:pPr>
            <a:endParaRPr lang="en-US" dirty="0" smtClean="0"/>
          </a:p>
          <a:p>
            <a:pPr marL="171450" lvl="0" indent="-171450" algn="l" rtl="0">
              <a:lnSpc>
                <a:spcPct val="115000"/>
              </a:lnSpc>
              <a:spcBef>
                <a:spcPts val="0"/>
              </a:spcBef>
              <a:spcAft>
                <a:spcPts val="0"/>
              </a:spcAft>
              <a:buClr>
                <a:schemeClr val="dk1"/>
              </a:buClr>
              <a:buSzPts val="1100"/>
            </a:pPr>
            <a:endParaRPr dirty="0"/>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8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2">
            <a:alphaModFix/>
          </a:blip>
          <a:srcRect/>
          <a:stretch/>
        </p:blipFill>
        <p:spPr>
          <a:xfrm>
            <a:off x="0" y="0"/>
            <a:ext cx="6858002" cy="791679"/>
          </a:xfrm>
          <a:prstGeom prst="rect">
            <a:avLst/>
          </a:prstGeom>
          <a:noFill/>
          <a:ln>
            <a:noFill/>
          </a:ln>
        </p:spPr>
      </p:pic>
      <p:pic>
        <p:nvPicPr>
          <p:cNvPr id="57" name="Google Shape;57;p13"/>
          <p:cNvPicPr preferRelativeResize="0"/>
          <p:nvPr/>
        </p:nvPicPr>
        <p:blipFill rotWithShape="1">
          <a:blip r:embed="rId3">
            <a:alphaModFix/>
          </a:blip>
          <a:srcRect/>
          <a:stretch/>
        </p:blipFill>
        <p:spPr>
          <a:xfrm>
            <a:off x="1447800" y="4594622"/>
            <a:ext cx="4800599" cy="488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sp>
        <p:nvSpPr>
          <p:cNvPr id="71" name="Google Shape;71;p15"/>
          <p:cNvSpPr txBox="1"/>
          <p:nvPr/>
        </p:nvSpPr>
        <p:spPr>
          <a:xfrm>
            <a:off x="106750" y="177900"/>
            <a:ext cx="74361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latin typeface="PT Sans Narrow"/>
                <a:ea typeface="PT Sans Narrow"/>
                <a:cs typeface="PT Sans Narrow"/>
                <a:sym typeface="PT Sans Narrow"/>
              </a:rPr>
              <a:t>Project </a:t>
            </a:r>
            <a:r>
              <a:rPr lang="en" sz="3000" dirty="0">
                <a:latin typeface="PT Sans Narrow"/>
                <a:ea typeface="PT Sans Narrow"/>
                <a:cs typeface="PT Sans Narrow"/>
                <a:sym typeface="PT Sans Narrow"/>
              </a:rPr>
              <a:t>Introduction and Information</a:t>
            </a:r>
            <a:endParaRPr sz="3000" dirty="0">
              <a:latin typeface="PT Sans Narrow"/>
              <a:ea typeface="PT Sans Narrow"/>
              <a:cs typeface="PT Sans Narrow"/>
              <a:sym typeface="PT Sans Narrow"/>
            </a:endParaRPr>
          </a:p>
        </p:txBody>
      </p:sp>
      <p:sp>
        <p:nvSpPr>
          <p:cNvPr id="72" name="Google Shape;72;p15"/>
          <p:cNvSpPr txBox="1"/>
          <p:nvPr/>
        </p:nvSpPr>
        <p:spPr>
          <a:xfrm>
            <a:off x="207600" y="1088418"/>
            <a:ext cx="4003065" cy="3071700"/>
          </a:xfrm>
          <a:prstGeom prst="rect">
            <a:avLst/>
          </a:prstGeom>
          <a:noFill/>
          <a:ln>
            <a:noFill/>
          </a:ln>
        </p:spPr>
        <p:txBody>
          <a:bodyPr spcFirstLastPara="1" wrap="square" lIns="91425" tIns="91425" rIns="91425" bIns="91425" anchor="t" anchorCtr="0">
            <a:noAutofit/>
          </a:bodyPr>
          <a:lstStyle/>
          <a:p>
            <a:pPr marL="139700" lvl="0" algn="just">
              <a:buSzPts val="1400"/>
            </a:pPr>
            <a:r>
              <a:rPr lang="en-US" dirty="0">
                <a:latin typeface="Arial Narrow" panose="020B0606020202030204" pitchFamily="34" charset="0"/>
              </a:rPr>
              <a:t>Unprecedented climate and environmental change pose major challenges to the management of the quantity and quality of water at local, regional, and national scales in Canada. </a:t>
            </a:r>
            <a:r>
              <a:rPr lang="en-US" b="1" i="1" dirty="0" smtClean="0">
                <a:latin typeface="Arial Narrow" panose="020B0606020202030204" pitchFamily="34" charset="0"/>
              </a:rPr>
              <a:t>The Integrated Modelling Program for Canada (IMPC) aims to </a:t>
            </a:r>
            <a:r>
              <a:rPr lang="en-US" b="1" i="1" dirty="0">
                <a:latin typeface="Arial Narrow" panose="020B0606020202030204" pitchFamily="34" charset="0"/>
              </a:rPr>
              <a:t>diagnose, simulate, and predict interactions amongst natural and human-driven </a:t>
            </a:r>
            <a:r>
              <a:rPr lang="en-US" b="1" i="1" dirty="0" smtClean="0">
                <a:latin typeface="Arial Narrow" panose="020B0606020202030204" pitchFamily="34" charset="0"/>
              </a:rPr>
              <a:t>components </a:t>
            </a:r>
            <a:r>
              <a:rPr lang="en-US" b="1" i="1" dirty="0">
                <a:latin typeface="Arial Narrow" panose="020B0606020202030204" pitchFamily="34" charset="0"/>
              </a:rPr>
              <a:t>of </a:t>
            </a:r>
            <a:r>
              <a:rPr lang="en-US" b="1" i="1" dirty="0" smtClean="0">
                <a:latin typeface="Arial Narrow" panose="020B0606020202030204" pitchFamily="34" charset="0"/>
              </a:rPr>
              <a:t>changing water systems, </a:t>
            </a:r>
            <a:r>
              <a:rPr lang="en-US" b="1" i="1" dirty="0">
                <a:latin typeface="Arial Narrow" panose="020B0606020202030204" pitchFamily="34" charset="0"/>
              </a:rPr>
              <a:t>and </a:t>
            </a:r>
            <a:r>
              <a:rPr lang="en-US" b="1" i="1" dirty="0" smtClean="0">
                <a:latin typeface="Arial Narrow" panose="020B0606020202030204" pitchFamily="34" charset="0"/>
              </a:rPr>
              <a:t>deliver tools to support decision making for uncertain water resources, considering </a:t>
            </a:r>
            <a:r>
              <a:rPr lang="en-US" b="1" i="1" dirty="0">
                <a:latin typeface="Arial Narrow" panose="020B0606020202030204" pitchFamily="34" charset="0"/>
              </a:rPr>
              <a:t>the range of stakeholder needs in Canada’s major river </a:t>
            </a:r>
            <a:r>
              <a:rPr lang="en-US" b="1" i="1" dirty="0" smtClean="0">
                <a:latin typeface="Arial Narrow" panose="020B0606020202030204" pitchFamily="34" charset="0"/>
              </a:rPr>
              <a:t>basins.</a:t>
            </a:r>
          </a:p>
          <a:p>
            <a:pPr marL="139700" lvl="0" algn="just">
              <a:buSzPts val="1400"/>
            </a:pPr>
            <a:endParaRPr lang="en-US" i="1" dirty="0">
              <a:latin typeface="Arial Narrow" panose="020B0606020202030204" pitchFamily="34" charset="0"/>
            </a:endParaRPr>
          </a:p>
          <a:p>
            <a:pPr marL="139700" lvl="0" algn="just">
              <a:buSzPts val="1400"/>
            </a:pPr>
            <a:r>
              <a:rPr lang="en-US" dirty="0" smtClean="0">
                <a:latin typeface="Arial Narrow" panose="020B0606020202030204" pitchFamily="34" charset="0"/>
              </a:rPr>
              <a:t>Led by Dr. Saman Razavi, University of Saskatchewan</a:t>
            </a:r>
            <a:endParaRPr dirty="0">
              <a:latin typeface="Arial Narrow" panose="020B0606020202030204" pitchFamily="34" charset="0"/>
            </a:endParaRPr>
          </a:p>
          <a:p>
            <a:pPr marL="457200" lvl="0" indent="0" algn="l" rtl="0">
              <a:spcBef>
                <a:spcPts val="0"/>
              </a:spcBef>
              <a:spcAft>
                <a:spcPts val="0"/>
              </a:spcAft>
              <a:buNone/>
            </a:pPr>
            <a:endParaRPr dirty="0">
              <a:latin typeface="Arial Narrow" panose="020B0606020202030204" pitchFamily="34" charset="0"/>
            </a:endParaRPr>
          </a:p>
        </p:txBody>
      </p:sp>
      <p:pic>
        <p:nvPicPr>
          <p:cNvPr id="73" name="Google Shape;73;p15"/>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2168952" y="4587831"/>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FFFFFF"/>
                </a:solidFill>
                <a:latin typeface="PT Sans Narrow"/>
                <a:ea typeface="PT Sans Narrow"/>
                <a:cs typeface="PT Sans Narrow"/>
                <a:sym typeface="PT Sans Narrow"/>
              </a:rPr>
              <a:t>Integrated Modelling Program for Canada</a:t>
            </a:r>
            <a:endParaRPr dirty="0">
              <a:solidFill>
                <a:srgbClr val="FFFFFF"/>
              </a:solidFill>
              <a:latin typeface="PT Sans Narrow"/>
              <a:ea typeface="PT Sans Narrow"/>
              <a:cs typeface="PT Sans Narrow"/>
              <a:sym typeface="PT Sans Narrow"/>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06"/>
          <a:stretch/>
        </p:blipFill>
        <p:spPr>
          <a:xfrm>
            <a:off x="4372898" y="677323"/>
            <a:ext cx="4699538" cy="37600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400" y="4422555"/>
            <a:ext cx="659245" cy="6361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9" y="565974"/>
            <a:ext cx="7935129" cy="36578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71" y="48881"/>
            <a:ext cx="7886316" cy="4436053"/>
          </a:xfrm>
          <a:prstGeom prst="rect">
            <a:avLst/>
          </a:prstGeom>
        </p:spPr>
      </p:pic>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pic>
        <p:nvPicPr>
          <p:cNvPr id="73" name="Google Shape;73;p15"/>
          <p:cNvPicPr preferRelativeResize="0"/>
          <p:nvPr/>
        </p:nvPicPr>
        <p:blipFill>
          <a:blip r:embed="rId5">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2168952" y="4587831"/>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FFFFFF"/>
                </a:solidFill>
                <a:latin typeface="PT Sans Narrow"/>
                <a:ea typeface="PT Sans Narrow"/>
                <a:cs typeface="PT Sans Narrow"/>
                <a:sym typeface="PT Sans Narrow"/>
              </a:rPr>
              <a:t>Integrated Modelling Program for Canada</a:t>
            </a:r>
            <a:endParaRPr dirty="0">
              <a:solidFill>
                <a:srgbClr val="FFFFFF"/>
              </a:solidFill>
              <a:latin typeface="PT Sans Narrow"/>
              <a:ea typeface="PT Sans Narrow"/>
              <a:cs typeface="PT Sans Narrow"/>
              <a:sym typeface="PT Sans Narrow"/>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3400" y="4422555"/>
            <a:ext cx="659245" cy="636127"/>
          </a:xfrm>
          <a:prstGeom prst="rect">
            <a:avLst/>
          </a:prstGeom>
        </p:spPr>
      </p:pic>
    </p:spTree>
    <p:extLst>
      <p:ext uri="{BB962C8B-B14F-4D97-AF65-F5344CB8AC3E}">
        <p14:creationId xmlns:p14="http://schemas.microsoft.com/office/powerpoint/2010/main" val="366580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pic>
        <p:nvPicPr>
          <p:cNvPr id="73" name="Google Shape;73;p15"/>
          <p:cNvPicPr preferRelativeResize="0"/>
          <p:nvPr/>
        </p:nvPicPr>
        <p:blipFill>
          <a:blip r:embed="rId3">
            <a:alphaModFix/>
          </a:blip>
          <a:stretch>
            <a:fillRect/>
          </a:stretch>
        </p:blipFill>
        <p:spPr>
          <a:xfrm>
            <a:off x="152400" y="4500665"/>
            <a:ext cx="8839200" cy="612982"/>
          </a:xfrm>
          <a:prstGeom prst="rect">
            <a:avLst/>
          </a:prstGeom>
          <a:noFill/>
          <a:ln>
            <a:noFill/>
          </a:ln>
        </p:spPr>
      </p:pic>
      <p:sp>
        <p:nvSpPr>
          <p:cNvPr id="74" name="Google Shape;74;p15"/>
          <p:cNvSpPr txBox="1"/>
          <p:nvPr/>
        </p:nvSpPr>
        <p:spPr>
          <a:xfrm>
            <a:off x="2168952" y="4637793"/>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FFFFFF"/>
                </a:solidFill>
                <a:latin typeface="PT Sans Narrow"/>
                <a:ea typeface="PT Sans Narrow"/>
                <a:cs typeface="PT Sans Narrow"/>
                <a:sym typeface="PT Sans Narrow"/>
              </a:rPr>
              <a:t>Integrated Modelling Program for Canada</a:t>
            </a:r>
            <a:endParaRPr dirty="0">
              <a:solidFill>
                <a:srgbClr val="FFFFFF"/>
              </a:solidFill>
              <a:latin typeface="PT Sans Narrow"/>
              <a:ea typeface="PT Sans Narrow"/>
              <a:cs typeface="PT Sans Narrow"/>
              <a:sym typeface="PT Sans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528" y="4468237"/>
            <a:ext cx="659245" cy="636127"/>
          </a:xfrm>
          <a:prstGeom prst="rect">
            <a:avLst/>
          </a:prstGeom>
        </p:spPr>
      </p:pic>
      <p:sp>
        <p:nvSpPr>
          <p:cNvPr id="8" name="Text Box 17"/>
          <p:cNvSpPr txBox="1"/>
          <p:nvPr/>
        </p:nvSpPr>
        <p:spPr>
          <a:xfrm>
            <a:off x="7715250" y="18261"/>
            <a:ext cx="1276350" cy="4600713"/>
          </a:xfrm>
          <a:prstGeom prst="rect">
            <a:avLst/>
          </a:prstGeom>
          <a:gradFill flip="none" rotWithShape="1">
            <a:gsLst>
              <a:gs pos="0">
                <a:srgbClr val="2E75B6"/>
              </a:gs>
              <a:gs pos="50000">
                <a:srgbClr val="2E75B6">
                  <a:tint val="44500"/>
                  <a:satMod val="160000"/>
                </a:srgbClr>
              </a:gs>
              <a:gs pos="100000">
                <a:srgbClr val="2E75B6">
                  <a:tint val="23500"/>
                  <a:satMod val="160000"/>
                </a:srgbClr>
              </a:gs>
            </a:gsLst>
            <a:lin ang="16200000" scaled="1"/>
            <a:tileRect/>
          </a:gra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900"/>
              </a:spcAft>
            </a:pPr>
            <a:r>
              <a:rPr lang="en-US" b="1" dirty="0">
                <a:effectLst/>
                <a:latin typeface="Arial Narrow" panose="020B0606020202030204" pitchFamily="34" charset="0"/>
                <a:ea typeface="Times New Roman" panose="02020603050405020304" pitchFamily="18" charset="0"/>
              </a:rPr>
              <a:t>In 2018-2019, our team…</a:t>
            </a:r>
          </a:p>
          <a:p>
            <a:pPr marL="0" marR="0">
              <a:spcBef>
                <a:spcPts val="0"/>
              </a:spcBef>
              <a:spcAft>
                <a:spcPts val="900"/>
              </a:spcAft>
            </a:pPr>
            <a:r>
              <a:rPr lang="en-US" sz="1000" dirty="0">
                <a:effectLst/>
                <a:latin typeface="Arial Narrow" panose="020B0606020202030204" pitchFamily="34" charset="0"/>
                <a:ea typeface="Times New Roman" panose="02020603050405020304" pitchFamily="18" charset="0"/>
              </a:rPr>
              <a:t>Produced 49 referred papers;</a:t>
            </a:r>
          </a:p>
          <a:p>
            <a:pPr marL="0" marR="0">
              <a:spcBef>
                <a:spcPts val="0"/>
              </a:spcBef>
              <a:spcAft>
                <a:spcPts val="900"/>
              </a:spcAft>
            </a:pPr>
            <a:r>
              <a:rPr lang="en-US" sz="1000" dirty="0">
                <a:effectLst/>
                <a:latin typeface="Arial Narrow" panose="020B0606020202030204" pitchFamily="34" charset="0"/>
                <a:ea typeface="Times New Roman" panose="02020603050405020304" pitchFamily="18" charset="0"/>
              </a:rPr>
              <a:t>Made </a:t>
            </a:r>
            <a:r>
              <a:rPr lang="en-US" sz="1000" dirty="0" smtClean="0">
                <a:effectLst/>
                <a:latin typeface="Arial Narrow" panose="020B0606020202030204" pitchFamily="34" charset="0"/>
                <a:ea typeface="Times New Roman" panose="02020603050405020304" pitchFamily="18" charset="0"/>
              </a:rPr>
              <a:t>106 presentations</a:t>
            </a:r>
            <a:r>
              <a:rPr lang="en-US" sz="1000" dirty="0">
                <a:effectLst/>
                <a:latin typeface="Arial Narrow" panose="020B0606020202030204" pitchFamily="34" charset="0"/>
                <a:ea typeface="Times New Roman" panose="02020603050405020304" pitchFamily="18" charset="0"/>
              </a:rPr>
              <a:t>;</a:t>
            </a:r>
          </a:p>
          <a:p>
            <a:pPr marL="0" marR="0">
              <a:spcBef>
                <a:spcPts val="0"/>
              </a:spcBef>
              <a:spcAft>
                <a:spcPts val="900"/>
              </a:spcAft>
            </a:pPr>
            <a:r>
              <a:rPr lang="en-US" sz="1000" dirty="0">
                <a:effectLst/>
                <a:latin typeface="Arial Narrow" panose="020B0606020202030204" pitchFamily="34" charset="0"/>
                <a:ea typeface="Times New Roman" panose="02020603050405020304" pitchFamily="18" charset="0"/>
              </a:rPr>
              <a:t>Received 8 </a:t>
            </a:r>
            <a:r>
              <a:rPr lang="en-US" sz="1000" dirty="0" smtClean="0">
                <a:effectLst/>
                <a:latin typeface="Arial Narrow" panose="020B0606020202030204" pitchFamily="34" charset="0"/>
                <a:ea typeface="Times New Roman" panose="02020603050405020304" pitchFamily="18" charset="0"/>
              </a:rPr>
              <a:t>awards</a:t>
            </a:r>
            <a:r>
              <a:rPr lang="en-US" sz="1000" dirty="0">
                <a:effectLst/>
                <a:latin typeface="Arial Narrow" panose="020B0606020202030204" pitchFamily="34" charset="0"/>
                <a:ea typeface="Times New Roman" panose="02020603050405020304" pitchFamily="18" charset="0"/>
              </a:rPr>
              <a:t>, including Research Chair in Water Resources Economics, the Young Scientist Award of Canadian Geophysical Union</a:t>
            </a:r>
            <a:r>
              <a:rPr lang="en-US" sz="1000" dirty="0" smtClean="0">
                <a:effectLst/>
                <a:latin typeface="Arial Narrow" panose="020B0606020202030204" pitchFamily="34" charset="0"/>
                <a:ea typeface="Times New Roman" panose="02020603050405020304" pitchFamily="18" charset="0"/>
              </a:rPr>
              <a:t>.</a:t>
            </a:r>
          </a:p>
          <a:p>
            <a:pPr lvl="0">
              <a:spcAft>
                <a:spcPts val="900"/>
              </a:spcAft>
            </a:pPr>
            <a:r>
              <a:rPr lang="en-US" sz="1000" dirty="0">
                <a:latin typeface="Arial Narrow" panose="020B0606020202030204" pitchFamily="34" charset="0"/>
                <a:ea typeface="Times New Roman" panose="02020603050405020304" pitchFamily="18" charset="0"/>
              </a:rPr>
              <a:t>Co-hosted an Agriculture-Water research Expo with &gt;100 agricultural stakeholder attendees. </a:t>
            </a:r>
            <a:endParaRPr lang="en-US" sz="1000" dirty="0" smtClean="0">
              <a:latin typeface="Arial Narrow" panose="020B0606020202030204" pitchFamily="34" charset="0"/>
              <a:ea typeface="Times New Roman" panose="02020603050405020304" pitchFamily="18" charset="0"/>
            </a:endParaRPr>
          </a:p>
          <a:p>
            <a:pPr>
              <a:spcAft>
                <a:spcPts val="900"/>
              </a:spcAft>
            </a:pPr>
            <a:r>
              <a:rPr lang="en-US" sz="1000" dirty="0">
                <a:latin typeface="Arial Narrow" panose="020B0606020202030204" pitchFamily="34" charset="0"/>
                <a:ea typeface="Times New Roman" panose="02020603050405020304" pitchFamily="18" charset="0"/>
              </a:rPr>
              <a:t>Hosted an Annual Meeting with &gt;100 attendees, and third of which were stakeholders.</a:t>
            </a:r>
            <a:endParaRPr lang="en-US" sz="1050" dirty="0">
              <a:latin typeface="Arial Narrow" panose="020B0606020202030204" pitchFamily="34" charset="0"/>
              <a:ea typeface="Times New Roman" panose="02020603050405020304" pitchFamily="18" charset="0"/>
            </a:endParaRPr>
          </a:p>
          <a:p>
            <a:pPr lvl="0">
              <a:spcAft>
                <a:spcPts val="900"/>
              </a:spcAft>
            </a:pPr>
            <a:endParaRPr lang="en-US" sz="1000" dirty="0">
              <a:latin typeface="Arial Narrow" panose="020B0606020202030204" pitchFamily="34" charset="0"/>
              <a:ea typeface="Times New Roman" panose="02020603050405020304" pitchFamily="18" charset="0"/>
            </a:endParaRPr>
          </a:p>
          <a:p>
            <a:pPr marL="0" marR="0">
              <a:spcBef>
                <a:spcPts val="0"/>
              </a:spcBef>
              <a:spcAft>
                <a:spcPts val="900"/>
              </a:spcAft>
            </a:pPr>
            <a:endParaRPr lang="en-US" sz="1000" dirty="0">
              <a:effectLst/>
              <a:latin typeface="Arial Narrow" panose="020B0606020202030204" pitchFamily="34" charset="0"/>
              <a:ea typeface="Times New Roman" panose="02020603050405020304" pitchFamily="18" charset="0"/>
            </a:endParaRPr>
          </a:p>
          <a:p>
            <a:pPr marL="0" marR="0">
              <a:spcBef>
                <a:spcPts val="0"/>
              </a:spcBef>
              <a:spcAft>
                <a:spcPts val="900"/>
              </a:spcAft>
            </a:pPr>
            <a:r>
              <a:rPr lang="en-US" sz="1100" dirty="0">
                <a:effectLst/>
                <a:latin typeface="Arial Narrow" panose="020B0606020202030204" pitchFamily="34" charset="0"/>
                <a:ea typeface="Times New Roman" panose="02020603050405020304" pitchFamily="18" charset="0"/>
              </a:rPr>
              <a:t> </a:t>
            </a:r>
            <a:endParaRPr lang="en-US" sz="1200" dirty="0">
              <a:effectLst/>
              <a:latin typeface="Arial Narrow" panose="020B0606020202030204" pitchFamily="34" charset="0"/>
              <a:ea typeface="Times New Roman" panose="02020603050405020304" pitchFamily="18" charset="0"/>
            </a:endParaRPr>
          </a:p>
        </p:txBody>
      </p:sp>
      <p:sp>
        <p:nvSpPr>
          <p:cNvPr id="9" name="Google Shape;80;p16"/>
          <p:cNvSpPr txBox="1"/>
          <p:nvPr/>
        </p:nvSpPr>
        <p:spPr>
          <a:xfrm>
            <a:off x="75852" y="-11935"/>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PT Sans Narrow"/>
                <a:ea typeface="PT Sans Narrow"/>
                <a:cs typeface="PT Sans Narrow"/>
                <a:sym typeface="PT Sans Narrow"/>
              </a:rPr>
              <a:t>Transformational Science Highlights</a:t>
            </a:r>
            <a:endParaRPr sz="3000" dirty="0">
              <a:latin typeface="PT Sans Narrow"/>
              <a:ea typeface="PT Sans Narrow"/>
              <a:cs typeface="PT Sans Narrow"/>
              <a:sym typeface="PT Sans Narrow"/>
            </a:endParaRPr>
          </a:p>
        </p:txBody>
      </p:sp>
      <p:pic>
        <p:nvPicPr>
          <p:cNvPr id="10" name="Picture 9">
            <a:extLst>
              <a:ext uri="{FF2B5EF4-FFF2-40B4-BE49-F238E27FC236}">
                <a16:creationId xmlns:a16="http://schemas.microsoft.com/office/drawing/2014/main" id="{FFF05F68-947D-1141-A8D2-459B6B3CF8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74" y="2470477"/>
            <a:ext cx="3139389" cy="1426373"/>
          </a:xfrm>
          <a:prstGeom prst="rect">
            <a:avLst/>
          </a:prstGeom>
          <a:ln w="12700">
            <a:solidFill>
              <a:schemeClr val="tx1"/>
            </a:solidFill>
          </a:ln>
          <a:effectLst/>
        </p:spPr>
      </p:pic>
      <p:pic>
        <p:nvPicPr>
          <p:cNvPr id="11" name="Picture 10"/>
          <p:cNvPicPr>
            <a:picLocks noChangeAspect="1"/>
          </p:cNvPicPr>
          <p:nvPr/>
        </p:nvPicPr>
        <p:blipFill>
          <a:blip r:embed="rId6"/>
          <a:stretch>
            <a:fillRect/>
          </a:stretch>
        </p:blipFill>
        <p:spPr>
          <a:xfrm>
            <a:off x="5036698" y="2217044"/>
            <a:ext cx="2625213" cy="1928728"/>
          </a:xfrm>
          <a:prstGeom prst="rect">
            <a:avLst/>
          </a:prstGeom>
          <a:ln>
            <a:solidFill>
              <a:schemeClr val="tx1"/>
            </a:solidFill>
          </a:ln>
        </p:spPr>
      </p:pic>
      <p:sp>
        <p:nvSpPr>
          <p:cNvPr id="4" name="TextBox 3"/>
          <p:cNvSpPr txBox="1"/>
          <p:nvPr/>
        </p:nvSpPr>
        <p:spPr>
          <a:xfrm>
            <a:off x="77552" y="3991325"/>
            <a:ext cx="2763951" cy="246221"/>
          </a:xfrm>
          <a:prstGeom prst="rect">
            <a:avLst/>
          </a:prstGeom>
          <a:noFill/>
        </p:spPr>
        <p:txBody>
          <a:bodyPr wrap="square" rtlCol="0">
            <a:spAutoFit/>
          </a:bodyPr>
          <a:lstStyle/>
          <a:p>
            <a:pPr algn="ctr"/>
            <a:r>
              <a:rPr lang="en-US" sz="1000" dirty="0" smtClean="0"/>
              <a:t>MODSIM Decision Support System for SRB</a:t>
            </a:r>
            <a:endParaRPr lang="en-US" sz="1000" dirty="0"/>
          </a:p>
        </p:txBody>
      </p:sp>
      <p:sp>
        <p:nvSpPr>
          <p:cNvPr id="5" name="TextBox 4"/>
          <p:cNvSpPr txBox="1"/>
          <p:nvPr/>
        </p:nvSpPr>
        <p:spPr>
          <a:xfrm>
            <a:off x="4944988" y="4155822"/>
            <a:ext cx="2625213" cy="369332"/>
          </a:xfrm>
          <a:prstGeom prst="rect">
            <a:avLst/>
          </a:prstGeom>
          <a:noFill/>
        </p:spPr>
        <p:txBody>
          <a:bodyPr wrap="square" rtlCol="0">
            <a:spAutoFit/>
          </a:bodyPr>
          <a:lstStyle/>
          <a:p>
            <a:pPr algn="ctr"/>
            <a:r>
              <a:rPr lang="en-US" sz="900" dirty="0" smtClean="0"/>
              <a:t>User interface to integrate results across engineering, science, social science disciplines </a:t>
            </a:r>
            <a:endParaRPr lang="en-US" sz="900" dirty="0"/>
          </a:p>
        </p:txBody>
      </p:sp>
      <p:sp>
        <p:nvSpPr>
          <p:cNvPr id="15" name="TextBox 14"/>
          <p:cNvSpPr txBox="1"/>
          <p:nvPr/>
        </p:nvSpPr>
        <p:spPr>
          <a:xfrm>
            <a:off x="322119" y="697112"/>
            <a:ext cx="7339792" cy="1169551"/>
          </a:xfrm>
          <a:prstGeom prst="rect">
            <a:avLst/>
          </a:prstGeom>
          <a:noFill/>
        </p:spPr>
        <p:txBody>
          <a:bodyPr wrap="square" rtlCol="0">
            <a:spAutoFit/>
          </a:bodyPr>
          <a:lstStyle/>
          <a:p>
            <a:r>
              <a:rPr lang="en-US" dirty="0" smtClean="0">
                <a:latin typeface="Arial Narrow" panose="020B0606020202030204" pitchFamily="34" charset="0"/>
              </a:rPr>
              <a:t>Key Accomplishments: </a:t>
            </a:r>
          </a:p>
          <a:p>
            <a:pPr marL="285750" indent="-285750">
              <a:buFont typeface="Arial" panose="020B0604020202020204" pitchFamily="34" charset="0"/>
              <a:buChar char="•"/>
            </a:pPr>
            <a:r>
              <a:rPr lang="en-US" dirty="0" smtClean="0">
                <a:latin typeface="Arial Narrow" panose="020B0606020202030204" pitchFamily="34" charset="0"/>
              </a:rPr>
              <a:t>Improving the representation of climate-driven cold region processes in hydrological and land surface models in new modelling </a:t>
            </a:r>
            <a:r>
              <a:rPr lang="en-US" dirty="0" smtClean="0">
                <a:latin typeface="Arial Narrow" panose="020B0606020202030204" pitchFamily="34" charset="0"/>
              </a:rPr>
              <a:t>frameworks</a:t>
            </a:r>
            <a:r>
              <a:rPr lang="en-US" dirty="0" smtClean="0">
                <a:latin typeface="Arial Narrow" panose="020B0606020202030204" pitchFamily="34" charset="0"/>
              </a:rPr>
              <a:t> </a:t>
            </a:r>
            <a:r>
              <a:rPr lang="en-US" dirty="0" smtClean="0">
                <a:latin typeface="Arial Narrow" panose="020B0606020202030204" pitchFamily="34" charset="0"/>
              </a:rPr>
              <a:t>(e.g. Mesh-Glacier, MESH-WASP, MESH-RIVICE)</a:t>
            </a:r>
          </a:p>
          <a:p>
            <a:pPr marL="285750" indent="-285750">
              <a:buFont typeface="Arial" panose="020B0604020202020204" pitchFamily="34" charset="0"/>
              <a:buChar char="•"/>
            </a:pPr>
            <a:r>
              <a:rPr lang="en-US" dirty="0" smtClean="0">
                <a:latin typeface="Arial Narrow" panose="020B0606020202030204" pitchFamily="34" charset="0"/>
              </a:rPr>
              <a:t>Coupling water resources models with economic input-output model</a:t>
            </a:r>
          </a:p>
          <a:p>
            <a:pPr marL="285750" indent="-285750">
              <a:buFont typeface="Arial" panose="020B0604020202020204" pitchFamily="34" charset="0"/>
              <a:buChar char="•"/>
            </a:pPr>
            <a:r>
              <a:rPr lang="en-US" dirty="0" smtClean="0">
                <a:latin typeface="Arial Narrow" panose="020B0606020202030204" pitchFamily="34" charset="0"/>
              </a:rPr>
              <a:t>Developing future development scenarios and visual interface to represent complex modelling</a:t>
            </a:r>
            <a:endParaRPr lang="en-US" dirty="0">
              <a:latin typeface="Arial Narrow" panose="020B0606020202030204" pitchFamily="34" charset="0"/>
            </a:endParaRPr>
          </a:p>
        </p:txBody>
      </p:sp>
      <p:cxnSp>
        <p:nvCxnSpPr>
          <p:cNvPr id="17" name="Straight Arrow Connector 16"/>
          <p:cNvCxnSpPr>
            <a:stCxn id="10" idx="3"/>
            <a:endCxn id="11" idx="1"/>
          </p:cNvCxnSpPr>
          <p:nvPr/>
        </p:nvCxnSpPr>
        <p:spPr>
          <a:xfrm flipV="1">
            <a:off x="3209763" y="3181408"/>
            <a:ext cx="1826935" cy="2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7"/>
          <a:stretch>
            <a:fillRect/>
          </a:stretch>
        </p:blipFill>
        <p:spPr>
          <a:xfrm>
            <a:off x="3266660" y="3156899"/>
            <a:ext cx="1616569" cy="464562"/>
          </a:xfrm>
          <a:prstGeom prst="rect">
            <a:avLst/>
          </a:prstGeom>
        </p:spPr>
      </p:pic>
      <p:pic>
        <p:nvPicPr>
          <p:cNvPr id="19" name="Picture 18"/>
          <p:cNvPicPr>
            <a:picLocks noChangeAspect="1"/>
          </p:cNvPicPr>
          <p:nvPr/>
        </p:nvPicPr>
        <p:blipFill>
          <a:blip r:embed="rId8"/>
          <a:stretch>
            <a:fillRect/>
          </a:stretch>
        </p:blipFill>
        <p:spPr>
          <a:xfrm>
            <a:off x="3253856" y="1953316"/>
            <a:ext cx="1738747" cy="1091021"/>
          </a:xfrm>
          <a:prstGeom prst="rect">
            <a:avLst/>
          </a:prstGeom>
        </p:spPr>
      </p:pic>
      <p:pic>
        <p:nvPicPr>
          <p:cNvPr id="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0180" y="3731704"/>
            <a:ext cx="1477369" cy="8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3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pic>
        <p:nvPicPr>
          <p:cNvPr id="73" name="Google Shape;73;p15"/>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2168952" y="4587831"/>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FFFFFF"/>
                </a:solidFill>
                <a:latin typeface="PT Sans Narrow"/>
                <a:ea typeface="PT Sans Narrow"/>
                <a:cs typeface="PT Sans Narrow"/>
                <a:sym typeface="PT Sans Narrow"/>
              </a:rPr>
              <a:t>Integrated Modelling Program for Canada</a:t>
            </a:r>
            <a:endParaRPr dirty="0">
              <a:solidFill>
                <a:srgbClr val="FFFFFF"/>
              </a:solidFill>
              <a:latin typeface="PT Sans Narrow"/>
              <a:ea typeface="PT Sans Narrow"/>
              <a:cs typeface="PT Sans Narrow"/>
              <a:sym typeface="PT Sans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400" y="4422555"/>
            <a:ext cx="659245" cy="636127"/>
          </a:xfrm>
          <a:prstGeom prst="rect">
            <a:avLst/>
          </a:prstGeom>
        </p:spPr>
      </p:pic>
      <p:sp>
        <p:nvSpPr>
          <p:cNvPr id="8" name="Google Shape;89;p17"/>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PT Sans Narrow"/>
                <a:ea typeface="PT Sans Narrow"/>
                <a:cs typeface="PT Sans Narrow"/>
                <a:sym typeface="PT Sans Narrow"/>
              </a:rPr>
              <a:t>Project Impact and Aspirations</a:t>
            </a:r>
            <a:endParaRPr sz="3000" dirty="0">
              <a:latin typeface="PT Sans Narrow"/>
              <a:ea typeface="PT Sans Narrow"/>
              <a:cs typeface="PT Sans Narrow"/>
              <a:sym typeface="PT Sans Narrow"/>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808" y="1349124"/>
            <a:ext cx="4836632" cy="2720606"/>
          </a:xfrm>
          <a:prstGeom prst="rect">
            <a:avLst/>
          </a:prstGeom>
        </p:spPr>
      </p:pic>
      <p:pic>
        <p:nvPicPr>
          <p:cNvPr id="10" name="Picture 9"/>
          <p:cNvPicPr>
            <a:picLocks noChangeAspect="1"/>
          </p:cNvPicPr>
          <p:nvPr/>
        </p:nvPicPr>
        <p:blipFill rotWithShape="1">
          <a:blip r:embed="rId6"/>
          <a:srcRect l="10785" r="16834"/>
          <a:stretch/>
        </p:blipFill>
        <p:spPr>
          <a:xfrm>
            <a:off x="6646018" y="2091280"/>
            <a:ext cx="2213176" cy="1161403"/>
          </a:xfrm>
          <a:prstGeom prst="rect">
            <a:avLst/>
          </a:prstGeom>
        </p:spPr>
      </p:pic>
      <p:cxnSp>
        <p:nvCxnSpPr>
          <p:cNvPr id="14" name="Straight Arrow Connector 13"/>
          <p:cNvCxnSpPr>
            <a:endCxn id="10" idx="1"/>
          </p:cNvCxnSpPr>
          <p:nvPr/>
        </p:nvCxnSpPr>
        <p:spPr>
          <a:xfrm>
            <a:off x="1492394" y="1870781"/>
            <a:ext cx="5153624" cy="801201"/>
          </a:xfrm>
          <a:prstGeom prst="straightConnector1">
            <a:avLst/>
          </a:prstGeom>
          <a:ln>
            <a:prstDash val="lgDash"/>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endCxn id="24" idx="1"/>
          </p:cNvCxnSpPr>
          <p:nvPr/>
        </p:nvCxnSpPr>
        <p:spPr>
          <a:xfrm>
            <a:off x="2600124" y="3263837"/>
            <a:ext cx="2597200" cy="765773"/>
          </a:xfrm>
          <a:prstGeom prst="straightConnector1">
            <a:avLst/>
          </a:prstGeom>
          <a:ln>
            <a:prstDash val="lgDash"/>
            <a:tailEnd type="triangle"/>
          </a:ln>
        </p:spPr>
        <p:style>
          <a:lnRef idx="1">
            <a:schemeClr val="accent2"/>
          </a:lnRef>
          <a:fillRef idx="0">
            <a:schemeClr val="accent2"/>
          </a:fillRef>
          <a:effectRef idx="0">
            <a:schemeClr val="accent2"/>
          </a:effectRef>
          <a:fontRef idx="minor">
            <a:schemeClr val="tx1"/>
          </a:fontRef>
        </p:style>
      </p:cxn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7324" y="3518312"/>
            <a:ext cx="1817946" cy="1022595"/>
          </a:xfrm>
          <a:prstGeom prst="rect">
            <a:avLst/>
          </a:prstGeom>
        </p:spPr>
      </p:pic>
      <p:pic>
        <p:nvPicPr>
          <p:cNvPr id="20" name="Picture 19"/>
          <p:cNvPicPr>
            <a:picLocks noChangeAspect="1"/>
          </p:cNvPicPr>
          <p:nvPr/>
        </p:nvPicPr>
        <p:blipFill>
          <a:blip r:embed="rId8"/>
          <a:stretch>
            <a:fillRect/>
          </a:stretch>
        </p:blipFill>
        <p:spPr>
          <a:xfrm>
            <a:off x="5656181" y="74420"/>
            <a:ext cx="3144019" cy="1563813"/>
          </a:xfrm>
          <a:prstGeom prst="rect">
            <a:avLst/>
          </a:prstGeom>
        </p:spPr>
      </p:pic>
      <p:cxnSp>
        <p:nvCxnSpPr>
          <p:cNvPr id="26" name="Straight Arrow Connector 25"/>
          <p:cNvCxnSpPr>
            <a:endCxn id="20" idx="1"/>
          </p:cNvCxnSpPr>
          <p:nvPr/>
        </p:nvCxnSpPr>
        <p:spPr>
          <a:xfrm flipV="1">
            <a:off x="4471365" y="856327"/>
            <a:ext cx="1184816" cy="570392"/>
          </a:xfrm>
          <a:prstGeom prst="straightConnector1">
            <a:avLst/>
          </a:prstGeom>
          <a:ln>
            <a:prstDash val="lgDash"/>
            <a:tailEnd type="triangle"/>
          </a:ln>
        </p:spPr>
        <p:style>
          <a:lnRef idx="1">
            <a:schemeClr val="accent2"/>
          </a:lnRef>
          <a:fillRef idx="0">
            <a:schemeClr val="accent2"/>
          </a:fillRef>
          <a:effectRef idx="0">
            <a:schemeClr val="accent2"/>
          </a:effectRef>
          <a:fontRef idx="minor">
            <a:schemeClr val="tx1"/>
          </a:fontRef>
        </p:style>
      </p:cxnSp>
      <p:sp>
        <p:nvSpPr>
          <p:cNvPr id="28" name="TextBox 27"/>
          <p:cNvSpPr txBox="1"/>
          <p:nvPr/>
        </p:nvSpPr>
        <p:spPr>
          <a:xfrm>
            <a:off x="5656181" y="1667280"/>
            <a:ext cx="3144020" cy="369332"/>
          </a:xfrm>
          <a:prstGeom prst="rect">
            <a:avLst/>
          </a:prstGeom>
          <a:noFill/>
        </p:spPr>
        <p:txBody>
          <a:bodyPr wrap="square" rtlCol="0">
            <a:spAutoFit/>
          </a:bodyPr>
          <a:lstStyle/>
          <a:p>
            <a:r>
              <a:rPr lang="en-US" sz="900" dirty="0" smtClean="0"/>
              <a:t>Operational ice-jam flood forecasting system in Churchill River in Labrador, and soon to be in Manitoba</a:t>
            </a:r>
            <a:endParaRPr lang="en-US" sz="900" dirty="0"/>
          </a:p>
        </p:txBody>
      </p:sp>
      <p:sp>
        <p:nvSpPr>
          <p:cNvPr id="32" name="TextBox 31"/>
          <p:cNvSpPr txBox="1"/>
          <p:nvPr/>
        </p:nvSpPr>
        <p:spPr>
          <a:xfrm>
            <a:off x="5197324" y="2687075"/>
            <a:ext cx="1463497" cy="784830"/>
          </a:xfrm>
          <a:prstGeom prst="rect">
            <a:avLst/>
          </a:prstGeom>
          <a:noFill/>
        </p:spPr>
        <p:txBody>
          <a:bodyPr wrap="square" rtlCol="0">
            <a:spAutoFit/>
          </a:bodyPr>
          <a:lstStyle/>
          <a:p>
            <a:r>
              <a:rPr lang="en-US" sz="900" dirty="0" smtClean="0"/>
              <a:t>Computationally-efficient sensitivity </a:t>
            </a:r>
            <a:r>
              <a:rPr lang="en-US" sz="900" dirty="0"/>
              <a:t>a</a:t>
            </a:r>
            <a:r>
              <a:rPr lang="en-US" sz="900" dirty="0" smtClean="0"/>
              <a:t>nalysis toolbox downloaded and used by organizations like AAFC</a:t>
            </a:r>
            <a:endParaRPr lang="en-US" sz="900" dirty="0"/>
          </a:p>
        </p:txBody>
      </p:sp>
      <p:sp>
        <p:nvSpPr>
          <p:cNvPr id="33" name="TextBox 32"/>
          <p:cNvSpPr txBox="1"/>
          <p:nvPr/>
        </p:nvSpPr>
        <p:spPr>
          <a:xfrm>
            <a:off x="6975012" y="3577520"/>
            <a:ext cx="1463497" cy="923330"/>
          </a:xfrm>
          <a:prstGeom prst="rect">
            <a:avLst/>
          </a:prstGeom>
          <a:noFill/>
        </p:spPr>
        <p:txBody>
          <a:bodyPr wrap="square" rtlCol="0">
            <a:spAutoFit/>
          </a:bodyPr>
          <a:lstStyle/>
          <a:p>
            <a:r>
              <a:rPr lang="en-US" sz="900" dirty="0" smtClean="0"/>
              <a:t>Sharing results with Sask Chamber of Commerce to help them understand economic impacts of water management decisions</a:t>
            </a:r>
            <a:endParaRPr lang="en-US" sz="900" dirty="0"/>
          </a:p>
        </p:txBody>
      </p:sp>
    </p:spTree>
    <p:extLst>
      <p:ext uri="{BB962C8B-B14F-4D97-AF65-F5344CB8AC3E}">
        <p14:creationId xmlns:p14="http://schemas.microsoft.com/office/powerpoint/2010/main" val="3071814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pic>
        <p:nvPicPr>
          <p:cNvPr id="73" name="Google Shape;73;p15"/>
          <p:cNvPicPr preferRelativeResize="0"/>
          <p:nvPr/>
        </p:nvPicPr>
        <p:blipFill>
          <a:blip r:embed="rId3">
            <a:alphaModFix/>
          </a:blip>
          <a:stretch>
            <a:fillRect/>
          </a:stretch>
        </p:blipFill>
        <p:spPr>
          <a:xfrm>
            <a:off x="178075" y="4494692"/>
            <a:ext cx="8839200" cy="612982"/>
          </a:xfrm>
          <a:prstGeom prst="rect">
            <a:avLst/>
          </a:prstGeom>
          <a:noFill/>
          <a:ln>
            <a:noFill/>
          </a:ln>
        </p:spPr>
      </p:pic>
      <p:sp>
        <p:nvSpPr>
          <p:cNvPr id="74" name="Google Shape;74;p15"/>
          <p:cNvSpPr txBox="1"/>
          <p:nvPr/>
        </p:nvSpPr>
        <p:spPr>
          <a:xfrm>
            <a:off x="2168952" y="4647333"/>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FFFFFF"/>
                </a:solidFill>
                <a:latin typeface="PT Sans Narrow"/>
                <a:ea typeface="PT Sans Narrow"/>
                <a:cs typeface="PT Sans Narrow"/>
                <a:sym typeface="PT Sans Narrow"/>
              </a:rPr>
              <a:t>Integrated Modelling Program for Canada</a:t>
            </a:r>
            <a:endParaRPr dirty="0">
              <a:solidFill>
                <a:srgbClr val="FFFFFF"/>
              </a:solidFill>
              <a:latin typeface="PT Sans Narrow"/>
              <a:ea typeface="PT Sans Narrow"/>
              <a:cs typeface="PT Sans Narrow"/>
              <a:sym typeface="PT Sans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707" y="4471547"/>
            <a:ext cx="659245" cy="636127"/>
          </a:xfrm>
          <a:prstGeom prst="rect">
            <a:avLst/>
          </a:prstGeom>
        </p:spPr>
      </p:pic>
      <p:sp>
        <p:nvSpPr>
          <p:cNvPr id="13" name="Google Shape;98;p18"/>
          <p:cNvSpPr txBox="1"/>
          <p:nvPr/>
        </p:nvSpPr>
        <p:spPr>
          <a:xfrm>
            <a:off x="152400" y="164436"/>
            <a:ext cx="84204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dk1"/>
                </a:solidFill>
                <a:latin typeface="PT Sans Narrow"/>
                <a:ea typeface="PT Sans Narrow"/>
                <a:cs typeface="PT Sans Narrow"/>
                <a:sym typeface="PT Sans Narrow"/>
              </a:rPr>
              <a:t>Challenges and Cross-project Collaboration Opportunities</a:t>
            </a:r>
            <a:endParaRPr sz="30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3000" dirty="0">
              <a:solidFill>
                <a:schemeClr val="dk1"/>
              </a:solidFill>
              <a:latin typeface="PT Sans Narrow"/>
              <a:ea typeface="PT Sans Narrow"/>
              <a:cs typeface="PT Sans Narrow"/>
              <a:sym typeface="PT Sans Narrow"/>
            </a:endParaRPr>
          </a:p>
        </p:txBody>
      </p:sp>
      <p:sp>
        <p:nvSpPr>
          <p:cNvPr id="2" name="TextBox 1"/>
          <p:cNvSpPr txBox="1"/>
          <p:nvPr/>
        </p:nvSpPr>
        <p:spPr>
          <a:xfrm>
            <a:off x="398206" y="863357"/>
            <a:ext cx="5464277" cy="73866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Exploring solutions to enhance coordination across network-level modelling and visualization activities </a:t>
            </a:r>
          </a:p>
          <a:p>
            <a:pPr marL="285750" indent="-285750">
              <a:buFont typeface="Arial" panose="020B0604020202020204" pitchFamily="34" charset="0"/>
              <a:buChar char="•"/>
            </a:pPr>
            <a:r>
              <a:rPr lang="en-US" dirty="0" smtClean="0"/>
              <a:t>Exploring project management software</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4238" y="1280097"/>
            <a:ext cx="4837362" cy="2721016"/>
          </a:xfrm>
          <a:prstGeom prst="rect">
            <a:avLst/>
          </a:prstGeom>
        </p:spPr>
      </p:pic>
      <p:pic>
        <p:nvPicPr>
          <p:cNvPr id="1026" name="Picture 2" descr="Image result for microsoft tea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235" y="3404231"/>
            <a:ext cx="1479398" cy="986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ogle dr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09" y="2135564"/>
            <a:ext cx="739992" cy="493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l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589" y="2833081"/>
            <a:ext cx="1226594" cy="641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it hub"/>
          <p:cNvPicPr>
            <a:picLocks noChangeAspect="1" noChangeArrowheads="1"/>
          </p:cNvPicPr>
          <p:nvPr/>
        </p:nvPicPr>
        <p:blipFill rotWithShape="1">
          <a:blip r:embed="rId9">
            <a:extLst>
              <a:ext uri="{28A0092B-C50C-407E-A947-70E740481C1C}">
                <a14:useLocalDpi xmlns:a14="http://schemas.microsoft.com/office/drawing/2010/main" val="0"/>
              </a:ext>
            </a:extLst>
          </a:blip>
          <a:srcRect l="6828" t="22701" r="6544" b="21925"/>
          <a:stretch/>
        </p:blipFill>
        <p:spPr bwMode="auto">
          <a:xfrm>
            <a:off x="1188169" y="2222398"/>
            <a:ext cx="1368013" cy="4918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0"/>
          <a:stretch>
            <a:fillRect/>
          </a:stretch>
        </p:blipFill>
        <p:spPr>
          <a:xfrm>
            <a:off x="199697" y="3679188"/>
            <a:ext cx="1450873" cy="305144"/>
          </a:xfrm>
          <a:prstGeom prst="rect">
            <a:avLst/>
          </a:prstGeom>
        </p:spPr>
      </p:pic>
      <p:cxnSp>
        <p:nvCxnSpPr>
          <p:cNvPr id="7" name="Straight Arrow Connector 6"/>
          <p:cNvCxnSpPr/>
          <p:nvPr/>
        </p:nvCxnSpPr>
        <p:spPr>
          <a:xfrm>
            <a:off x="2300694" y="3331720"/>
            <a:ext cx="255488" cy="2848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200633" y="3790786"/>
            <a:ext cx="397042" cy="369332"/>
          </a:xfrm>
          <a:prstGeom prst="rect">
            <a:avLst/>
          </a:prstGeom>
          <a:noFill/>
        </p:spPr>
        <p:txBody>
          <a:bodyPr wrap="square" rtlCol="0">
            <a:spAutoFit/>
          </a:bodyPr>
          <a:lstStyle/>
          <a:p>
            <a:r>
              <a:rPr lang="en-US" sz="1800" dirty="0" smtClean="0"/>
              <a:t>?</a:t>
            </a:r>
            <a:endParaRPr lang="en-US" sz="1800" dirty="0"/>
          </a:p>
        </p:txBody>
      </p:sp>
    </p:spTree>
    <p:extLst>
      <p:ext uri="{BB962C8B-B14F-4D97-AF65-F5344CB8AC3E}">
        <p14:creationId xmlns:p14="http://schemas.microsoft.com/office/powerpoint/2010/main" val="351027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1605</Words>
  <Application>Microsoft Office PowerPoint</Application>
  <PresentationFormat>On-screen Show (16:9)</PresentationFormat>
  <Paragraphs>74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PT Sans Narrow</vt:lpstr>
      <vt:lpstr>Calibri</vt:lpstr>
      <vt:lpstr>Arial Narrow</vt:lpstr>
      <vt:lpstr>Times New Roman</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DeBeer, Chris</dc:creator>
  <cp:lastModifiedBy>Carlson, Hayley</cp:lastModifiedBy>
  <cp:revision>31</cp:revision>
  <dcterms:modified xsi:type="dcterms:W3CDTF">2019-11-19T17:41:07Z</dcterms:modified>
</cp:coreProperties>
</file>