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
  </p:notesMasterIdLst>
  <p:sldIdLst>
    <p:sldId id="257" r:id="rId2"/>
    <p:sldId id="258" r:id="rId3"/>
    <p:sldId id="259" r:id="rId4"/>
    <p:sldId id="260" r:id="rId5"/>
  </p:sldIdLst>
  <p:sldSz cx="9144000" cy="5143500" type="screen16x9"/>
  <p:notesSz cx="6858000" cy="9144000"/>
  <p:embeddedFontLst>
    <p:embeddedFont>
      <p:font typeface="PT Sans Narrow" panose="020B060402020202020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72" autoAdjust="0"/>
  </p:normalViewPr>
  <p:slideViewPr>
    <p:cSldViewPr snapToGrid="0">
      <p:cViewPr varScale="1">
        <p:scale>
          <a:sx n="90" d="100"/>
          <a:sy n="90" d="100"/>
        </p:scale>
        <p:origin x="1162"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447521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73db3644b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dirty="0" smtClean="0">
                <a:solidFill>
                  <a:schemeClr val="dk1"/>
                </a:solidFill>
              </a:rPr>
              <a:t>Project extends results from a Strategic</a:t>
            </a:r>
            <a:r>
              <a:rPr lang="en-CA" baseline="0" dirty="0" smtClean="0">
                <a:solidFill>
                  <a:schemeClr val="dk1"/>
                </a:solidFill>
              </a:rPr>
              <a:t> Project Grant, which allowed much of the data collection and exploration of tools that could be harnessed to support decision making in rivers with respect to urban land use.</a:t>
            </a:r>
          </a:p>
          <a:p>
            <a:pPr marL="0" lvl="0" indent="0" algn="l" rtl="0">
              <a:spcBef>
                <a:spcPts val="0"/>
              </a:spcBef>
              <a:spcAft>
                <a:spcPts val="0"/>
              </a:spcAft>
              <a:buClr>
                <a:schemeClr val="dk1"/>
              </a:buClr>
              <a:buSzPts val="1100"/>
              <a:buFont typeface="Arial"/>
              <a:buNone/>
            </a:pPr>
            <a:r>
              <a:rPr lang="en-CA" sz="1200" baseline="0" dirty="0" smtClean="0">
                <a:solidFill>
                  <a:schemeClr val="dk1"/>
                </a:solidFill>
              </a:rPr>
              <a:t>We are working with municipalities, conservation authorities, and consultants to get the data, develop the models, and incorporate both into decision support systems.</a:t>
            </a: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68" name="Google Shape;68;g73db3644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750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3db3644b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200" dirty="0" smtClean="0">
                <a:latin typeface="PT Sans Narrow"/>
                <a:ea typeface="PT Sans Narrow"/>
                <a:cs typeface="PT Sans Narrow"/>
                <a:sym typeface="PT Sans Narrow"/>
              </a:rPr>
              <a:t>We</a:t>
            </a:r>
            <a:r>
              <a:rPr lang="en-CA" sz="1200" baseline="0" dirty="0" smtClean="0">
                <a:latin typeface="PT Sans Narrow"/>
                <a:ea typeface="PT Sans Narrow"/>
                <a:cs typeface="PT Sans Narrow"/>
                <a:sym typeface="PT Sans Narrow"/>
              </a:rPr>
              <a:t> are happy with this recent paper that presents a wonderful data set on sediment transport in urban rivers with a level of detail that goes beyond what is available in other studies.  </a:t>
            </a:r>
          </a:p>
          <a:p>
            <a:pPr marL="0" lvl="0" indent="0" algn="l" rtl="0">
              <a:spcBef>
                <a:spcPts val="0"/>
              </a:spcBef>
              <a:spcAft>
                <a:spcPts val="0"/>
              </a:spcAft>
              <a:buNone/>
            </a:pPr>
            <a:endParaRPr lang="en-CA" sz="1200" baseline="0" dirty="0" smtClean="0">
              <a:latin typeface="PT Sans Narrow"/>
              <a:ea typeface="PT Sans Narrow"/>
              <a:cs typeface="PT Sans Narrow"/>
              <a:sym typeface="PT Sans Narrow"/>
            </a:endParaRPr>
          </a:p>
          <a:p>
            <a:pPr marL="0" lvl="0" indent="0" algn="l" rtl="0">
              <a:spcBef>
                <a:spcPts val="0"/>
              </a:spcBef>
              <a:spcAft>
                <a:spcPts val="0"/>
              </a:spcAft>
              <a:buNone/>
            </a:pPr>
            <a:r>
              <a:rPr lang="en-CA" sz="1200" baseline="0" dirty="0" smtClean="0">
                <a:latin typeface="PT Sans Narrow"/>
                <a:ea typeface="PT Sans Narrow"/>
                <a:cs typeface="PT Sans Narrow"/>
                <a:sym typeface="PT Sans Narrow"/>
              </a:rPr>
              <a:t>The results distill down to a relatively simple concept – that the changes in hydrology that are ubiquitous in urban streams lead to an evacuation of sediment because the long term average rate at which particles move downstream is accelerated in comparison with non-urban examples.</a:t>
            </a:r>
          </a:p>
          <a:p>
            <a:pPr marL="0" lvl="0" indent="0" algn="l" rtl="0">
              <a:spcBef>
                <a:spcPts val="0"/>
              </a:spcBef>
              <a:spcAft>
                <a:spcPts val="0"/>
              </a:spcAft>
              <a:buNone/>
            </a:pPr>
            <a:endParaRPr lang="en-CA" sz="1200" baseline="0" dirty="0" smtClean="0">
              <a:latin typeface="PT Sans Narrow"/>
              <a:ea typeface="PT Sans Narrow"/>
              <a:cs typeface="PT Sans Narrow"/>
              <a:sym typeface="PT Sans Narrow"/>
            </a:endParaRPr>
          </a:p>
          <a:p>
            <a:pPr marL="0" lvl="0" indent="0" algn="l" rtl="0">
              <a:spcBef>
                <a:spcPts val="0"/>
              </a:spcBef>
              <a:spcAft>
                <a:spcPts val="0"/>
              </a:spcAft>
              <a:buNone/>
            </a:pPr>
            <a:r>
              <a:rPr lang="en-CA" sz="1200" baseline="0" dirty="0" smtClean="0">
                <a:latin typeface="PT Sans Narrow"/>
                <a:ea typeface="PT Sans Narrow"/>
                <a:cs typeface="PT Sans Narrow"/>
                <a:sym typeface="PT Sans Narrow"/>
              </a:rPr>
              <a:t>Stormwater management can slow it down, but it further distorts the sediment regime so that unintended consequences may occur.  In particular, the channel in the managed river became armored, similar to channels downstream of hydropower dams, which means that sediment is rarely mixed by transport in floods and transport occurs mostly as fines over a paved bed.</a:t>
            </a:r>
          </a:p>
          <a:p>
            <a:pPr marL="0" lvl="0" indent="0" algn="l" rtl="0">
              <a:spcBef>
                <a:spcPts val="0"/>
              </a:spcBef>
              <a:spcAft>
                <a:spcPts val="0"/>
              </a:spcAft>
              <a:buNone/>
            </a:pPr>
            <a:endParaRPr lang="en-CA" sz="1200" baseline="0" dirty="0" smtClean="0">
              <a:latin typeface="PT Sans Narrow"/>
              <a:ea typeface="PT Sans Narrow"/>
              <a:cs typeface="PT Sans Narrow"/>
              <a:sym typeface="PT Sans Narrow"/>
            </a:endParaRPr>
          </a:p>
          <a:p>
            <a:pPr marL="0" lvl="0" indent="0" algn="l" rtl="0">
              <a:spcBef>
                <a:spcPts val="0"/>
              </a:spcBef>
              <a:spcAft>
                <a:spcPts val="0"/>
              </a:spcAft>
              <a:buNone/>
            </a:pPr>
            <a:r>
              <a:rPr lang="en-CA" sz="1200" baseline="0" dirty="0" smtClean="0">
                <a:latin typeface="PT Sans Narrow"/>
                <a:ea typeface="PT Sans Narrow"/>
                <a:cs typeface="PT Sans Narrow"/>
                <a:sym typeface="PT Sans Narrow"/>
              </a:rPr>
              <a:t>Perhaps most importantly for our efforts to develop decision support systems, we can model the change and have come up with a simple relation that works for streams with different hydrologic regimes and for all sizes of bed particles.</a:t>
            </a:r>
          </a:p>
          <a:p>
            <a:pPr marL="0" lvl="0" indent="0" algn="l" rtl="0">
              <a:spcBef>
                <a:spcPts val="0"/>
              </a:spcBef>
              <a:spcAft>
                <a:spcPts val="0"/>
              </a:spcAft>
              <a:buNone/>
            </a:pPr>
            <a:endParaRPr lang="en-CA" sz="1200" dirty="0" smtClean="0">
              <a:latin typeface="PT Sans Narrow"/>
              <a:ea typeface="PT Sans Narrow"/>
              <a:cs typeface="PT Sans Narrow"/>
              <a:sym typeface="PT Sans Narrow"/>
            </a:endParaRPr>
          </a:p>
          <a:p>
            <a:pPr marL="0" lvl="0" indent="0" algn="l" rtl="0">
              <a:spcBef>
                <a:spcPts val="0"/>
              </a:spcBef>
              <a:spcAft>
                <a:spcPts val="0"/>
              </a:spcAft>
              <a:buNone/>
            </a:pPr>
            <a:r>
              <a:rPr lang="en-CA" sz="1200" dirty="0" smtClean="0">
                <a:latin typeface="PT Sans Narrow"/>
                <a:ea typeface="PT Sans Narrow"/>
                <a:cs typeface="PT Sans Narrow"/>
                <a:sym typeface="PT Sans Narrow"/>
              </a:rPr>
              <a:t>This is the type of model we were hoping</a:t>
            </a:r>
            <a:r>
              <a:rPr lang="en-CA" sz="1200" baseline="0" dirty="0" smtClean="0">
                <a:latin typeface="PT Sans Narrow"/>
                <a:ea typeface="PT Sans Narrow"/>
                <a:cs typeface="PT Sans Narrow"/>
                <a:sym typeface="PT Sans Narrow"/>
              </a:rPr>
              <a:t> for and hypothesized we would be able to obtain if we properly designed the experiment to isolate the variables we needed to produce a robust model.</a:t>
            </a:r>
            <a:endParaRPr sz="1200" dirty="0">
              <a:latin typeface="PT Sans Narrow"/>
              <a:ea typeface="PT Sans Narrow"/>
              <a:cs typeface="PT Sans Narrow"/>
              <a:sym typeface="PT Sans Narrow"/>
            </a:endParaRPr>
          </a:p>
        </p:txBody>
      </p:sp>
      <p:sp>
        <p:nvSpPr>
          <p:cNvPr id="77" name="Google Shape;77;g73db3644b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64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3db3644b4_0_2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CA" dirty="0" smtClean="0"/>
              <a:t>We are working to support decision making in a number</a:t>
            </a:r>
            <a:r>
              <a:rPr lang="en-CA" baseline="0" dirty="0" smtClean="0"/>
              <a:t> of directions.</a:t>
            </a:r>
          </a:p>
          <a:p>
            <a:pPr marL="0" lvl="0" indent="0" algn="l" rtl="0">
              <a:spcBef>
                <a:spcPts val="0"/>
              </a:spcBef>
              <a:spcAft>
                <a:spcPts val="0"/>
              </a:spcAft>
              <a:buNone/>
            </a:pPr>
            <a:endParaRPr lang="en-CA" baseline="0" dirty="0" smtClean="0"/>
          </a:p>
          <a:p>
            <a:pPr marL="0" lvl="0" indent="0" algn="l" rtl="0">
              <a:spcBef>
                <a:spcPts val="0"/>
              </a:spcBef>
              <a:spcAft>
                <a:spcPts val="0"/>
              </a:spcAft>
              <a:buNone/>
            </a:pPr>
            <a:r>
              <a:rPr lang="en-CA" baseline="0" dirty="0" smtClean="0"/>
              <a:t>I believe we have to be </a:t>
            </a:r>
          </a:p>
        </p:txBody>
      </p:sp>
      <p:sp>
        <p:nvSpPr>
          <p:cNvPr id="86" name="Google Shape;86;g73db3644b4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064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3db3644b4_0_18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73db3644b4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17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1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1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p:cNvPicPr preferRelativeResize="0"/>
          <p:nvPr/>
        </p:nvPicPr>
        <p:blipFill rotWithShape="1">
          <a:blip r:embed="rId2">
            <a:alphaModFix/>
          </a:blip>
          <a:srcRect/>
          <a:stretch/>
        </p:blipFill>
        <p:spPr>
          <a:xfrm>
            <a:off x="0" y="0"/>
            <a:ext cx="6858002" cy="791679"/>
          </a:xfrm>
          <a:prstGeom prst="rect">
            <a:avLst/>
          </a:prstGeom>
          <a:noFill/>
          <a:ln>
            <a:noFill/>
          </a:ln>
        </p:spPr>
      </p:pic>
      <p:pic>
        <p:nvPicPr>
          <p:cNvPr id="57" name="Google Shape;57;p13"/>
          <p:cNvPicPr preferRelativeResize="0"/>
          <p:nvPr/>
        </p:nvPicPr>
        <p:blipFill rotWithShape="1">
          <a:blip r:embed="rId3">
            <a:alphaModFix/>
          </a:blip>
          <a:srcRect/>
          <a:stretch/>
        </p:blipFill>
        <p:spPr>
          <a:xfrm>
            <a:off x="1447800" y="4594622"/>
            <a:ext cx="4800599" cy="488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coordinates: PI, email, website, etc</a:t>
            </a:r>
            <a:endParaRPr>
              <a:solidFill>
                <a:srgbClr val="FFFFFF"/>
              </a:solidFill>
              <a:latin typeface="PT Sans Narrow"/>
              <a:ea typeface="PT Sans Narrow"/>
              <a:cs typeface="PT Sans Narrow"/>
              <a:sym typeface="PT Sans Narrow"/>
            </a:endParaRPr>
          </a:p>
        </p:txBody>
      </p:sp>
      <p:sp>
        <p:nvSpPr>
          <p:cNvPr id="72" name="Google Shape;72;p15"/>
          <p:cNvSpPr txBox="1"/>
          <p:nvPr/>
        </p:nvSpPr>
        <p:spPr>
          <a:xfrm>
            <a:off x="-358798" y="1300802"/>
            <a:ext cx="5714824" cy="3071700"/>
          </a:xfrm>
          <a:prstGeom prst="rect">
            <a:avLst/>
          </a:prstGeom>
          <a:noFill/>
          <a:ln>
            <a:noFill/>
          </a:ln>
        </p:spPr>
        <p:txBody>
          <a:bodyPr spcFirstLastPara="1" wrap="square" lIns="91425" tIns="91425" rIns="91425" bIns="91425" anchor="t" anchorCtr="0">
            <a:noAutofit/>
          </a:bodyPr>
          <a:lstStyle/>
          <a:p>
            <a:pPr marL="914400" indent="-317500">
              <a:buSzPts val="1400"/>
              <a:buFont typeface="Arial" panose="020B0604020202020204" pitchFamily="34" charset="0"/>
              <a:buChar char="•"/>
            </a:pPr>
            <a:r>
              <a:rPr lang="en" dirty="0" smtClean="0"/>
              <a:t>How does the growth of cities affect rivers?</a:t>
            </a:r>
          </a:p>
          <a:p>
            <a:pPr marL="914400" indent="-317500">
              <a:buSzPts val="1400"/>
              <a:buFont typeface="Arial" panose="020B0604020202020204" pitchFamily="34" charset="0"/>
              <a:buChar char="•"/>
            </a:pPr>
            <a:endParaRPr lang="en" dirty="0" smtClean="0"/>
          </a:p>
          <a:p>
            <a:pPr marL="914400" indent="-317500">
              <a:buSzPts val="1400"/>
              <a:buFont typeface="Arial" panose="020B0604020202020204" pitchFamily="34" charset="0"/>
              <a:buChar char="•"/>
            </a:pPr>
            <a:r>
              <a:rPr lang="en" dirty="0" smtClean="0"/>
              <a:t>Aim is to develop decision support systems that integrate best available science for land-use change;</a:t>
            </a:r>
            <a:endParaRPr dirty="0"/>
          </a:p>
          <a:p>
            <a:pPr marL="457200" lvl="0" indent="0" algn="l" rtl="0">
              <a:spcBef>
                <a:spcPts val="0"/>
              </a:spcBef>
              <a:spcAft>
                <a:spcPts val="0"/>
              </a:spcAft>
              <a:buNone/>
            </a:pPr>
            <a:r>
              <a:rPr lang="en" dirty="0"/>
              <a:t>	</a:t>
            </a:r>
            <a:endParaRPr dirty="0"/>
          </a:p>
          <a:p>
            <a:pPr marL="914400" lvl="1" indent="-317500" algn="l" rtl="0">
              <a:spcBef>
                <a:spcPts val="0"/>
              </a:spcBef>
              <a:spcAft>
                <a:spcPts val="0"/>
              </a:spcAft>
              <a:buSzPts val="1400"/>
              <a:buFont typeface="Arial" panose="020B0604020202020204" pitchFamily="34" charset="0"/>
              <a:buChar char="•"/>
            </a:pPr>
            <a:r>
              <a:rPr lang="en" dirty="0" smtClean="0"/>
              <a:t>Key hypothesis is that sediment dynamics can be used to link hydrologic change with geomorphic and ecological outcomes.</a:t>
            </a:r>
            <a:endParaRPr dirty="0"/>
          </a:p>
          <a:p>
            <a:pPr marL="742950" lvl="0" indent="-285750" algn="l" rtl="0">
              <a:spcBef>
                <a:spcPts val="0"/>
              </a:spcBef>
              <a:spcAft>
                <a:spcPts val="0"/>
              </a:spcAft>
              <a:buFont typeface="Arial" panose="020B0604020202020204" pitchFamily="34" charset="0"/>
              <a:buChar char="•"/>
            </a:pPr>
            <a:endParaRPr dirty="0"/>
          </a:p>
          <a:p>
            <a:pPr marL="914400" lvl="1" indent="-317500">
              <a:buSzPts val="1400"/>
              <a:buFont typeface="Arial" panose="020B0604020202020204" pitchFamily="34" charset="0"/>
              <a:buChar char="•"/>
            </a:pPr>
            <a:r>
              <a:rPr lang="en-CA" dirty="0" smtClean="0"/>
              <a:t>Sites are </a:t>
            </a:r>
            <a:r>
              <a:rPr lang="en-CA" dirty="0"/>
              <a:t>u</a:t>
            </a:r>
            <a:r>
              <a:rPr lang="en-CA" dirty="0" smtClean="0"/>
              <a:t>rban streams in Southern Ontario</a:t>
            </a:r>
          </a:p>
          <a:p>
            <a:pPr marL="914400" lvl="1" indent="-317500">
              <a:buSzPts val="1400"/>
              <a:buFont typeface="Arial" panose="020B0604020202020204" pitchFamily="34" charset="0"/>
              <a:buChar char="•"/>
            </a:pPr>
            <a:endParaRPr lang="en-CA" dirty="0"/>
          </a:p>
          <a:p>
            <a:pPr marL="914400" lvl="1" indent="-317500">
              <a:buSzPts val="1400"/>
              <a:buFont typeface="Arial" panose="020B0604020202020204" pitchFamily="34" charset="0"/>
              <a:buChar char="•"/>
            </a:pPr>
            <a:r>
              <a:rPr lang="en" dirty="0" smtClean="0"/>
              <a:t>Contact: Bruce MacVicar, bmacvicar@uwaterloo.ca</a:t>
            </a:r>
            <a:endParaRPr dirty="0"/>
          </a:p>
          <a:p>
            <a:pPr marL="0" lvl="0" indent="0" algn="l" rtl="0">
              <a:spcBef>
                <a:spcPts val="0"/>
              </a:spcBef>
              <a:spcAft>
                <a:spcPts val="0"/>
              </a:spcAft>
              <a:buNone/>
            </a:pPr>
            <a:endParaRPr dirty="0"/>
          </a:p>
          <a:p>
            <a:pPr marL="457200" lvl="0" indent="0" algn="l" rtl="0">
              <a:spcBef>
                <a:spcPts val="0"/>
              </a:spcBef>
              <a:spcAft>
                <a:spcPts val="0"/>
              </a:spcAft>
              <a:buNone/>
            </a:pPr>
            <a:endParaRPr dirty="0"/>
          </a:p>
        </p:txBody>
      </p:sp>
      <p:pic>
        <p:nvPicPr>
          <p:cNvPr id="73" name="Google Shape;73;p15"/>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4" name="Google Shape;74;p15"/>
          <p:cNvSpPr txBox="1"/>
          <p:nvPr/>
        </p:nvSpPr>
        <p:spPr>
          <a:xfrm>
            <a:off x="1528544" y="4592096"/>
            <a:ext cx="7175400" cy="106800"/>
          </a:xfrm>
          <a:prstGeom prst="rect">
            <a:avLst/>
          </a:prstGeom>
          <a:noFill/>
          <a:ln>
            <a:noFill/>
          </a:ln>
        </p:spPr>
        <p:txBody>
          <a:bodyPr spcFirstLastPara="1" wrap="square" lIns="91425" tIns="91425" rIns="91425" bIns="91425" anchor="t" anchorCtr="0">
            <a:noAutofit/>
          </a:bodyPr>
          <a:lstStyle/>
          <a:p>
            <a:pPr lvl="0"/>
            <a:r>
              <a:rPr lang="en-CA" dirty="0">
                <a:solidFill>
                  <a:schemeClr val="bg1"/>
                </a:solidFill>
              </a:rPr>
              <a:t>Linking stream network process models to robust data management systems </a:t>
            </a:r>
            <a:endParaRPr lang="en-CA" dirty="0">
              <a:solidFill>
                <a:schemeClr val="bg1"/>
              </a:solidFill>
              <a:latin typeface="PT Sans Narrow"/>
              <a:ea typeface="PT Sans Narrow"/>
              <a:cs typeface="PT Sans Narrow"/>
              <a:sym typeface="PT Sans Narrow"/>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400" y="477902"/>
            <a:ext cx="3049830" cy="3877117"/>
          </a:xfrm>
          <a:prstGeom prst="rect">
            <a:avLst/>
          </a:prstGeom>
        </p:spPr>
      </p:pic>
      <p:sp>
        <p:nvSpPr>
          <p:cNvPr id="71" name="Google Shape;71;p15"/>
          <p:cNvSpPr txBox="1"/>
          <p:nvPr/>
        </p:nvSpPr>
        <p:spPr>
          <a:xfrm>
            <a:off x="106750" y="177900"/>
            <a:ext cx="6558745" cy="818400"/>
          </a:xfrm>
          <a:prstGeom prst="rect">
            <a:avLst/>
          </a:prstGeom>
          <a:noFill/>
          <a:ln>
            <a:noFill/>
          </a:ln>
        </p:spPr>
        <p:txBody>
          <a:bodyPr spcFirstLastPara="1" wrap="square" lIns="91425" tIns="91425" rIns="91425" bIns="91425" anchor="t" anchorCtr="0">
            <a:noAutofit/>
          </a:bodyPr>
          <a:lstStyle/>
          <a:p>
            <a:pPr lvl="0"/>
            <a:r>
              <a:rPr lang="en-CA" sz="2800" dirty="0"/>
              <a:t>Linking stream network process models to robust data management systems </a:t>
            </a:r>
            <a:endParaRPr sz="2800" dirty="0">
              <a:latin typeface="PT Sans Narrow"/>
              <a:ea typeface="PT Sans Narrow"/>
              <a:cs typeface="PT Sans Narrow"/>
              <a:sym typeface="PT Sans Narrow"/>
            </a:endParaRPr>
          </a:p>
        </p:txBody>
      </p:sp>
      <p:sp>
        <p:nvSpPr>
          <p:cNvPr id="3" name="TextBox 2"/>
          <p:cNvSpPr txBox="1"/>
          <p:nvPr/>
        </p:nvSpPr>
        <p:spPr>
          <a:xfrm>
            <a:off x="5250093" y="4045332"/>
            <a:ext cx="3893907" cy="553998"/>
          </a:xfrm>
          <a:prstGeom prst="rect">
            <a:avLst/>
          </a:prstGeom>
          <a:noFill/>
        </p:spPr>
        <p:txBody>
          <a:bodyPr wrap="square" rtlCol="0">
            <a:spAutoFit/>
          </a:bodyPr>
          <a:lstStyle/>
          <a:p>
            <a:pPr algn="r"/>
            <a:r>
              <a:rPr lang="en-CA" sz="1000" i="1" dirty="0" smtClean="0"/>
              <a:t>from: Ghunowa et al. (in preparation) </a:t>
            </a:r>
            <a:r>
              <a:rPr lang="en-US" sz="1000" i="1" dirty="0"/>
              <a:t>Stream power index for networks (SPIN) tool for decision support in urbanizing </a:t>
            </a:r>
            <a:r>
              <a:rPr lang="en-US" sz="1000" i="1" dirty="0" smtClean="0"/>
              <a:t>watersheds, Environmental Modelling and Software</a:t>
            </a:r>
            <a:endParaRPr lang="en-CA" sz="10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0" name="Google Shape;80;p16"/>
          <p:cNvSpPr txBox="1"/>
          <p:nvPr/>
        </p:nvSpPr>
        <p:spPr>
          <a:xfrm>
            <a:off x="106750" y="177900"/>
            <a:ext cx="7736484"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PT Sans Narrow"/>
                <a:ea typeface="PT Sans Narrow"/>
                <a:cs typeface="PT Sans Narrow"/>
                <a:sym typeface="PT Sans Narrow"/>
              </a:rPr>
              <a:t>Transformational </a:t>
            </a:r>
            <a:r>
              <a:rPr lang="en" sz="3000" dirty="0" smtClean="0">
                <a:latin typeface="PT Sans Narrow"/>
                <a:ea typeface="PT Sans Narrow"/>
                <a:cs typeface="PT Sans Narrow"/>
                <a:sym typeface="PT Sans Narrow"/>
              </a:rPr>
              <a:t>Science: Urbanization accelerates sediment moving through stream networks  </a:t>
            </a:r>
            <a:endParaRPr sz="3000" dirty="0">
              <a:latin typeface="PT Sans Narrow"/>
              <a:ea typeface="PT Sans Narrow"/>
              <a:cs typeface="PT Sans Narrow"/>
              <a:sym typeface="PT Sans Narrow"/>
            </a:endParaRPr>
          </a:p>
        </p:txBody>
      </p:sp>
      <p:sp>
        <p:nvSpPr>
          <p:cNvPr id="81" name="Google Shape;81;p16"/>
          <p:cNvSpPr txBox="1"/>
          <p:nvPr/>
        </p:nvSpPr>
        <p:spPr>
          <a:xfrm>
            <a:off x="219548" y="1275008"/>
            <a:ext cx="3843806" cy="2599384"/>
          </a:xfrm>
          <a:prstGeom prst="rect">
            <a:avLst/>
          </a:prstGeom>
          <a:noFill/>
          <a:ln>
            <a:noFill/>
          </a:ln>
        </p:spPr>
        <p:txBody>
          <a:bodyPr spcFirstLastPara="1" wrap="square" lIns="91425" tIns="91425" rIns="91425" bIns="91425" anchor="t" anchorCtr="0">
            <a:noAutofit/>
          </a:bodyPr>
          <a:lstStyle/>
          <a:p>
            <a:pPr marL="742950" lvl="0" indent="-285750" algn="l" rtl="0">
              <a:spcBef>
                <a:spcPts val="0"/>
              </a:spcBef>
              <a:spcAft>
                <a:spcPts val="0"/>
              </a:spcAft>
              <a:buFont typeface="Arial" panose="020B0604020202020204" pitchFamily="34" charset="0"/>
              <a:buChar char="•"/>
            </a:pPr>
            <a:r>
              <a:rPr lang="en-CA" dirty="0" smtClean="0">
                <a:solidFill>
                  <a:schemeClr val="dk1"/>
                </a:solidFill>
              </a:rPr>
              <a:t>Sediment moves downstream up to 5x faster in a fully developed urban catchment.  Frequent mobilization is to blame (&gt;20 events per year).</a:t>
            </a:r>
          </a:p>
          <a:p>
            <a:pPr marL="742950" lvl="0" indent="-285750" algn="l" rtl="0">
              <a:spcBef>
                <a:spcPts val="0"/>
              </a:spcBef>
              <a:spcAft>
                <a:spcPts val="0"/>
              </a:spcAft>
              <a:buFont typeface="Arial" panose="020B0604020202020204" pitchFamily="34" charset="0"/>
              <a:buChar char="•"/>
            </a:pPr>
            <a:endParaRPr lang="en-CA" dirty="0">
              <a:solidFill>
                <a:schemeClr val="dk1"/>
              </a:solidFill>
            </a:endParaRPr>
          </a:p>
          <a:p>
            <a:pPr marL="742950" lvl="0" indent="-285750" algn="l" rtl="0">
              <a:spcBef>
                <a:spcPts val="0"/>
              </a:spcBef>
              <a:spcAft>
                <a:spcPts val="0"/>
              </a:spcAft>
              <a:buFont typeface="Arial" panose="020B0604020202020204" pitchFamily="34" charset="0"/>
              <a:buChar char="•"/>
            </a:pPr>
            <a:r>
              <a:rPr lang="en-CA" dirty="0" smtClean="0">
                <a:solidFill>
                  <a:schemeClr val="dk1"/>
                </a:solidFill>
              </a:rPr>
              <a:t>We can model it.</a:t>
            </a:r>
          </a:p>
          <a:p>
            <a:pPr marL="742950" lvl="0" indent="-285750" algn="l" rtl="0">
              <a:spcBef>
                <a:spcPts val="0"/>
              </a:spcBef>
              <a:spcAft>
                <a:spcPts val="0"/>
              </a:spcAft>
              <a:buFont typeface="Arial" panose="020B0604020202020204" pitchFamily="34" charset="0"/>
              <a:buChar char="•"/>
            </a:pPr>
            <a:endParaRPr dirty="0">
              <a:solidFill>
                <a:schemeClr val="dk1"/>
              </a:solidFill>
            </a:endParaRPr>
          </a:p>
          <a:p>
            <a:pPr marL="742950" lvl="0" indent="-285750" algn="l" rtl="0">
              <a:spcBef>
                <a:spcPts val="0"/>
              </a:spcBef>
              <a:spcAft>
                <a:spcPts val="0"/>
              </a:spcAft>
              <a:buFont typeface="Arial" panose="020B0604020202020204" pitchFamily="34" charset="0"/>
              <a:buChar char="•"/>
            </a:pPr>
            <a:endParaRPr dirty="0">
              <a:solidFill>
                <a:schemeClr val="dk1"/>
              </a:solidFill>
            </a:endParaRPr>
          </a:p>
          <a:p>
            <a:pPr marL="742950" lvl="0" indent="-285750" algn="l" rtl="0">
              <a:spcBef>
                <a:spcPts val="0"/>
              </a:spcBef>
              <a:spcAft>
                <a:spcPts val="0"/>
              </a:spcAft>
              <a:buFont typeface="Arial" panose="020B0604020202020204" pitchFamily="34" charset="0"/>
              <a:buChar char="•"/>
            </a:pPr>
            <a:endParaRPr dirty="0"/>
          </a:p>
        </p:txBody>
      </p:sp>
      <p:pic>
        <p:nvPicPr>
          <p:cNvPr id="82" name="Google Shape;82;p16"/>
          <p:cNvPicPr preferRelativeResize="0"/>
          <p:nvPr/>
        </p:nvPicPr>
        <p:blipFill>
          <a:blip r:embed="rId3">
            <a:alphaModFix/>
          </a:blip>
          <a:stretch>
            <a:fillRect/>
          </a:stretch>
        </p:blipFill>
        <p:spPr>
          <a:xfrm>
            <a:off x="152400" y="4445700"/>
            <a:ext cx="8839200" cy="612982"/>
          </a:xfrm>
          <a:prstGeom prst="rect">
            <a:avLst/>
          </a:prstGeom>
          <a:noFill/>
          <a:ln>
            <a:noFill/>
          </a:ln>
        </p:spPr>
      </p:pic>
      <p:pic>
        <p:nvPicPr>
          <p:cNvPr id="2" name="Picture 1"/>
          <p:cNvPicPr>
            <a:picLocks noChangeAspect="1"/>
          </p:cNvPicPr>
          <p:nvPr/>
        </p:nvPicPr>
        <p:blipFill>
          <a:blip r:embed="rId4"/>
          <a:stretch>
            <a:fillRect/>
          </a:stretch>
        </p:blipFill>
        <p:spPr>
          <a:xfrm>
            <a:off x="4790013" y="1275008"/>
            <a:ext cx="3818787" cy="3304102"/>
          </a:xfrm>
          <a:prstGeom prst="rect">
            <a:avLst/>
          </a:prstGeom>
        </p:spPr>
      </p:pic>
      <p:pic>
        <p:nvPicPr>
          <p:cNvPr id="4" name="Picture 3"/>
          <p:cNvPicPr>
            <a:picLocks noChangeAspect="1"/>
          </p:cNvPicPr>
          <p:nvPr/>
        </p:nvPicPr>
        <p:blipFill rotWithShape="1">
          <a:blip r:embed="rId5"/>
          <a:srcRect l="2510" t="23392" r="35414" b="56959"/>
          <a:stretch/>
        </p:blipFill>
        <p:spPr>
          <a:xfrm>
            <a:off x="1076609" y="2732951"/>
            <a:ext cx="3713404" cy="1704514"/>
          </a:xfrm>
          <a:prstGeom prst="rect">
            <a:avLst/>
          </a:prstGeom>
        </p:spPr>
      </p:pic>
      <p:sp>
        <p:nvSpPr>
          <p:cNvPr id="10" name="Google Shape;74;p15"/>
          <p:cNvSpPr txBox="1"/>
          <p:nvPr/>
        </p:nvSpPr>
        <p:spPr>
          <a:xfrm>
            <a:off x="1433400" y="4590241"/>
            <a:ext cx="7175400" cy="106800"/>
          </a:xfrm>
          <a:prstGeom prst="rect">
            <a:avLst/>
          </a:prstGeom>
          <a:noFill/>
          <a:ln>
            <a:noFill/>
          </a:ln>
        </p:spPr>
        <p:txBody>
          <a:bodyPr spcFirstLastPara="1" wrap="square" lIns="91425" tIns="91425" rIns="91425" bIns="91425" anchor="t" anchorCtr="0">
            <a:noAutofit/>
          </a:bodyPr>
          <a:lstStyle/>
          <a:p>
            <a:pPr lvl="0"/>
            <a:r>
              <a:rPr lang="en-CA" dirty="0">
                <a:solidFill>
                  <a:schemeClr val="bg1"/>
                </a:solidFill>
              </a:rPr>
              <a:t>Linking stream network process models to robust data management systems </a:t>
            </a:r>
            <a:endParaRPr lang="en-CA" dirty="0">
              <a:solidFill>
                <a:schemeClr val="bg1"/>
              </a:solidFill>
              <a:latin typeface="PT Sans Narrow"/>
              <a:ea typeface="PT Sans Narrow"/>
              <a:cs typeface="PT Sans Narrow"/>
              <a:sym typeface="PT Sans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89" name="Google Shape;89;p17"/>
          <p:cNvSpPr txBox="1"/>
          <p:nvPr/>
        </p:nvSpPr>
        <p:spPr>
          <a:xfrm>
            <a:off x="106750" y="152500"/>
            <a:ext cx="869345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PT Sans Narrow"/>
                <a:ea typeface="PT Sans Narrow"/>
                <a:cs typeface="PT Sans Narrow"/>
                <a:sym typeface="PT Sans Narrow"/>
              </a:rPr>
              <a:t>Project Impact and </a:t>
            </a:r>
            <a:r>
              <a:rPr lang="en" sz="3000" dirty="0" smtClean="0">
                <a:latin typeface="PT Sans Narrow"/>
                <a:ea typeface="PT Sans Narrow"/>
                <a:cs typeface="PT Sans Narrow"/>
                <a:sym typeface="PT Sans Narrow"/>
              </a:rPr>
              <a:t>Aspirations: Decision Support Systems</a:t>
            </a:r>
            <a:endParaRPr sz="3000" dirty="0">
              <a:latin typeface="PT Sans Narrow"/>
              <a:ea typeface="PT Sans Narrow"/>
              <a:cs typeface="PT Sans Narrow"/>
              <a:sym typeface="PT Sans Narrow"/>
            </a:endParaRPr>
          </a:p>
        </p:txBody>
      </p:sp>
      <p:sp>
        <p:nvSpPr>
          <p:cNvPr id="90" name="Google Shape;90;p17"/>
          <p:cNvSpPr txBox="1"/>
          <p:nvPr/>
        </p:nvSpPr>
        <p:spPr>
          <a:xfrm>
            <a:off x="272775" y="1091125"/>
            <a:ext cx="7084758" cy="3071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smtClean="0">
                <a:solidFill>
                  <a:schemeClr val="dk1"/>
                </a:solidFill>
              </a:rPr>
              <a:t>Stream power index approach for networks (SPIN) available as an ARCGIS toolbox</a:t>
            </a:r>
          </a:p>
          <a:p>
            <a:pPr marL="457200" lvl="0" indent="-317500" algn="l" rtl="0">
              <a:spcBef>
                <a:spcPts val="0"/>
              </a:spcBef>
              <a:spcAft>
                <a:spcPts val="0"/>
              </a:spcAft>
              <a:buSzPts val="1400"/>
              <a:buChar char="●"/>
            </a:pPr>
            <a:endParaRPr lang="en" dirty="0">
              <a:solidFill>
                <a:schemeClr val="dk1"/>
              </a:solidFill>
            </a:endParaRPr>
          </a:p>
          <a:p>
            <a:pPr marL="457200" lvl="0" indent="-317500" algn="l" rtl="0">
              <a:spcBef>
                <a:spcPts val="0"/>
              </a:spcBef>
              <a:spcAft>
                <a:spcPts val="0"/>
              </a:spcAft>
              <a:buSzPts val="1400"/>
              <a:buChar char="●"/>
            </a:pPr>
            <a:r>
              <a:rPr lang="en" dirty="0" smtClean="0">
                <a:solidFill>
                  <a:schemeClr val="dk1"/>
                </a:solidFill>
              </a:rPr>
              <a:t>SPIN is integrated with a Risk and Return on Investment Tool for assessing the cost of land-use change (Credit Valley Conservation Authority, Engineers Canada initiative).</a:t>
            </a:r>
          </a:p>
          <a:p>
            <a:pPr marL="457200" lvl="0" indent="-317500" algn="l" rtl="0">
              <a:spcBef>
                <a:spcPts val="0"/>
              </a:spcBef>
              <a:spcAft>
                <a:spcPts val="0"/>
              </a:spcAft>
              <a:buSzPts val="1400"/>
              <a:buChar char="●"/>
            </a:pPr>
            <a:endParaRPr lang="en" dirty="0" smtClean="0">
              <a:solidFill>
                <a:schemeClr val="dk1"/>
              </a:solidFill>
            </a:endParaRPr>
          </a:p>
          <a:p>
            <a:pPr marL="457200" lvl="0" indent="-317500" algn="l" rtl="0">
              <a:spcBef>
                <a:spcPts val="0"/>
              </a:spcBef>
              <a:spcAft>
                <a:spcPts val="0"/>
              </a:spcAft>
              <a:buSzPts val="1400"/>
              <a:buChar char="●"/>
            </a:pPr>
            <a:r>
              <a:rPr lang="en" dirty="0" smtClean="0">
                <a:solidFill>
                  <a:schemeClr val="dk1"/>
                </a:solidFill>
              </a:rPr>
              <a:t>Framework for hydraulic, geomorphic and ecological integrated model for assessing land use change outcomes will be developed for iEnvironment</a:t>
            </a:r>
          </a:p>
          <a:p>
            <a:pPr marL="457200" lvl="0" indent="-317500" algn="l" rtl="0">
              <a:spcBef>
                <a:spcPts val="0"/>
              </a:spcBef>
              <a:spcAft>
                <a:spcPts val="0"/>
              </a:spcAft>
              <a:buSzPts val="1400"/>
              <a:buChar char="●"/>
            </a:pPr>
            <a:endParaRPr lang="en" dirty="0">
              <a:solidFill>
                <a:schemeClr val="dk1"/>
              </a:solidFill>
            </a:endParaRPr>
          </a:p>
          <a:p>
            <a:pPr marL="457200" lvl="0" indent="-317500" algn="l" rtl="0">
              <a:spcBef>
                <a:spcPts val="0"/>
              </a:spcBef>
              <a:spcAft>
                <a:spcPts val="0"/>
              </a:spcAft>
              <a:buSzPts val="1400"/>
              <a:buChar char="●"/>
            </a:pPr>
            <a:endParaRPr dirty="0"/>
          </a:p>
          <a:p>
            <a:pPr marL="457200" lvl="0" indent="0" algn="l" rtl="0">
              <a:spcBef>
                <a:spcPts val="0"/>
              </a:spcBef>
              <a:spcAft>
                <a:spcPts val="0"/>
              </a:spcAft>
              <a:buNone/>
            </a:pPr>
            <a:endParaRPr dirty="0"/>
          </a:p>
          <a:p>
            <a:pPr marL="457200" lvl="0" indent="0" algn="l" rtl="0">
              <a:spcBef>
                <a:spcPts val="0"/>
              </a:spcBef>
              <a:spcAft>
                <a:spcPts val="0"/>
              </a:spcAft>
              <a:buNone/>
            </a:pPr>
            <a:endParaRPr dirty="0"/>
          </a:p>
          <a:p>
            <a:pPr marL="457200" lvl="0" indent="0" algn="l" rtl="0">
              <a:spcBef>
                <a:spcPts val="0"/>
              </a:spcBef>
              <a:spcAft>
                <a:spcPts val="0"/>
              </a:spcAft>
              <a:buNone/>
            </a:pPr>
            <a:endParaRPr dirty="0"/>
          </a:p>
        </p:txBody>
      </p:sp>
      <p:pic>
        <p:nvPicPr>
          <p:cNvPr id="91" name="Google Shape;91;p17"/>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 name="Google Shape;74;p15"/>
          <p:cNvSpPr txBox="1"/>
          <p:nvPr/>
        </p:nvSpPr>
        <p:spPr>
          <a:xfrm>
            <a:off x="1433400" y="4590241"/>
            <a:ext cx="7175400" cy="106800"/>
          </a:xfrm>
          <a:prstGeom prst="rect">
            <a:avLst/>
          </a:prstGeom>
          <a:noFill/>
          <a:ln>
            <a:noFill/>
          </a:ln>
        </p:spPr>
        <p:txBody>
          <a:bodyPr spcFirstLastPara="1" wrap="square" lIns="91425" tIns="91425" rIns="91425" bIns="91425" anchor="t" anchorCtr="0">
            <a:noAutofit/>
          </a:bodyPr>
          <a:lstStyle/>
          <a:p>
            <a:pPr lvl="0"/>
            <a:r>
              <a:rPr lang="en-CA" dirty="0">
                <a:solidFill>
                  <a:schemeClr val="bg1"/>
                </a:solidFill>
              </a:rPr>
              <a:t>Linking stream network process models to robust data management systems </a:t>
            </a:r>
            <a:endParaRPr lang="en-CA" dirty="0">
              <a:solidFill>
                <a:schemeClr val="bg1"/>
              </a:solidFill>
              <a:latin typeface="PT Sans Narrow"/>
              <a:ea typeface="PT Sans Narrow"/>
              <a:cs typeface="PT Sans Narrow"/>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p:nvPr/>
        </p:nvSpPr>
        <p:spPr>
          <a:xfrm>
            <a:off x="1624800" y="4556000"/>
            <a:ext cx="7175400" cy="10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PT Sans Narrow"/>
                <a:ea typeface="PT Sans Narrow"/>
                <a:cs typeface="PT Sans Narrow"/>
                <a:sym typeface="PT Sans Narrow"/>
              </a:rPr>
              <a:t>Project Title</a:t>
            </a:r>
            <a:endParaRPr>
              <a:solidFill>
                <a:srgbClr val="FFFFFF"/>
              </a:solidFill>
              <a:latin typeface="PT Sans Narrow"/>
              <a:ea typeface="PT Sans Narrow"/>
              <a:cs typeface="PT Sans Narrow"/>
              <a:sym typeface="PT Sans Narrow"/>
            </a:endParaRPr>
          </a:p>
        </p:txBody>
      </p:sp>
      <p:sp>
        <p:nvSpPr>
          <p:cNvPr id="98" name="Google Shape;98;p18"/>
          <p:cNvSpPr txBox="1"/>
          <p:nvPr/>
        </p:nvSpPr>
        <p:spPr>
          <a:xfrm>
            <a:off x="106750" y="177900"/>
            <a:ext cx="84204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latin typeface="PT Sans Narrow"/>
                <a:ea typeface="PT Sans Narrow"/>
                <a:cs typeface="PT Sans Narrow"/>
                <a:sym typeface="PT Sans Narrow"/>
              </a:rPr>
              <a:t>Challenges and Cross-project Collaboration Opportunities</a:t>
            </a:r>
            <a:endParaRPr sz="30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endParaRPr sz="3000">
              <a:solidFill>
                <a:schemeClr val="dk1"/>
              </a:solidFill>
              <a:latin typeface="PT Sans Narrow"/>
              <a:ea typeface="PT Sans Narrow"/>
              <a:cs typeface="PT Sans Narrow"/>
              <a:sym typeface="PT Sans Narrow"/>
            </a:endParaRPr>
          </a:p>
        </p:txBody>
      </p:sp>
      <p:sp>
        <p:nvSpPr>
          <p:cNvPr id="99" name="Google Shape;99;p18"/>
          <p:cNvSpPr txBox="1"/>
          <p:nvPr/>
        </p:nvSpPr>
        <p:spPr>
          <a:xfrm>
            <a:off x="272775" y="1091125"/>
            <a:ext cx="7821358" cy="3071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CA" dirty="0" smtClean="0"/>
              <a:t>Student recruitment and advancement is not a straight line.</a:t>
            </a:r>
          </a:p>
          <a:p>
            <a:pPr marL="457200" lvl="0" indent="-317500" algn="l" rtl="0">
              <a:spcBef>
                <a:spcPts val="0"/>
              </a:spcBef>
              <a:spcAft>
                <a:spcPts val="0"/>
              </a:spcAft>
              <a:buSzPts val="1400"/>
              <a:buChar char="●"/>
            </a:pPr>
            <a:endParaRPr lang="en-CA" dirty="0"/>
          </a:p>
          <a:p>
            <a:pPr marL="457200" lvl="0" indent="-317500" algn="l" rtl="0">
              <a:spcBef>
                <a:spcPts val="0"/>
              </a:spcBef>
              <a:spcAft>
                <a:spcPts val="0"/>
              </a:spcAft>
              <a:buSzPts val="1400"/>
              <a:buChar char="●"/>
            </a:pPr>
            <a:r>
              <a:rPr lang="en-CA" dirty="0" smtClean="0"/>
              <a:t>Three key, new Ph.D. students are just now getting to their comprehensive exams (W20).</a:t>
            </a:r>
          </a:p>
          <a:p>
            <a:pPr marL="457200" indent="-317500">
              <a:buSzPts val="1400"/>
              <a:buFont typeface="Arial"/>
              <a:buChar char="●"/>
            </a:pPr>
            <a:endParaRPr lang="en-CA" dirty="0" smtClean="0"/>
          </a:p>
          <a:p>
            <a:pPr marL="457200" indent="-317500">
              <a:buSzPts val="1400"/>
              <a:buFont typeface="Arial"/>
              <a:buChar char="●"/>
            </a:pPr>
            <a:r>
              <a:rPr lang="en-CA" dirty="0" smtClean="0"/>
              <a:t>Project </a:t>
            </a:r>
            <a:r>
              <a:rPr lang="en-CA" dirty="0"/>
              <a:t>cannot be </a:t>
            </a:r>
            <a:r>
              <a:rPr lang="en-CA" dirty="0" smtClean="0"/>
              <a:t>renewed, which restricts cross-project opportunities.</a:t>
            </a:r>
          </a:p>
          <a:p>
            <a:pPr marL="457200" indent="-317500">
              <a:buSzPts val="1400"/>
              <a:buFont typeface="Arial"/>
              <a:buChar char="●"/>
            </a:pPr>
            <a:endParaRPr lang="en-CA" dirty="0"/>
          </a:p>
          <a:p>
            <a:pPr marL="457200" indent="-317500">
              <a:buSzPts val="1400"/>
              <a:buFont typeface="Arial"/>
              <a:buChar char="●"/>
            </a:pPr>
            <a:r>
              <a:rPr lang="en-CA" dirty="0" smtClean="0"/>
              <a:t>Hope in the next year or two that the array of tools will increase for interoperability of hydraulic and hydrologic models, probabilistic flooding and erosion risk assessment, and combination of ecologic and geomorphic analysis will lead to new insight.</a:t>
            </a:r>
          </a:p>
          <a:p>
            <a:pPr marL="457200" indent="-317500">
              <a:buSzPts val="1400"/>
              <a:buFont typeface="Arial"/>
              <a:buChar char="●"/>
            </a:pPr>
            <a:endParaRPr lang="en-CA" dirty="0"/>
          </a:p>
          <a:p>
            <a:pPr marL="457200" indent="-317500">
              <a:buSzPts val="1400"/>
              <a:buFont typeface="Arial"/>
              <a:buChar char="●"/>
            </a:pPr>
            <a:r>
              <a:rPr lang="en" dirty="0">
                <a:solidFill>
                  <a:schemeClr val="dk1"/>
                </a:solidFill>
              </a:rPr>
              <a:t>In discussions for </a:t>
            </a:r>
            <a:r>
              <a:rPr lang="en" dirty="0" smtClean="0">
                <a:solidFill>
                  <a:schemeClr val="dk1"/>
                </a:solidFill>
              </a:rPr>
              <a:t>addition </a:t>
            </a:r>
            <a:r>
              <a:rPr lang="en" dirty="0">
                <a:solidFill>
                  <a:schemeClr val="dk1"/>
                </a:solidFill>
              </a:rPr>
              <a:t>of locations </a:t>
            </a:r>
            <a:r>
              <a:rPr lang="en" dirty="0" smtClean="0">
                <a:solidFill>
                  <a:schemeClr val="dk1"/>
                </a:solidFill>
              </a:rPr>
              <a:t>for future projects – </a:t>
            </a:r>
            <a:r>
              <a:rPr lang="en" dirty="0">
                <a:solidFill>
                  <a:schemeClr val="dk1"/>
                </a:solidFill>
              </a:rPr>
              <a:t>Grand River Watershed, Northwest Territories.</a:t>
            </a:r>
            <a:endParaRPr lang="en-CA" dirty="0"/>
          </a:p>
          <a:p>
            <a:pPr marL="457200" lvl="0" indent="-317500" algn="l" rtl="0">
              <a:spcBef>
                <a:spcPts val="0"/>
              </a:spcBef>
              <a:spcAft>
                <a:spcPts val="0"/>
              </a:spcAft>
              <a:buSzPts val="1400"/>
              <a:buChar char="●"/>
            </a:pPr>
            <a:endParaRPr lang="en-CA" dirty="0" smtClean="0"/>
          </a:p>
          <a:p>
            <a:pPr marL="457200" lvl="0" indent="-317500" algn="l" rtl="0">
              <a:spcBef>
                <a:spcPts val="0"/>
              </a:spcBef>
              <a:spcAft>
                <a:spcPts val="0"/>
              </a:spcAft>
              <a:buSzPts val="1400"/>
              <a:buChar char="●"/>
            </a:pPr>
            <a:endParaRPr lang="en-CA" dirty="0"/>
          </a:p>
          <a:p>
            <a:pPr marL="45720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00" name="Google Shape;100;p18"/>
          <p:cNvPicPr preferRelativeResize="0"/>
          <p:nvPr/>
        </p:nvPicPr>
        <p:blipFill>
          <a:blip r:embed="rId3">
            <a:alphaModFix/>
          </a:blip>
          <a:stretch>
            <a:fillRect/>
          </a:stretch>
        </p:blipFill>
        <p:spPr>
          <a:xfrm>
            <a:off x="152400" y="4445700"/>
            <a:ext cx="8839200" cy="612982"/>
          </a:xfrm>
          <a:prstGeom prst="rect">
            <a:avLst/>
          </a:prstGeom>
          <a:noFill/>
          <a:ln>
            <a:noFill/>
          </a:ln>
        </p:spPr>
      </p:pic>
      <p:sp>
        <p:nvSpPr>
          <p:cNvPr id="7" name="Google Shape;74;p15"/>
          <p:cNvSpPr txBox="1"/>
          <p:nvPr/>
        </p:nvSpPr>
        <p:spPr>
          <a:xfrm>
            <a:off x="1433400" y="4590241"/>
            <a:ext cx="7175400" cy="106800"/>
          </a:xfrm>
          <a:prstGeom prst="rect">
            <a:avLst/>
          </a:prstGeom>
          <a:noFill/>
          <a:ln>
            <a:noFill/>
          </a:ln>
        </p:spPr>
        <p:txBody>
          <a:bodyPr spcFirstLastPara="1" wrap="square" lIns="91425" tIns="91425" rIns="91425" bIns="91425" anchor="t" anchorCtr="0">
            <a:noAutofit/>
          </a:bodyPr>
          <a:lstStyle/>
          <a:p>
            <a:pPr lvl="0"/>
            <a:r>
              <a:rPr lang="en-CA" dirty="0">
                <a:solidFill>
                  <a:schemeClr val="bg1"/>
                </a:solidFill>
              </a:rPr>
              <a:t>Linking stream network process models to robust data management systems </a:t>
            </a:r>
            <a:endParaRPr lang="en-CA" dirty="0">
              <a:solidFill>
                <a:schemeClr val="bg1"/>
              </a:solidFill>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637</Words>
  <Application>Microsoft Office PowerPoint</Application>
  <PresentationFormat>On-screen Show (16:9)</PresentationFormat>
  <Paragraphs>62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PT Sans Narrow</vt:lpstr>
      <vt:lpstr>Calibri</vt:lpstr>
      <vt:lpstr>Arial</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DeBeer, Chris</dc:creator>
  <cp:lastModifiedBy>Bruce MacVicar</cp:lastModifiedBy>
  <cp:revision>11</cp:revision>
  <dcterms:modified xsi:type="dcterms:W3CDTF">2019-11-19T14:40:10Z</dcterms:modified>
</cp:coreProperties>
</file>