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8"/>
  </p:notesMasterIdLst>
  <p:sldIdLst>
    <p:sldId id="257" r:id="rId2"/>
    <p:sldId id="261" r:id="rId3"/>
    <p:sldId id="262" r:id="rId4"/>
    <p:sldId id="265" r:id="rId5"/>
    <p:sldId id="264" r:id="rId6"/>
    <p:sldId id="263" r:id="rId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82" autoAdjust="0"/>
  </p:normalViewPr>
  <p:slideViewPr>
    <p:cSldViewPr snapToGrid="0">
      <p:cViewPr>
        <p:scale>
          <a:sx n="121" d="100"/>
          <a:sy n="121" d="100"/>
        </p:scale>
        <p:origin x="-528" y="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notesMaster" Target="notesMasters/notesMaster1.xml"/><Relationship Id="rId9" Type="http://schemas.openxmlformats.org/officeDocument/2006/relationships/printerSettings" Target="printerSettings/printerSettings1.bin"/><Relationship Id="rId1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5" Type="http://schemas.openxmlformats.org/officeDocument/2006/relationships/image" Target="../media/image23.wmf"/><Relationship Id="rId6" Type="http://schemas.openxmlformats.org/officeDocument/2006/relationships/image" Target="../media/image24.wmf"/><Relationship Id="rId7" Type="http://schemas.openxmlformats.org/officeDocument/2006/relationships/image" Target="../media/image25.wmf"/><Relationship Id="rId8" Type="http://schemas.openxmlformats.org/officeDocument/2006/relationships/image" Target="../media/image26.wmf"/><Relationship Id="rId9" Type="http://schemas.openxmlformats.org/officeDocument/2006/relationships/image" Target="../media/image27.wmf"/><Relationship Id="rId10" Type="http://schemas.openxmlformats.org/officeDocument/2006/relationships/image" Target="../media/image28.wmf"/><Relationship Id="rId1" Type="http://schemas.openxmlformats.org/officeDocument/2006/relationships/image" Target="../media/image19.wmf"/><Relationship Id="rId2"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28109756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It can help to frame your main research objective as a question. For example,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How will climate change affect agriculture in Canada?</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How can we improve water quality and reduce algal blooms in Canadian lakes?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What are the links between fish health, food safety and food security in the Indigenous North?</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What is the significance of groundwater fluxes on surface water flow?</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73db3644b4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It can help to frame your main research objective as a question. For example,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How will climate change affect agriculture in Canada?</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How can we improve water quality and reduce algal blooms in Canadian lakes?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What are the links between fish health, food safety and food security in the Indigenous North?</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What is the significance of groundwater fluxes on surface water flow?</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8" name="Google Shape;68;g73db3644b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73db3644b4_0_1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latin typeface="PT Sans Narrow"/>
                <a:ea typeface="PT Sans Narrow"/>
                <a:cs typeface="PT Sans Narrow"/>
                <a:sym typeface="PT Sans Narrow"/>
              </a:rPr>
              <a:t>These accomplishments slides will be also be used to build slide bank for use in GWF presentations </a:t>
            </a:r>
            <a:endParaRPr sz="1200" dirty="0">
              <a:latin typeface="PT Sans Narrow"/>
              <a:ea typeface="PT Sans Narrow"/>
              <a:cs typeface="PT Sans Narrow"/>
              <a:sym typeface="PT Sans Narrow"/>
            </a:endParaRPr>
          </a:p>
          <a:p>
            <a:pPr marL="0" lvl="0" indent="0" algn="l" rtl="0">
              <a:spcBef>
                <a:spcPts val="0"/>
              </a:spcBef>
              <a:spcAft>
                <a:spcPts val="0"/>
              </a:spcAft>
              <a:buNone/>
            </a:pPr>
            <a:endParaRPr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r>
              <a:rPr lang="en" sz="1200" dirty="0">
                <a:latin typeface="PT Sans Narrow"/>
                <a:ea typeface="PT Sans Narrow"/>
                <a:cs typeface="PT Sans Narrow"/>
                <a:sym typeface="PT Sans Narrow"/>
              </a:rPr>
              <a:t>How are these results key to advancing the science</a:t>
            </a:r>
            <a:endParaRPr sz="1200" dirty="0">
              <a:latin typeface="PT Sans Narrow"/>
              <a:ea typeface="PT Sans Narrow"/>
              <a:cs typeface="PT Sans Narrow"/>
              <a:sym typeface="PT Sans Narrow"/>
            </a:endParaRPr>
          </a:p>
          <a:p>
            <a:pPr marL="457200" lvl="0" indent="0" algn="l" rtl="0">
              <a:spcBef>
                <a:spcPts val="0"/>
              </a:spcBef>
              <a:spcAft>
                <a:spcPts val="0"/>
              </a:spcAft>
              <a:buClr>
                <a:schemeClr val="dk1"/>
              </a:buClr>
              <a:buSzPts val="1100"/>
              <a:buFont typeface="Arial"/>
              <a:buNone/>
            </a:pPr>
            <a:endParaRPr sz="1200" dirty="0">
              <a:latin typeface="PT Sans Narrow"/>
              <a:ea typeface="PT Sans Narrow"/>
              <a:cs typeface="PT Sans Narrow"/>
              <a:sym typeface="PT Sans Narrow"/>
            </a:endParaRPr>
          </a:p>
          <a:p>
            <a:pPr marL="457200" lvl="0" indent="-304800" algn="l" rtl="0">
              <a:spcBef>
                <a:spcPts val="0"/>
              </a:spcBef>
              <a:spcAft>
                <a:spcPts val="0"/>
              </a:spcAft>
              <a:buClr>
                <a:srgbClr val="000000"/>
              </a:buClr>
              <a:buSzPts val="1200"/>
              <a:buFont typeface="PT Sans Narrow"/>
              <a:buChar char="●"/>
            </a:pPr>
            <a:r>
              <a:rPr lang="en" sz="1200" dirty="0">
                <a:latin typeface="PT Sans Narrow"/>
                <a:ea typeface="PT Sans Narrow"/>
                <a:cs typeface="PT Sans Narrow"/>
                <a:sym typeface="PT Sans Narrow"/>
              </a:rPr>
              <a:t>How are these results linked to the needs of your partners/users?</a:t>
            </a:r>
            <a:endParaRPr sz="1200" dirty="0">
              <a:latin typeface="PT Sans Narrow"/>
              <a:ea typeface="PT Sans Narrow"/>
              <a:cs typeface="PT Sans Narrow"/>
              <a:sym typeface="PT Sans Narrow"/>
            </a:endParaRPr>
          </a:p>
        </p:txBody>
      </p:sp>
      <p:sp>
        <p:nvSpPr>
          <p:cNvPr id="77" name="Google Shape;77;g73db3644b4_0_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db3644b4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g73db3644b4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3db3644b4_0_1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5" name="Google Shape;95;g73db3644b4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3db3644b4_0_2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latin typeface="PT Sans Narrow"/>
              <a:ea typeface="PT Sans Narrow"/>
              <a:cs typeface="PT Sans Narrow"/>
              <a:sym typeface="PT Sans Narrow"/>
            </a:endParaRPr>
          </a:p>
          <a:p>
            <a:pPr marL="0" lvl="0" indent="0" algn="l" rtl="0">
              <a:spcBef>
                <a:spcPts val="0"/>
              </a:spcBef>
              <a:spcAft>
                <a:spcPts val="0"/>
              </a:spcAft>
              <a:buNone/>
            </a:pPr>
            <a:endParaRPr/>
          </a:p>
        </p:txBody>
      </p:sp>
      <p:sp>
        <p:nvSpPr>
          <p:cNvPr id="86" name="Google Shape;86;g73db3644b4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16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1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3"/>
          <p:cNvPicPr preferRelativeResize="0"/>
          <p:nvPr/>
        </p:nvPicPr>
        <p:blipFill rotWithShape="1">
          <a:blip r:embed="rId2">
            <a:alphaModFix/>
          </a:blip>
          <a:srcRect/>
          <a:stretch/>
        </p:blipFill>
        <p:spPr>
          <a:xfrm>
            <a:off x="0" y="0"/>
            <a:ext cx="6858002" cy="791679"/>
          </a:xfrm>
          <a:prstGeom prst="rect">
            <a:avLst/>
          </a:prstGeom>
          <a:noFill/>
          <a:ln>
            <a:noFill/>
          </a:ln>
        </p:spPr>
      </p:pic>
      <p:pic>
        <p:nvPicPr>
          <p:cNvPr id="57" name="Google Shape;57;p13"/>
          <p:cNvPicPr preferRelativeResize="0"/>
          <p:nvPr/>
        </p:nvPicPr>
        <p:blipFill rotWithShape="1">
          <a:blip r:embed="rId3">
            <a:alphaModFix/>
          </a:blip>
          <a:srcRect/>
          <a:stretch/>
        </p:blipFill>
        <p:spPr>
          <a:xfrm>
            <a:off x="1447800" y="4594622"/>
            <a:ext cx="4800599" cy="4885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png"/><Relationship Id="rId14" Type="http://schemas.openxmlformats.org/officeDocument/2006/relationships/image" Target="../media/image14.jpeg"/><Relationship Id="rId15" Type="http://schemas.openxmlformats.org/officeDocument/2006/relationships/image" Target="../media/image15.jpeg"/><Relationship Id="rId16" Type="http://schemas.openxmlformats.org/officeDocument/2006/relationships/image" Target="../media/image16.jpeg"/><Relationship Id="rId17" Type="http://schemas.openxmlformats.org/officeDocument/2006/relationships/image" Target="../media/image17.png"/><Relationship Id="rId18"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s>
</file>

<file path=ppt/slides/_rels/slide2.xml.rels><?xml version="1.0" encoding="UTF-8" standalone="yes"?>
<Relationships xmlns="http://schemas.openxmlformats.org/package/2006/relationships"><Relationship Id="rId9" Type="http://schemas.openxmlformats.org/officeDocument/2006/relationships/image" Target="../media/image34.jpeg"/><Relationship Id="rId20" Type="http://schemas.openxmlformats.org/officeDocument/2006/relationships/image" Target="../media/image23.wmf"/><Relationship Id="rId21" Type="http://schemas.openxmlformats.org/officeDocument/2006/relationships/oleObject" Target="../embeddings/oleObject6.bin"/><Relationship Id="rId22" Type="http://schemas.openxmlformats.org/officeDocument/2006/relationships/image" Target="../media/image24.wmf"/><Relationship Id="rId23" Type="http://schemas.openxmlformats.org/officeDocument/2006/relationships/oleObject" Target="../embeddings/oleObject7.bin"/><Relationship Id="rId24" Type="http://schemas.openxmlformats.org/officeDocument/2006/relationships/image" Target="../media/image25.wmf"/><Relationship Id="rId25" Type="http://schemas.openxmlformats.org/officeDocument/2006/relationships/oleObject" Target="../embeddings/oleObject8.bin"/><Relationship Id="rId26" Type="http://schemas.openxmlformats.org/officeDocument/2006/relationships/image" Target="../media/image26.wmf"/><Relationship Id="rId27" Type="http://schemas.openxmlformats.org/officeDocument/2006/relationships/oleObject" Target="../embeddings/oleObject9.bin"/><Relationship Id="rId28" Type="http://schemas.openxmlformats.org/officeDocument/2006/relationships/image" Target="../media/image27.wmf"/><Relationship Id="rId29" Type="http://schemas.openxmlformats.org/officeDocument/2006/relationships/oleObject" Target="../embeddings/oleObject10.bin"/><Relationship Id="rId30" Type="http://schemas.openxmlformats.org/officeDocument/2006/relationships/image" Target="../media/image28.wmf"/><Relationship Id="rId31" Type="http://schemas.openxmlformats.org/officeDocument/2006/relationships/image" Target="../media/image18.emf"/><Relationship Id="rId32" Type="http://schemas.openxmlformats.org/officeDocument/2006/relationships/hyperlink" Target="mailto:selvaga@mcmaster.ca" TargetMode="External"/><Relationship Id="rId10" Type="http://schemas.openxmlformats.org/officeDocument/2006/relationships/image" Target="../media/image35.png"/><Relationship Id="rId11" Type="http://schemas.openxmlformats.org/officeDocument/2006/relationships/oleObject" Target="../embeddings/oleObject1.bin"/><Relationship Id="rId12" Type="http://schemas.openxmlformats.org/officeDocument/2006/relationships/image" Target="../media/image19.wmf"/><Relationship Id="rId13" Type="http://schemas.openxmlformats.org/officeDocument/2006/relationships/oleObject" Target="../embeddings/oleObject2.bin"/><Relationship Id="rId14" Type="http://schemas.openxmlformats.org/officeDocument/2006/relationships/image" Target="../media/image20.wmf"/><Relationship Id="rId15" Type="http://schemas.openxmlformats.org/officeDocument/2006/relationships/oleObject" Target="../embeddings/oleObject3.bin"/><Relationship Id="rId16" Type="http://schemas.openxmlformats.org/officeDocument/2006/relationships/image" Target="../media/image21.wmf"/><Relationship Id="rId17" Type="http://schemas.openxmlformats.org/officeDocument/2006/relationships/oleObject" Target="../embeddings/oleObject4.bin"/><Relationship Id="rId18" Type="http://schemas.openxmlformats.org/officeDocument/2006/relationships/image" Target="../media/image22.wmf"/><Relationship Id="rId19" Type="http://schemas.openxmlformats.org/officeDocument/2006/relationships/oleObject" Target="../embeddings/oleObject5.bin"/><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2.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tiff"/><Relationship Id="rId7" Type="http://schemas.openxmlformats.org/officeDocument/2006/relationships/image" Target="../media/image32.jpeg"/><Relationship Id="rId8"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6.jpg"/><Relationship Id="rId5" Type="http://schemas.openxmlformats.org/officeDocument/2006/relationships/image" Target="../media/image18.emf"/><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1" Type="http://schemas.openxmlformats.org/officeDocument/2006/relationships/image" Target="../media/image46.png"/><Relationship Id="rId12" Type="http://schemas.microsoft.com/office/2007/relationships/hdphoto" Target="../media/hdphoto1.wdp"/><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40.jpg"/><Relationship Id="rId5" Type="http://schemas.openxmlformats.org/officeDocument/2006/relationships/image" Target="../media/image41.jpeg"/><Relationship Id="rId6" Type="http://schemas.openxmlformats.org/officeDocument/2006/relationships/image" Target="../media/image42.png"/><Relationship Id="rId7" Type="http://schemas.openxmlformats.org/officeDocument/2006/relationships/image" Target="../media/image18.emf"/><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51.png"/><Relationship Id="rId5"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572320" y="3138913"/>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coordinates: PI, email, website, etc</a:t>
            </a:r>
            <a:endParaRPr>
              <a:solidFill>
                <a:srgbClr val="FFFFFF"/>
              </a:solidFill>
              <a:latin typeface="PT Sans Narrow"/>
              <a:ea typeface="PT Sans Narrow"/>
              <a:cs typeface="PT Sans Narrow"/>
              <a:sym typeface="PT Sans Narrow"/>
            </a:endParaRPr>
          </a:p>
        </p:txBody>
      </p:sp>
      <p:sp>
        <p:nvSpPr>
          <p:cNvPr id="7" name="Title 1"/>
          <p:cNvSpPr>
            <a:spLocks noGrp="1"/>
          </p:cNvSpPr>
          <p:nvPr>
            <p:ph type="ctrTitle"/>
          </p:nvPr>
        </p:nvSpPr>
        <p:spPr>
          <a:xfrm>
            <a:off x="1374880" y="1301619"/>
            <a:ext cx="6213197" cy="1532555"/>
          </a:xfrm>
        </p:spPr>
        <p:txBody>
          <a:bodyPr>
            <a:noAutofit/>
          </a:bodyPr>
          <a:lstStyle/>
          <a:p>
            <a:r>
              <a:rPr lang="en-CA" sz="2500" b="1" dirty="0" smtClean="0"/>
              <a:t>Sensors and Sensing Systems for Water Quality Monitoring </a:t>
            </a:r>
            <a:r>
              <a:rPr lang="en-CA" sz="2500" b="1" dirty="0"/>
              <a:t>	</a:t>
            </a:r>
            <a:br>
              <a:rPr lang="en-CA" sz="2500" b="1" dirty="0"/>
            </a:br>
            <a:endParaRPr lang="en-CA" sz="2500" b="1" dirty="0"/>
          </a:p>
        </p:txBody>
      </p:sp>
      <p:pic>
        <p:nvPicPr>
          <p:cNvPr id="10" name="Picture 32" descr="https://socialsciences.mcmaster.ca/people/martin-hill-dawn/@@images/image"/>
          <p:cNvPicPr>
            <a:picLocks noChangeAspect="1" noChangeArrowheads="1"/>
          </p:cNvPicPr>
          <p:nvPr/>
        </p:nvPicPr>
        <p:blipFill>
          <a:blip r:embed="rId3" cstate="print"/>
          <a:srcRect/>
          <a:stretch>
            <a:fillRect/>
          </a:stretch>
        </p:blipFill>
        <p:spPr bwMode="auto">
          <a:xfrm>
            <a:off x="4953000" y="119626"/>
            <a:ext cx="1235471" cy="1235471"/>
          </a:xfrm>
          <a:prstGeom prst="rect">
            <a:avLst/>
          </a:prstGeom>
          <a:noFill/>
        </p:spPr>
      </p:pic>
      <p:pic>
        <p:nvPicPr>
          <p:cNvPr id="11" name="Picture 34" descr="P. Ravi"/>
          <p:cNvPicPr>
            <a:picLocks noChangeAspect="1" noChangeArrowheads="1"/>
          </p:cNvPicPr>
          <p:nvPr/>
        </p:nvPicPr>
        <p:blipFill>
          <a:blip r:embed="rId4" cstate="print"/>
          <a:srcRect/>
          <a:stretch>
            <a:fillRect/>
          </a:stretch>
        </p:blipFill>
        <p:spPr bwMode="auto">
          <a:xfrm>
            <a:off x="2819400" y="119626"/>
            <a:ext cx="1235471" cy="1235471"/>
          </a:xfrm>
          <a:prstGeom prst="rect">
            <a:avLst/>
          </a:prstGeom>
          <a:noFill/>
        </p:spPr>
      </p:pic>
      <p:pic>
        <p:nvPicPr>
          <p:cNvPr id="12" name="Picture 10" descr="Picture of Fereidoun Rezanezhad"/>
          <p:cNvPicPr>
            <a:picLocks noChangeAspect="1" noChangeArrowheads="1"/>
          </p:cNvPicPr>
          <p:nvPr/>
        </p:nvPicPr>
        <p:blipFill rotWithShape="1">
          <a:blip r:embed="rId5" cstate="print"/>
          <a:srcRect b="10412"/>
          <a:stretch/>
        </p:blipFill>
        <p:spPr bwMode="auto">
          <a:xfrm>
            <a:off x="618094" y="3806532"/>
            <a:ext cx="966584" cy="1200507"/>
          </a:xfrm>
          <a:prstGeom prst="rect">
            <a:avLst/>
          </a:prstGeom>
          <a:noFill/>
        </p:spPr>
      </p:pic>
      <p:pic>
        <p:nvPicPr>
          <p:cNvPr id="13" name="Picture 12" descr="Philippe Van Cappellen"/>
          <p:cNvPicPr>
            <a:picLocks noChangeAspect="1" noChangeArrowheads="1"/>
          </p:cNvPicPr>
          <p:nvPr/>
        </p:nvPicPr>
        <p:blipFill rotWithShape="1">
          <a:blip r:embed="rId6" cstate="print"/>
          <a:srcRect l="6952" r="-1" b="5582"/>
          <a:stretch/>
        </p:blipFill>
        <p:spPr bwMode="auto">
          <a:xfrm>
            <a:off x="5893455" y="3807263"/>
            <a:ext cx="945908" cy="1199776"/>
          </a:xfrm>
          <a:prstGeom prst="rect">
            <a:avLst/>
          </a:prstGeom>
          <a:noFill/>
        </p:spPr>
      </p:pic>
      <p:pic>
        <p:nvPicPr>
          <p:cNvPr id="14" name="Picture 18" descr="Chang-qing"/>
          <p:cNvPicPr>
            <a:picLocks noChangeAspect="1" noChangeArrowheads="1"/>
          </p:cNvPicPr>
          <p:nvPr/>
        </p:nvPicPr>
        <p:blipFill rotWithShape="1">
          <a:blip r:embed="rId7" cstate="print"/>
          <a:srcRect l="10909" r="11818"/>
          <a:stretch/>
        </p:blipFill>
        <p:spPr bwMode="auto">
          <a:xfrm>
            <a:off x="7525124" y="3811061"/>
            <a:ext cx="924164" cy="1195977"/>
          </a:xfrm>
          <a:prstGeom prst="rect">
            <a:avLst/>
          </a:prstGeom>
          <a:noFill/>
        </p:spPr>
      </p:pic>
      <p:pic>
        <p:nvPicPr>
          <p:cNvPr id="15" name="Picture 20" descr="Related image"/>
          <p:cNvPicPr>
            <a:picLocks noChangeAspect="1" noChangeArrowheads="1"/>
          </p:cNvPicPr>
          <p:nvPr/>
        </p:nvPicPr>
        <p:blipFill rotWithShape="1">
          <a:blip r:embed="rId8" cstate="print"/>
          <a:srcRect b="7661"/>
          <a:stretch/>
        </p:blipFill>
        <p:spPr bwMode="auto">
          <a:xfrm>
            <a:off x="4097271" y="3805801"/>
            <a:ext cx="949307" cy="1201238"/>
          </a:xfrm>
          <a:prstGeom prst="rect">
            <a:avLst/>
          </a:prstGeom>
          <a:noFill/>
        </p:spPr>
      </p:pic>
      <p:pic>
        <p:nvPicPr>
          <p:cNvPr id="16" name="Picture 30" descr="Image result for emil sekerinski"/>
          <p:cNvPicPr>
            <a:picLocks noChangeAspect="1" noChangeArrowheads="1"/>
          </p:cNvPicPr>
          <p:nvPr/>
        </p:nvPicPr>
        <p:blipFill rotWithShape="1">
          <a:blip r:embed="rId9" cstate="print"/>
          <a:srcRect l="10303" r="10909"/>
          <a:stretch/>
        </p:blipFill>
        <p:spPr bwMode="auto">
          <a:xfrm>
            <a:off x="2383186" y="3811061"/>
            <a:ext cx="942285" cy="1195977"/>
          </a:xfrm>
          <a:prstGeom prst="rect">
            <a:avLst/>
          </a:prstGeom>
          <a:noFill/>
        </p:spPr>
      </p:pic>
      <p:pic>
        <p:nvPicPr>
          <p:cNvPr id="17" name="Picture 2" descr="Karsten Liber"/>
          <p:cNvPicPr>
            <a:picLocks noChangeAspect="1" noChangeArrowheads="1"/>
          </p:cNvPicPr>
          <p:nvPr/>
        </p:nvPicPr>
        <p:blipFill rotWithShape="1">
          <a:blip r:embed="rId10" cstate="print"/>
          <a:srcRect t="2778" b="13258"/>
          <a:stretch/>
        </p:blipFill>
        <p:spPr bwMode="auto">
          <a:xfrm>
            <a:off x="7467600" y="82467"/>
            <a:ext cx="1019539" cy="1284078"/>
          </a:xfrm>
          <a:prstGeom prst="rect">
            <a:avLst/>
          </a:prstGeom>
          <a:noFill/>
        </p:spPr>
      </p:pic>
      <p:pic>
        <p:nvPicPr>
          <p:cNvPr id="18" name="Picture 8" descr="Juewen Liu"/>
          <p:cNvPicPr>
            <a:picLocks noChangeAspect="1" noChangeArrowheads="1"/>
          </p:cNvPicPr>
          <p:nvPr/>
        </p:nvPicPr>
        <p:blipFill rotWithShape="1">
          <a:blip r:embed="rId11" cstate="print"/>
          <a:srcRect b="13644"/>
          <a:stretch/>
        </p:blipFill>
        <p:spPr bwMode="auto">
          <a:xfrm>
            <a:off x="612522" y="83288"/>
            <a:ext cx="987678" cy="1283257"/>
          </a:xfrm>
          <a:prstGeom prst="rect">
            <a:avLst/>
          </a:prstGeom>
          <a:noFill/>
        </p:spPr>
      </p:pic>
      <p:pic>
        <p:nvPicPr>
          <p:cNvPr id="19" name="Picture 4" descr="http://homepage.usask.ca/~kaw171/Images/Img0065_small.jpg"/>
          <p:cNvPicPr>
            <a:picLocks noChangeAspect="1" noChangeArrowheads="1"/>
          </p:cNvPicPr>
          <p:nvPr/>
        </p:nvPicPr>
        <p:blipFill rotWithShape="1">
          <a:blip r:embed="rId12" cstate="print"/>
          <a:srcRect b="12879"/>
          <a:stretch/>
        </p:blipFill>
        <p:spPr bwMode="auto">
          <a:xfrm>
            <a:off x="609595" y="2560585"/>
            <a:ext cx="956782" cy="1166984"/>
          </a:xfrm>
          <a:prstGeom prst="rect">
            <a:avLst/>
          </a:prstGeom>
          <a:noFill/>
        </p:spPr>
      </p:pic>
      <p:pic>
        <p:nvPicPr>
          <p:cNvPr id="20" name="Picture 6" descr="Carolyn Ren"/>
          <p:cNvPicPr>
            <a:picLocks noChangeAspect="1" noChangeArrowheads="1"/>
          </p:cNvPicPr>
          <p:nvPr/>
        </p:nvPicPr>
        <p:blipFill rotWithShape="1">
          <a:blip r:embed="rId13" cstate="print"/>
          <a:srcRect t="3157" b="9091"/>
          <a:stretch/>
        </p:blipFill>
        <p:spPr bwMode="auto">
          <a:xfrm>
            <a:off x="2438395" y="2553130"/>
            <a:ext cx="865922" cy="1139802"/>
          </a:xfrm>
          <a:prstGeom prst="rect">
            <a:avLst/>
          </a:prstGeom>
          <a:noFill/>
        </p:spPr>
      </p:pic>
      <p:pic>
        <p:nvPicPr>
          <p:cNvPr id="21" name="Picture 14" descr="Photo of Scott Smith"/>
          <p:cNvPicPr>
            <a:picLocks noChangeAspect="1" noChangeArrowheads="1"/>
          </p:cNvPicPr>
          <p:nvPr/>
        </p:nvPicPr>
        <p:blipFill rotWithShape="1">
          <a:blip r:embed="rId14" cstate="print"/>
          <a:srcRect l="15757" r="6969"/>
          <a:stretch/>
        </p:blipFill>
        <p:spPr bwMode="auto">
          <a:xfrm>
            <a:off x="4120995" y="2568536"/>
            <a:ext cx="924165" cy="1195977"/>
          </a:xfrm>
          <a:prstGeom prst="rect">
            <a:avLst/>
          </a:prstGeom>
          <a:noFill/>
        </p:spPr>
      </p:pic>
      <p:pic>
        <p:nvPicPr>
          <p:cNvPr id="22" name="Picture 16" descr="http://www.chemistry.mcmaster.ca/kruse/images/kruse.jpg"/>
          <p:cNvPicPr>
            <a:picLocks noChangeAspect="1" noChangeArrowheads="1"/>
          </p:cNvPicPr>
          <p:nvPr/>
        </p:nvPicPr>
        <p:blipFill rotWithShape="1">
          <a:blip r:embed="rId15" cstate="print"/>
          <a:srcRect t="6474" b="5372"/>
          <a:stretch/>
        </p:blipFill>
        <p:spPr bwMode="auto">
          <a:xfrm>
            <a:off x="5872463" y="2558597"/>
            <a:ext cx="956782" cy="1159736"/>
          </a:xfrm>
          <a:prstGeom prst="rect">
            <a:avLst/>
          </a:prstGeom>
          <a:noFill/>
        </p:spPr>
      </p:pic>
      <p:sp>
        <p:nvSpPr>
          <p:cNvPr id="23" name="AutoShape 22" descr="Image result for jamal deen"/>
          <p:cNvSpPr>
            <a:spLocks noChangeAspect="1" noChangeArrowheads="1"/>
          </p:cNvSpPr>
          <p:nvPr/>
        </p:nvSpPr>
        <p:spPr bwMode="auto">
          <a:xfrm>
            <a:off x="307975" y="79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24" name="AutoShape 24" descr="Image result for jamal deen"/>
          <p:cNvSpPr>
            <a:spLocks noChangeAspect="1" noChangeArrowheads="1"/>
          </p:cNvSpPr>
          <p:nvPr/>
        </p:nvSpPr>
        <p:spPr bwMode="auto">
          <a:xfrm>
            <a:off x="307975" y="79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5" name="Picture 26" descr="http://www.ece.mcmaster.ca/~jamal/deen.jpg"/>
          <p:cNvPicPr>
            <a:picLocks noChangeAspect="1" noChangeArrowheads="1"/>
          </p:cNvPicPr>
          <p:nvPr/>
        </p:nvPicPr>
        <p:blipFill rotWithShape="1">
          <a:blip r:embed="rId16" cstate="print"/>
          <a:srcRect l="10823" t="4214" r="10320"/>
          <a:stretch/>
        </p:blipFill>
        <p:spPr bwMode="auto">
          <a:xfrm>
            <a:off x="7515045" y="2545313"/>
            <a:ext cx="924164" cy="1153397"/>
          </a:xfrm>
          <a:prstGeom prst="rect">
            <a:avLst/>
          </a:prstGeom>
          <a:noFill/>
        </p:spPr>
      </p:pic>
      <p:sp>
        <p:nvSpPr>
          <p:cNvPr id="26" name="AutoShape 28" descr="Image result for emil sekerinski"/>
          <p:cNvSpPr>
            <a:spLocks noChangeAspect="1" noChangeArrowheads="1"/>
          </p:cNvSpPr>
          <p:nvPr/>
        </p:nvSpPr>
        <p:spPr bwMode="auto">
          <a:xfrm>
            <a:off x="307975" y="793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28" name="Picture 27">
            <a:extLst>
              <a:ext uri="{FF2B5EF4-FFF2-40B4-BE49-F238E27FC236}">
                <a16:creationId xmlns:a16="http://schemas.microsoft.com/office/drawing/2014/main" xmlns="" id="{24C45CAB-7CA4-7F45-9719-749486300CE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79897" y="1550826"/>
            <a:ext cx="824945" cy="824945"/>
          </a:xfrm>
          <a:prstGeom prst="rect">
            <a:avLst/>
          </a:prstGeom>
        </p:spPr>
      </p:pic>
      <p:pic>
        <p:nvPicPr>
          <p:cNvPr id="29" name="Picture 28">
            <a:extLst>
              <a:ext uri="{FF2B5EF4-FFF2-40B4-BE49-F238E27FC236}">
                <a16:creationId xmlns:a16="http://schemas.microsoft.com/office/drawing/2014/main" xmlns="" id="{7138AC84-3BD6-2C43-9F2B-E542641A981B}"/>
              </a:ext>
            </a:extLst>
          </p:cNvPr>
          <p:cNvPicPr>
            <a:picLocks noChangeAspect="1"/>
          </p:cNvPicPr>
          <p:nvPr/>
        </p:nvPicPr>
        <p:blipFill>
          <a:blip r:embed="rId18" cstate="print"/>
          <a:stretch>
            <a:fillRect/>
          </a:stretch>
        </p:blipFill>
        <p:spPr>
          <a:xfrm>
            <a:off x="7498651" y="1474625"/>
            <a:ext cx="950037" cy="95003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coordinates: PI, email, website, etc</a:t>
            </a:r>
            <a:endParaRPr>
              <a:solidFill>
                <a:srgbClr val="FFFFFF"/>
              </a:solidFill>
              <a:latin typeface="PT Sans Narrow"/>
              <a:ea typeface="PT Sans Narrow"/>
              <a:cs typeface="PT Sans Narrow"/>
              <a:sym typeface="PT Sans Narrow"/>
            </a:endParaRPr>
          </a:p>
        </p:txBody>
      </p:sp>
      <p:sp>
        <p:nvSpPr>
          <p:cNvPr id="71" name="Google Shape;71;p15"/>
          <p:cNvSpPr txBox="1"/>
          <p:nvPr/>
        </p:nvSpPr>
        <p:spPr>
          <a:xfrm>
            <a:off x="106750" y="87904"/>
            <a:ext cx="74361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smtClean="0">
                <a:latin typeface="PT Sans Narrow"/>
                <a:ea typeface="PT Sans Narrow"/>
                <a:cs typeface="PT Sans Narrow"/>
                <a:sym typeface="PT Sans Narrow"/>
              </a:rPr>
              <a:t>Project </a:t>
            </a:r>
            <a:r>
              <a:rPr lang="en" sz="3000" b="1" dirty="0">
                <a:latin typeface="PT Sans Narrow"/>
                <a:ea typeface="PT Sans Narrow"/>
                <a:cs typeface="PT Sans Narrow"/>
                <a:sym typeface="PT Sans Narrow"/>
              </a:rPr>
              <a:t>Introduction and Information</a:t>
            </a:r>
            <a:endParaRPr sz="3000" b="1" dirty="0">
              <a:latin typeface="PT Sans Narrow"/>
              <a:ea typeface="PT Sans Narrow"/>
              <a:cs typeface="PT Sans Narrow"/>
              <a:sym typeface="PT Sans Narrow"/>
            </a:endParaRPr>
          </a:p>
        </p:txBody>
      </p:sp>
      <p:pic>
        <p:nvPicPr>
          <p:cNvPr id="73" name="Google Shape;73;p15"/>
          <p:cNvPicPr preferRelativeResize="0"/>
          <p:nvPr/>
        </p:nvPicPr>
        <p:blipFill>
          <a:blip r:embed="rId4">
            <a:alphaModFix/>
          </a:blip>
          <a:stretch>
            <a:fillRect/>
          </a:stretch>
        </p:blipFill>
        <p:spPr>
          <a:xfrm>
            <a:off x="152400" y="4445700"/>
            <a:ext cx="8839200" cy="612982"/>
          </a:xfrm>
          <a:prstGeom prst="rect">
            <a:avLst/>
          </a:prstGeom>
          <a:noFill/>
          <a:ln>
            <a:noFill/>
          </a:ln>
        </p:spPr>
      </p:pic>
      <p:sp>
        <p:nvSpPr>
          <p:cNvPr id="74" name="Google Shape;74;p15"/>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solidFill>
                  <a:srgbClr val="FFFFFF"/>
                </a:solidFill>
                <a:latin typeface="PT Sans Narrow"/>
                <a:ea typeface="PT Sans Narrow"/>
                <a:cs typeface="PT Sans Narrow"/>
                <a:sym typeface="PT Sans Narrow"/>
              </a:rPr>
              <a:t>Sensors and Sensing Systems for Water Quality Monitoring</a:t>
            </a:r>
            <a:endParaRPr dirty="0">
              <a:solidFill>
                <a:srgbClr val="FFFFFF"/>
              </a:solidFill>
              <a:latin typeface="PT Sans Narrow"/>
              <a:ea typeface="PT Sans Narrow"/>
              <a:cs typeface="PT Sans Narrow"/>
              <a:sym typeface="PT Sans Narrow"/>
            </a:endParaRPr>
          </a:p>
        </p:txBody>
      </p:sp>
      <p:sp>
        <p:nvSpPr>
          <p:cNvPr id="7" name="Rectangle 6"/>
          <p:cNvSpPr/>
          <p:nvPr/>
        </p:nvSpPr>
        <p:spPr>
          <a:xfrm>
            <a:off x="512878" y="868816"/>
            <a:ext cx="8147359" cy="961808"/>
          </a:xfrm>
          <a:prstGeom prst="rect">
            <a:avLst/>
          </a:prstGeom>
          <a:solidFill>
            <a:srgbClr val="FED75E"/>
          </a:solidFill>
          <a:ln w="12700">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Frame 7"/>
          <p:cNvSpPr/>
          <p:nvPr/>
        </p:nvSpPr>
        <p:spPr>
          <a:xfrm>
            <a:off x="450012" y="1953505"/>
            <a:ext cx="8250225" cy="936355"/>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452685" y="813556"/>
            <a:ext cx="8257553" cy="1086352"/>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612884" y="908812"/>
            <a:ext cx="8007352" cy="884858"/>
          </a:xfrm>
          <a:prstGeom prst="rect">
            <a:avLst/>
          </a:prstGeom>
          <a:noFill/>
        </p:spPr>
        <p:txBody>
          <a:bodyPr wrap="square" rtlCol="0">
            <a:spAutoFit/>
          </a:bodyPr>
          <a:lstStyle/>
          <a:p>
            <a:r>
              <a:rPr lang="en-US" sz="1200" b="1" u="sng" dirty="0" smtClean="0">
                <a:solidFill>
                  <a:schemeClr val="accent5">
                    <a:lumMod val="50000"/>
                  </a:schemeClr>
                </a:solidFill>
              </a:rPr>
              <a:t>KEY OBJECTIVES:</a:t>
            </a:r>
            <a:endParaRPr lang="en-US" sz="900" b="1" dirty="0">
              <a:solidFill>
                <a:schemeClr val="accent5">
                  <a:lumMod val="50000"/>
                </a:schemeClr>
              </a:solidFill>
            </a:endParaRPr>
          </a:p>
          <a:p>
            <a:endParaRPr lang="en-US" sz="800" b="1" u="sng" dirty="0">
              <a:solidFill>
                <a:schemeClr val="accent5">
                  <a:lumMod val="50000"/>
                </a:schemeClr>
              </a:solidFill>
            </a:endParaRPr>
          </a:p>
          <a:p>
            <a:pPr marL="171450" indent="-171450">
              <a:buFont typeface="Wingdings" charset="2"/>
              <a:buChar char="Ø"/>
            </a:pPr>
            <a:r>
              <a:rPr lang="en-US" sz="1050" dirty="0" smtClean="0">
                <a:solidFill>
                  <a:srgbClr val="215968"/>
                </a:solidFill>
              </a:rPr>
              <a:t>One of GWF key objectives -  integrate </a:t>
            </a:r>
            <a:r>
              <a:rPr lang="en-US" sz="1050" dirty="0">
                <a:solidFill>
                  <a:srgbClr val="215968"/>
                </a:solidFill>
              </a:rPr>
              <a:t>water quantity and </a:t>
            </a:r>
            <a:r>
              <a:rPr lang="en-US" sz="1050" dirty="0" smtClean="0">
                <a:solidFill>
                  <a:srgbClr val="215968"/>
                </a:solidFill>
              </a:rPr>
              <a:t>quality </a:t>
            </a:r>
            <a:r>
              <a:rPr lang="en-US" sz="1050" dirty="0">
                <a:solidFill>
                  <a:srgbClr val="215968"/>
                </a:solidFill>
              </a:rPr>
              <a:t>data in real-</a:t>
            </a:r>
            <a:r>
              <a:rPr lang="en-US" sz="1050" dirty="0" smtClean="0">
                <a:solidFill>
                  <a:srgbClr val="215968"/>
                </a:solidFill>
              </a:rPr>
              <a:t>time, make it </a:t>
            </a:r>
            <a:r>
              <a:rPr lang="en-US" sz="1050" dirty="0">
                <a:solidFill>
                  <a:srgbClr val="215968"/>
                </a:solidFill>
              </a:rPr>
              <a:t>readily available to users wirelessly</a:t>
            </a:r>
            <a:r>
              <a:rPr lang="en-US" sz="1050" dirty="0" smtClean="0">
                <a:solidFill>
                  <a:srgbClr val="215968"/>
                </a:solidFill>
              </a:rPr>
              <a:t>.</a:t>
            </a:r>
            <a:endParaRPr lang="en-US" sz="1050" b="1" u="sng" dirty="0" smtClean="0">
              <a:solidFill>
                <a:srgbClr val="215968"/>
              </a:solidFill>
            </a:endParaRPr>
          </a:p>
          <a:p>
            <a:pPr marL="171450" indent="-171450">
              <a:buFont typeface="Wingdings" charset="2"/>
              <a:buChar char="Ø"/>
            </a:pPr>
            <a:r>
              <a:rPr lang="en-US" sz="1050" dirty="0" smtClean="0">
                <a:solidFill>
                  <a:srgbClr val="215968"/>
                </a:solidFill>
              </a:rPr>
              <a:t>This involves </a:t>
            </a:r>
            <a:r>
              <a:rPr lang="en-US" sz="1050" dirty="0">
                <a:solidFill>
                  <a:srgbClr val="215968"/>
                </a:solidFill>
              </a:rPr>
              <a:t>the use of sensors and sensing systems that can be deployed in the </a:t>
            </a:r>
            <a:r>
              <a:rPr lang="en-US" sz="1050" dirty="0" smtClean="0">
                <a:solidFill>
                  <a:srgbClr val="215968"/>
                </a:solidFill>
              </a:rPr>
              <a:t>environment (e.g. rivers, lakes, agricultural fields, mining sites, indigenous communities) </a:t>
            </a:r>
            <a:r>
              <a:rPr lang="en-US" sz="1050" dirty="0">
                <a:solidFill>
                  <a:srgbClr val="215968"/>
                </a:solidFill>
              </a:rPr>
              <a:t>to monitor </a:t>
            </a:r>
            <a:r>
              <a:rPr lang="en-US" sz="1050" dirty="0" smtClean="0">
                <a:solidFill>
                  <a:srgbClr val="215968"/>
                </a:solidFill>
              </a:rPr>
              <a:t>contaminants </a:t>
            </a:r>
            <a:r>
              <a:rPr lang="en-US" sz="1050" dirty="0">
                <a:solidFill>
                  <a:srgbClr val="215968"/>
                </a:solidFill>
              </a:rPr>
              <a:t>and their variation over the short and long time scales. </a:t>
            </a:r>
            <a:endParaRPr lang="en-US" sz="1050" dirty="0" smtClean="0">
              <a:solidFill>
                <a:srgbClr val="215968"/>
              </a:solidFill>
            </a:endParaRPr>
          </a:p>
        </p:txBody>
      </p:sp>
      <p:sp>
        <p:nvSpPr>
          <p:cNvPr id="12" name="Rectangle 11"/>
          <p:cNvSpPr/>
          <p:nvPr/>
        </p:nvSpPr>
        <p:spPr>
          <a:xfrm>
            <a:off x="483370" y="1999909"/>
            <a:ext cx="8106865" cy="276999"/>
          </a:xfrm>
          <a:prstGeom prst="rect">
            <a:avLst/>
          </a:prstGeom>
          <a:ln>
            <a:noFill/>
          </a:ln>
        </p:spPr>
        <p:txBody>
          <a:bodyPr wrap="square">
            <a:spAutoFit/>
          </a:bodyPr>
          <a:lstStyle/>
          <a:p>
            <a:r>
              <a:rPr lang="en-US" sz="1200" b="1" u="sng" dirty="0" smtClean="0">
                <a:solidFill>
                  <a:schemeClr val="accent5">
                    <a:lumMod val="50000"/>
                  </a:schemeClr>
                </a:solidFill>
              </a:rPr>
              <a:t>OVERARCHING GOALS:</a:t>
            </a:r>
          </a:p>
        </p:txBody>
      </p:sp>
      <p:pic>
        <p:nvPicPr>
          <p:cNvPr id="13" name="Picture 15"/>
          <p:cNvPicPr>
            <a:picLocks noChangeAspect="1" noChangeArrowheads="1"/>
          </p:cNvPicPr>
          <p:nvPr/>
        </p:nvPicPr>
        <p:blipFill>
          <a:blip r:embed="rId5" cstate="print"/>
          <a:srcRect/>
          <a:stretch>
            <a:fillRect/>
          </a:stretch>
        </p:blipFill>
        <p:spPr bwMode="auto">
          <a:xfrm>
            <a:off x="3610164" y="3395983"/>
            <a:ext cx="828259" cy="689389"/>
          </a:xfrm>
          <a:prstGeom prst="rect">
            <a:avLst/>
          </a:prstGeom>
          <a:noFill/>
          <a:ln w="9525">
            <a:noFill/>
            <a:miter lim="800000"/>
            <a:headEnd/>
            <a:tailEnd/>
          </a:ln>
        </p:spPr>
      </p:pic>
      <p:grpSp>
        <p:nvGrpSpPr>
          <p:cNvPr id="14" name="Group 13"/>
          <p:cNvGrpSpPr/>
          <p:nvPr/>
        </p:nvGrpSpPr>
        <p:grpSpPr>
          <a:xfrm>
            <a:off x="4637976" y="3375614"/>
            <a:ext cx="872901" cy="644461"/>
            <a:chOff x="5030702" y="2068973"/>
            <a:chExt cx="3704287" cy="2596878"/>
          </a:xfrm>
        </p:grpSpPr>
        <p:pic>
          <p:nvPicPr>
            <p:cNvPr id="15" name="Picture 14" descr="3.tif">
              <a:extLst>
                <a:ext uri="{FF2B5EF4-FFF2-40B4-BE49-F238E27FC236}">
                  <a16:creationId xmlns="" xmlns:a16="http://schemas.microsoft.com/office/drawing/2014/main" id="{D7B8E475-7871-C34A-9E1D-7DAD34E3419D}"/>
                </a:ext>
              </a:extLst>
            </p:cNvPr>
            <p:cNvPicPr>
              <a:picLocks noChangeAspect="1"/>
            </p:cNvPicPr>
            <p:nvPr/>
          </p:nvPicPr>
          <p:blipFill>
            <a:blip r:embed="rId6" cstate="print"/>
            <a:stretch>
              <a:fillRect/>
            </a:stretch>
          </p:blipFill>
          <p:spPr>
            <a:xfrm>
              <a:off x="5202250" y="2068973"/>
              <a:ext cx="3208786" cy="2596878"/>
            </a:xfrm>
            <a:prstGeom prst="rect">
              <a:avLst/>
            </a:prstGeom>
          </p:spPr>
        </p:pic>
        <p:sp>
          <p:nvSpPr>
            <p:cNvPr id="16" name="TextBox 15">
              <a:extLst>
                <a:ext uri="{FF2B5EF4-FFF2-40B4-BE49-F238E27FC236}">
                  <a16:creationId xmlns="" xmlns:a16="http://schemas.microsoft.com/office/drawing/2014/main" id="{903D64F7-CC46-3B41-8735-4D6A61982546}"/>
                </a:ext>
              </a:extLst>
            </p:cNvPr>
            <p:cNvSpPr txBox="1"/>
            <p:nvPr/>
          </p:nvSpPr>
          <p:spPr>
            <a:xfrm>
              <a:off x="6414724" y="2899586"/>
              <a:ext cx="1763145" cy="303627"/>
            </a:xfrm>
            <a:prstGeom prst="rect">
              <a:avLst/>
            </a:prstGeom>
            <a:noFill/>
          </p:spPr>
          <p:txBody>
            <a:bodyPr wrap="square" rtlCol="0">
              <a:spAutoFit/>
            </a:bodyPr>
            <a:lstStyle/>
            <a:p>
              <a:r>
                <a:rPr lang="en-US" sz="500" dirty="0">
                  <a:solidFill>
                    <a:schemeClr val="bg1"/>
                  </a:solidFill>
                </a:rPr>
                <a:t>Bacterial biofilm</a:t>
              </a:r>
            </a:p>
          </p:txBody>
        </p:sp>
        <p:sp>
          <p:nvSpPr>
            <p:cNvPr id="17" name="TextBox 16">
              <a:extLst>
                <a:ext uri="{FF2B5EF4-FFF2-40B4-BE49-F238E27FC236}">
                  <a16:creationId xmlns="" xmlns:a16="http://schemas.microsoft.com/office/drawing/2014/main" id="{7DDC2176-437F-474B-9A73-DEF2B847FA88}"/>
                </a:ext>
              </a:extLst>
            </p:cNvPr>
            <p:cNvSpPr txBox="1"/>
            <p:nvPr/>
          </p:nvSpPr>
          <p:spPr>
            <a:xfrm>
              <a:off x="5030702" y="2189996"/>
              <a:ext cx="1978666" cy="682108"/>
            </a:xfrm>
            <a:prstGeom prst="rect">
              <a:avLst/>
            </a:prstGeom>
            <a:noFill/>
          </p:spPr>
          <p:txBody>
            <a:bodyPr wrap="square" rtlCol="0">
              <a:spAutoFit/>
            </a:bodyPr>
            <a:lstStyle/>
            <a:p>
              <a:r>
                <a:rPr lang="en-US" sz="500" dirty="0">
                  <a:solidFill>
                    <a:schemeClr val="bg1"/>
                  </a:solidFill>
                </a:rPr>
                <a:t>Surface</a:t>
              </a:r>
            </a:p>
          </p:txBody>
        </p:sp>
        <p:sp>
          <p:nvSpPr>
            <p:cNvPr id="18" name="Rectangle 17">
              <a:extLst>
                <a:ext uri="{FF2B5EF4-FFF2-40B4-BE49-F238E27FC236}">
                  <a16:creationId xmlns="" xmlns:a16="http://schemas.microsoft.com/office/drawing/2014/main" id="{39A47DAA-036E-8E4C-84AB-8342F079333A}"/>
                </a:ext>
              </a:extLst>
            </p:cNvPr>
            <p:cNvSpPr/>
            <p:nvPr/>
          </p:nvSpPr>
          <p:spPr>
            <a:xfrm>
              <a:off x="7428676" y="4336728"/>
              <a:ext cx="926900" cy="82005"/>
            </a:xfrm>
            <a:prstGeom prst="rect">
              <a:avLst/>
            </a:prstGeom>
            <a:solidFill>
              <a:schemeClr val="bg1"/>
            </a:solidFill>
            <a:ln w="31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9" name="TextBox 18">
              <a:extLst>
                <a:ext uri="{FF2B5EF4-FFF2-40B4-BE49-F238E27FC236}">
                  <a16:creationId xmlns="" xmlns:a16="http://schemas.microsoft.com/office/drawing/2014/main" id="{8D05886A-C21D-5C40-B6E0-27DDA9D61158}"/>
                </a:ext>
              </a:extLst>
            </p:cNvPr>
            <p:cNvSpPr txBox="1"/>
            <p:nvPr/>
          </p:nvSpPr>
          <p:spPr>
            <a:xfrm>
              <a:off x="7170241" y="3824907"/>
              <a:ext cx="1564748" cy="569182"/>
            </a:xfrm>
            <a:prstGeom prst="rect">
              <a:avLst/>
            </a:prstGeom>
            <a:noFill/>
          </p:spPr>
          <p:txBody>
            <a:bodyPr wrap="square" rtlCol="0">
              <a:spAutoFit/>
            </a:bodyPr>
            <a:lstStyle/>
            <a:p>
              <a:r>
                <a:rPr lang="en-US" sz="500" b="1" dirty="0">
                  <a:solidFill>
                    <a:schemeClr val="bg1"/>
                  </a:solidFill>
                </a:rPr>
                <a:t>20 µm</a:t>
              </a:r>
            </a:p>
          </p:txBody>
        </p:sp>
      </p:grpSp>
      <p:pic>
        <p:nvPicPr>
          <p:cNvPr id="20" name="Picture 6" descr="Image result for arduino gprs module"/>
          <p:cNvPicPr>
            <a:picLocks noChangeAspect="1" noChangeArrowheads="1"/>
          </p:cNvPicPr>
          <p:nvPr/>
        </p:nvPicPr>
        <p:blipFill>
          <a:blip r:embed="rId7" cstate="print"/>
          <a:srcRect/>
          <a:stretch>
            <a:fillRect/>
          </a:stretch>
        </p:blipFill>
        <p:spPr bwMode="auto">
          <a:xfrm>
            <a:off x="1678450" y="3416375"/>
            <a:ext cx="679157" cy="679157"/>
          </a:xfrm>
          <a:prstGeom prst="rect">
            <a:avLst/>
          </a:prstGeom>
          <a:noFill/>
        </p:spPr>
      </p:pic>
      <p:pic>
        <p:nvPicPr>
          <p:cNvPr id="21" name="Picture 4" descr="Image result for arduino uno"/>
          <p:cNvPicPr>
            <a:picLocks noChangeAspect="1" noChangeArrowheads="1"/>
          </p:cNvPicPr>
          <p:nvPr/>
        </p:nvPicPr>
        <p:blipFill>
          <a:blip r:embed="rId8" cstate="print"/>
          <a:srcRect/>
          <a:stretch>
            <a:fillRect/>
          </a:stretch>
        </p:blipFill>
        <p:spPr bwMode="auto">
          <a:xfrm>
            <a:off x="564184" y="3329104"/>
            <a:ext cx="1089194" cy="766429"/>
          </a:xfrm>
          <a:prstGeom prst="rect">
            <a:avLst/>
          </a:prstGeom>
          <a:noFill/>
        </p:spPr>
      </p:pic>
      <p:sp>
        <p:nvSpPr>
          <p:cNvPr id="23" name="Frame 22"/>
          <p:cNvSpPr/>
          <p:nvPr/>
        </p:nvSpPr>
        <p:spPr>
          <a:xfrm>
            <a:off x="455135" y="2962259"/>
            <a:ext cx="6578170" cy="1378119"/>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Frame 23"/>
          <p:cNvSpPr/>
          <p:nvPr/>
        </p:nvSpPr>
        <p:spPr>
          <a:xfrm>
            <a:off x="3540097" y="3017670"/>
            <a:ext cx="3440094" cy="1271500"/>
          </a:xfrm>
          <a:prstGeom prst="frame">
            <a:avLst>
              <a:gd name="adj1" fmla="val 2129"/>
            </a:avLst>
          </a:prstGeom>
          <a:solidFill>
            <a:srgbClr val="FED75E"/>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Frame 24"/>
          <p:cNvSpPr/>
          <p:nvPr/>
        </p:nvSpPr>
        <p:spPr>
          <a:xfrm>
            <a:off x="511008" y="3017670"/>
            <a:ext cx="2969088" cy="1271500"/>
          </a:xfrm>
          <a:prstGeom prst="frame">
            <a:avLst>
              <a:gd name="adj1" fmla="val 2129"/>
            </a:avLst>
          </a:prstGeom>
          <a:solidFill>
            <a:srgbClr val="FED75E"/>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26" name="Picture 8" descr="Image result for raspberry pi"/>
          <p:cNvPicPr>
            <a:picLocks noChangeAspect="1" noChangeArrowheads="1"/>
          </p:cNvPicPr>
          <p:nvPr/>
        </p:nvPicPr>
        <p:blipFill>
          <a:blip r:embed="rId9" cstate="print"/>
          <a:srcRect/>
          <a:stretch>
            <a:fillRect/>
          </a:stretch>
        </p:blipFill>
        <p:spPr bwMode="auto">
          <a:xfrm>
            <a:off x="2348217" y="3329104"/>
            <a:ext cx="1071290" cy="734727"/>
          </a:xfrm>
          <a:prstGeom prst="rect">
            <a:avLst/>
          </a:prstGeom>
          <a:noFill/>
        </p:spPr>
      </p:pic>
      <p:grpSp>
        <p:nvGrpSpPr>
          <p:cNvPr id="27" name="Group 26"/>
          <p:cNvGrpSpPr/>
          <p:nvPr/>
        </p:nvGrpSpPr>
        <p:grpSpPr>
          <a:xfrm>
            <a:off x="5678876" y="3507246"/>
            <a:ext cx="1290112" cy="511616"/>
            <a:chOff x="1428751" y="3801931"/>
            <a:chExt cx="5039915" cy="1998664"/>
          </a:xfrm>
        </p:grpSpPr>
        <p:pic>
          <p:nvPicPr>
            <p:cNvPr id="28" name="Picture 2" descr="scisso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390785">
              <a:off x="2953940" y="4706808"/>
              <a:ext cx="653654" cy="6873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Object 3"/>
            <p:cNvGraphicFramePr>
              <a:graphicFrameLocks noChangeAspect="1"/>
            </p:cNvGraphicFramePr>
            <p:nvPr/>
          </p:nvGraphicFramePr>
          <p:xfrm>
            <a:off x="3126582" y="4562343"/>
            <a:ext cx="1697831" cy="344488"/>
          </p:xfrm>
          <a:graphic>
            <a:graphicData uri="http://schemas.openxmlformats.org/presentationml/2006/ole">
              <mc:AlternateContent xmlns:mc="http://schemas.openxmlformats.org/markup-compatibility/2006">
                <mc:Choice xmlns:v="urn:schemas-microsoft-com:vml" Requires="v">
                  <p:oleObj spid="_x0000_s1247" name="ChemSketch" r:id="rId11" imgW="2566416" imgH="390144" progId="">
                    <p:embed/>
                  </p:oleObj>
                </mc:Choice>
                <mc:Fallback>
                  <p:oleObj name="ChemSketch" r:id="rId11" imgW="2566416" imgH="390144" progId="">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26582" y="4562343"/>
                          <a:ext cx="1697831" cy="34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 name="Object 4"/>
            <p:cNvGraphicFramePr>
              <a:graphicFrameLocks noChangeAspect="1"/>
            </p:cNvGraphicFramePr>
            <p:nvPr/>
          </p:nvGraphicFramePr>
          <p:xfrm>
            <a:off x="4642247" y="4271833"/>
            <a:ext cx="504825" cy="681037"/>
          </p:xfrm>
          <a:graphic>
            <a:graphicData uri="http://schemas.openxmlformats.org/presentationml/2006/ole">
              <mc:AlternateContent xmlns:mc="http://schemas.openxmlformats.org/markup-compatibility/2006">
                <mc:Choice xmlns:v="urn:schemas-microsoft-com:vml" Requires="v">
                  <p:oleObj spid="_x0000_s1248" name="ChemSketch" r:id="rId13" imgW="762000" imgH="771144" progId="">
                    <p:embed/>
                  </p:oleObj>
                </mc:Choice>
                <mc:Fallback>
                  <p:oleObj name="ChemSketch" r:id="rId13" imgW="762000" imgH="771144" progId="">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2247" y="4271833"/>
                          <a:ext cx="504825" cy="6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1" name="Object 5"/>
            <p:cNvGraphicFramePr>
              <a:graphicFrameLocks noChangeAspect="1"/>
            </p:cNvGraphicFramePr>
            <p:nvPr/>
          </p:nvGraphicFramePr>
          <p:xfrm>
            <a:off x="4649390" y="4276593"/>
            <a:ext cx="504825" cy="681038"/>
          </p:xfrm>
          <a:graphic>
            <a:graphicData uri="http://schemas.openxmlformats.org/presentationml/2006/ole">
              <mc:AlternateContent xmlns:mc="http://schemas.openxmlformats.org/markup-compatibility/2006">
                <mc:Choice xmlns:v="urn:schemas-microsoft-com:vml" Requires="v">
                  <p:oleObj spid="_x0000_s1249" name="ChemSketch" r:id="rId15" imgW="762000" imgH="771144" progId="">
                    <p:embed/>
                  </p:oleObj>
                </mc:Choice>
                <mc:Fallback>
                  <p:oleObj name="ChemSketch" r:id="rId15" imgW="762000" imgH="771144"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9390" y="4276593"/>
                          <a:ext cx="504825"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 name="Object 6"/>
            <p:cNvGraphicFramePr>
              <a:graphicFrameLocks noChangeAspect="1"/>
            </p:cNvGraphicFramePr>
            <p:nvPr/>
          </p:nvGraphicFramePr>
          <p:xfrm>
            <a:off x="4756548" y="4438520"/>
            <a:ext cx="273844" cy="365125"/>
          </p:xfrm>
          <a:graphic>
            <a:graphicData uri="http://schemas.openxmlformats.org/presentationml/2006/ole">
              <mc:AlternateContent xmlns:mc="http://schemas.openxmlformats.org/markup-compatibility/2006">
                <mc:Choice xmlns:v="urn:schemas-microsoft-com:vml" Requires="v">
                  <p:oleObj spid="_x0000_s1250" name="ChemSketch" r:id="rId17" imgW="414528" imgH="414528" progId="">
                    <p:embed/>
                  </p:oleObj>
                </mc:Choice>
                <mc:Fallback>
                  <p:oleObj name="ChemSketch" r:id="rId17" imgW="414528" imgH="414528" progId="">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756548" y="4438520"/>
                          <a:ext cx="273844"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3" name="Object 7"/>
            <p:cNvGraphicFramePr>
              <a:graphicFrameLocks noChangeAspect="1"/>
            </p:cNvGraphicFramePr>
            <p:nvPr/>
          </p:nvGraphicFramePr>
          <p:xfrm>
            <a:off x="1428751" y="4948108"/>
            <a:ext cx="4668440" cy="852487"/>
          </p:xfrm>
          <a:graphic>
            <a:graphicData uri="http://schemas.openxmlformats.org/presentationml/2006/ole">
              <mc:AlternateContent xmlns:mc="http://schemas.openxmlformats.org/markup-compatibility/2006">
                <mc:Choice xmlns:v="urn:schemas-microsoft-com:vml" Requires="v">
                  <p:oleObj spid="_x0000_s1251" name="ChemSketch" r:id="rId19" imgW="7059168" imgH="966216" progId="">
                    <p:embed/>
                  </p:oleObj>
                </mc:Choice>
                <mc:Fallback>
                  <p:oleObj name="ChemSketch" r:id="rId19" imgW="7059168" imgH="966216" progId="">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28751" y="4948108"/>
                          <a:ext cx="466844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4" name="Object 8"/>
            <p:cNvGraphicFramePr>
              <a:graphicFrameLocks noChangeAspect="1"/>
            </p:cNvGraphicFramePr>
            <p:nvPr/>
          </p:nvGraphicFramePr>
          <p:xfrm>
            <a:off x="2051447" y="4719506"/>
            <a:ext cx="742950" cy="271462"/>
          </p:xfrm>
          <a:graphic>
            <a:graphicData uri="http://schemas.openxmlformats.org/presentationml/2006/ole">
              <mc:AlternateContent xmlns:mc="http://schemas.openxmlformats.org/markup-compatibility/2006">
                <mc:Choice xmlns:v="urn:schemas-microsoft-com:vml" Requires="v">
                  <p:oleObj spid="_x0000_s1252" name="ChemSketch" r:id="rId21" imgW="1124712" imgH="307848" progId="">
                    <p:embed/>
                  </p:oleObj>
                </mc:Choice>
                <mc:Fallback>
                  <p:oleObj name="ChemSketch" r:id="rId21" imgW="1124712" imgH="307848" progId="">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51447" y="4719506"/>
                          <a:ext cx="742950"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5" name="Object 9"/>
            <p:cNvGraphicFramePr>
              <a:graphicFrameLocks noChangeAspect="1"/>
            </p:cNvGraphicFramePr>
            <p:nvPr/>
          </p:nvGraphicFramePr>
          <p:xfrm>
            <a:off x="3507581" y="4729033"/>
            <a:ext cx="879872" cy="274637"/>
          </p:xfrm>
          <a:graphic>
            <a:graphicData uri="http://schemas.openxmlformats.org/presentationml/2006/ole">
              <mc:AlternateContent xmlns:mc="http://schemas.openxmlformats.org/markup-compatibility/2006">
                <mc:Choice xmlns:v="urn:schemas-microsoft-com:vml" Requires="v">
                  <p:oleObj spid="_x0000_s1253" name="ChemSketch" r:id="rId23" imgW="1328928" imgH="310896" progId="">
                    <p:embed/>
                  </p:oleObj>
                </mc:Choice>
                <mc:Fallback>
                  <p:oleObj name="ChemSketch" r:id="rId23" imgW="1328928" imgH="310896" progId="">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507581" y="4729033"/>
                          <a:ext cx="87987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 name="Object 10"/>
            <p:cNvGraphicFramePr>
              <a:graphicFrameLocks noChangeAspect="1"/>
            </p:cNvGraphicFramePr>
            <p:nvPr/>
          </p:nvGraphicFramePr>
          <p:xfrm>
            <a:off x="1463277" y="3801931"/>
            <a:ext cx="5005389" cy="1084261"/>
          </p:xfrm>
          <a:graphic>
            <a:graphicData uri="http://schemas.openxmlformats.org/presentationml/2006/ole">
              <mc:AlternateContent xmlns:mc="http://schemas.openxmlformats.org/markup-compatibility/2006">
                <mc:Choice xmlns:v="urn:schemas-microsoft-com:vml" Requires="v">
                  <p:oleObj spid="_x0000_s1254" name="ChemSketch" r:id="rId25" imgW="7562088" imgH="1228344" progId="">
                    <p:embed/>
                  </p:oleObj>
                </mc:Choice>
                <mc:Fallback>
                  <p:oleObj name="ChemSketch" r:id="rId25" imgW="7562088" imgH="1228344" progId="">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463277" y="3801931"/>
                          <a:ext cx="5005389" cy="108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 name="Object 11"/>
            <p:cNvGraphicFramePr>
              <a:graphicFrameLocks noChangeAspect="1"/>
            </p:cNvGraphicFramePr>
            <p:nvPr/>
          </p:nvGraphicFramePr>
          <p:xfrm>
            <a:off x="2035970" y="4673470"/>
            <a:ext cx="1054894" cy="66675"/>
          </p:xfrm>
          <a:graphic>
            <a:graphicData uri="http://schemas.openxmlformats.org/presentationml/2006/ole">
              <mc:AlternateContent xmlns:mc="http://schemas.openxmlformats.org/markup-compatibility/2006">
                <mc:Choice xmlns:v="urn:schemas-microsoft-com:vml" Requires="v">
                  <p:oleObj spid="_x0000_s1255" name="ChemSketch" r:id="rId27" imgW="1606296" imgH="76200" progId="">
                    <p:embed/>
                  </p:oleObj>
                </mc:Choice>
                <mc:Fallback>
                  <p:oleObj name="ChemSketch" r:id="rId27" imgW="1606296" imgH="76200" progId="">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035970" y="4673470"/>
                          <a:ext cx="1054894"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8" name="Object 12"/>
            <p:cNvGraphicFramePr>
              <a:graphicFrameLocks noChangeAspect="1"/>
            </p:cNvGraphicFramePr>
            <p:nvPr/>
          </p:nvGraphicFramePr>
          <p:xfrm>
            <a:off x="3186114" y="5046533"/>
            <a:ext cx="226219" cy="395287"/>
          </p:xfrm>
          <a:graphic>
            <a:graphicData uri="http://schemas.openxmlformats.org/presentationml/2006/ole">
              <mc:AlternateContent xmlns:mc="http://schemas.openxmlformats.org/markup-compatibility/2006">
                <mc:Choice xmlns:v="urn:schemas-microsoft-com:vml" Requires="v">
                  <p:oleObj spid="_x0000_s1256" name="ChemSketch" r:id="rId29" imgW="341280" imgH="448200" progId="">
                    <p:embed/>
                  </p:oleObj>
                </mc:Choice>
                <mc:Fallback>
                  <p:oleObj name="ChemSketch" r:id="rId29" imgW="341280" imgH="448200" progId="">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186114" y="5046533"/>
                          <a:ext cx="226219"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40" name="Rectangle 39"/>
          <p:cNvSpPr/>
          <p:nvPr/>
        </p:nvSpPr>
        <p:spPr>
          <a:xfrm>
            <a:off x="920418" y="3017671"/>
            <a:ext cx="1842346" cy="276999"/>
          </a:xfrm>
          <a:prstGeom prst="rect">
            <a:avLst/>
          </a:prstGeom>
        </p:spPr>
        <p:txBody>
          <a:bodyPr wrap="none">
            <a:spAutoFit/>
          </a:bodyPr>
          <a:lstStyle/>
          <a:p>
            <a:r>
              <a:rPr lang="en-US" sz="1200" b="1" u="sng" dirty="0" smtClean="0">
                <a:solidFill>
                  <a:schemeClr val="accent5">
                    <a:lumMod val="50000"/>
                  </a:schemeClr>
                </a:solidFill>
              </a:rPr>
              <a:t>Low Cost Sensing Systems</a:t>
            </a:r>
          </a:p>
        </p:txBody>
      </p:sp>
      <p:sp>
        <p:nvSpPr>
          <p:cNvPr id="41" name="Rectangle 40"/>
          <p:cNvSpPr/>
          <p:nvPr/>
        </p:nvSpPr>
        <p:spPr>
          <a:xfrm>
            <a:off x="4406798" y="3025767"/>
            <a:ext cx="1469949" cy="276999"/>
          </a:xfrm>
          <a:prstGeom prst="rect">
            <a:avLst/>
          </a:prstGeom>
        </p:spPr>
        <p:txBody>
          <a:bodyPr wrap="none">
            <a:spAutoFit/>
          </a:bodyPr>
          <a:lstStyle/>
          <a:p>
            <a:r>
              <a:rPr lang="en-US" sz="1200" b="1" u="sng" dirty="0" smtClean="0">
                <a:solidFill>
                  <a:schemeClr val="accent5">
                    <a:lumMod val="50000"/>
                  </a:schemeClr>
                </a:solidFill>
              </a:rPr>
              <a:t>New Sensor Designs</a:t>
            </a:r>
          </a:p>
        </p:txBody>
      </p:sp>
      <p:sp>
        <p:nvSpPr>
          <p:cNvPr id="42" name="TextBox 41"/>
          <p:cNvSpPr txBox="1"/>
          <p:nvPr/>
        </p:nvSpPr>
        <p:spPr>
          <a:xfrm>
            <a:off x="3654256" y="3217464"/>
            <a:ext cx="710451" cy="200055"/>
          </a:xfrm>
          <a:prstGeom prst="rect">
            <a:avLst/>
          </a:prstGeom>
          <a:noFill/>
        </p:spPr>
        <p:txBody>
          <a:bodyPr wrap="none" rtlCol="0">
            <a:spAutoFit/>
          </a:bodyPr>
          <a:lstStyle/>
          <a:p>
            <a:r>
              <a:rPr lang="en-US" sz="700" dirty="0" smtClean="0"/>
              <a:t>Free chlorine</a:t>
            </a:r>
            <a:endParaRPr lang="en-US" sz="700" dirty="0"/>
          </a:p>
        </p:txBody>
      </p:sp>
      <p:sp>
        <p:nvSpPr>
          <p:cNvPr id="43" name="TextBox 42"/>
          <p:cNvSpPr txBox="1"/>
          <p:nvPr/>
        </p:nvSpPr>
        <p:spPr>
          <a:xfrm>
            <a:off x="4538530" y="3217464"/>
            <a:ext cx="979755" cy="200055"/>
          </a:xfrm>
          <a:prstGeom prst="rect">
            <a:avLst/>
          </a:prstGeom>
          <a:noFill/>
        </p:spPr>
        <p:txBody>
          <a:bodyPr wrap="none" rtlCol="0">
            <a:spAutoFit/>
          </a:bodyPr>
          <a:lstStyle/>
          <a:p>
            <a:r>
              <a:rPr lang="en-US" sz="700" dirty="0" smtClean="0"/>
              <a:t>Biofouling prevention</a:t>
            </a:r>
            <a:endParaRPr lang="en-US" sz="700" dirty="0"/>
          </a:p>
        </p:txBody>
      </p:sp>
      <p:sp>
        <p:nvSpPr>
          <p:cNvPr id="44" name="TextBox 43"/>
          <p:cNvSpPr txBox="1"/>
          <p:nvPr/>
        </p:nvSpPr>
        <p:spPr>
          <a:xfrm>
            <a:off x="5772782" y="3226601"/>
            <a:ext cx="1133644" cy="200055"/>
          </a:xfrm>
          <a:prstGeom prst="rect">
            <a:avLst/>
          </a:prstGeom>
          <a:noFill/>
        </p:spPr>
        <p:txBody>
          <a:bodyPr wrap="none" rtlCol="0">
            <a:spAutoFit/>
          </a:bodyPr>
          <a:lstStyle/>
          <a:p>
            <a:r>
              <a:rPr lang="en-US" sz="700" dirty="0" smtClean="0"/>
              <a:t>Aptamer for heavy metals</a:t>
            </a:r>
            <a:endParaRPr lang="en-US" sz="700" dirty="0"/>
          </a:p>
        </p:txBody>
      </p:sp>
      <p:sp>
        <p:nvSpPr>
          <p:cNvPr id="45" name="TextBox 44"/>
          <p:cNvSpPr txBox="1"/>
          <p:nvPr/>
        </p:nvSpPr>
        <p:spPr>
          <a:xfrm>
            <a:off x="520399" y="4020658"/>
            <a:ext cx="2480166" cy="238527"/>
          </a:xfrm>
          <a:prstGeom prst="rect">
            <a:avLst/>
          </a:prstGeom>
          <a:noFill/>
        </p:spPr>
        <p:txBody>
          <a:bodyPr wrap="none" rtlCol="0">
            <a:spAutoFit/>
          </a:bodyPr>
          <a:lstStyle/>
          <a:p>
            <a:pPr marL="171450" indent="-171450">
              <a:buFont typeface="Wingdings" charset="2"/>
              <a:buChar char="Ø"/>
            </a:pPr>
            <a:r>
              <a:rPr lang="en-US" sz="950" b="1" dirty="0" smtClean="0"/>
              <a:t>Commercial, custom built, software-based</a:t>
            </a:r>
            <a:endParaRPr lang="en-US" sz="950" b="1" dirty="0"/>
          </a:p>
        </p:txBody>
      </p:sp>
      <p:sp>
        <p:nvSpPr>
          <p:cNvPr id="46" name="TextBox 45"/>
          <p:cNvSpPr txBox="1"/>
          <p:nvPr/>
        </p:nvSpPr>
        <p:spPr>
          <a:xfrm>
            <a:off x="3507843" y="4014361"/>
            <a:ext cx="3121367" cy="238527"/>
          </a:xfrm>
          <a:prstGeom prst="rect">
            <a:avLst/>
          </a:prstGeom>
          <a:noFill/>
        </p:spPr>
        <p:txBody>
          <a:bodyPr wrap="none" rtlCol="0">
            <a:spAutoFit/>
          </a:bodyPr>
          <a:lstStyle/>
          <a:p>
            <a:pPr marL="171450" indent="-171450">
              <a:buFont typeface="Wingdings" charset="2"/>
              <a:buChar char="Ø"/>
            </a:pPr>
            <a:r>
              <a:rPr lang="en-US" sz="950" b="1" dirty="0"/>
              <a:t>A</a:t>
            </a:r>
            <a:r>
              <a:rPr lang="en-US" sz="950" b="1" dirty="0" smtClean="0"/>
              <a:t>nalytes: heavy metals, oxidants, nutrients, pathogens</a:t>
            </a:r>
            <a:endParaRPr lang="en-US" sz="950" b="1" dirty="0"/>
          </a:p>
        </p:txBody>
      </p:sp>
      <p:pic>
        <p:nvPicPr>
          <p:cNvPr id="47" name="Picture 46">
            <a:extLst>
              <a:ext uri="{FF2B5EF4-FFF2-40B4-BE49-F238E27FC236}">
                <a16:creationId xmlns="" xmlns:a16="http://schemas.microsoft.com/office/drawing/2014/main" id="{7138AC84-3BD6-2C43-9F2B-E542641A981B}"/>
              </a:ext>
            </a:extLst>
          </p:cNvPr>
          <p:cNvPicPr>
            <a:picLocks noChangeAspect="1"/>
          </p:cNvPicPr>
          <p:nvPr/>
        </p:nvPicPr>
        <p:blipFill>
          <a:blip r:embed="rId31" cstate="print"/>
          <a:stretch>
            <a:fillRect/>
          </a:stretch>
        </p:blipFill>
        <p:spPr>
          <a:xfrm>
            <a:off x="7946681" y="4441727"/>
            <a:ext cx="564778" cy="564778"/>
          </a:xfrm>
          <a:prstGeom prst="rect">
            <a:avLst/>
          </a:prstGeom>
        </p:spPr>
      </p:pic>
      <p:sp>
        <p:nvSpPr>
          <p:cNvPr id="48" name="Rectangle 47"/>
          <p:cNvSpPr/>
          <p:nvPr/>
        </p:nvSpPr>
        <p:spPr>
          <a:xfrm>
            <a:off x="785775" y="2122307"/>
            <a:ext cx="7614456" cy="661720"/>
          </a:xfrm>
          <a:prstGeom prst="rect">
            <a:avLst/>
          </a:prstGeom>
          <a:ln>
            <a:noFill/>
          </a:ln>
        </p:spPr>
        <p:txBody>
          <a:bodyPr wrap="square">
            <a:spAutoFit/>
          </a:bodyPr>
          <a:lstStyle/>
          <a:p>
            <a:endParaRPr lang="en-US" sz="800" b="1" u="sng" dirty="0" smtClean="0">
              <a:solidFill>
                <a:schemeClr val="accent5">
                  <a:lumMod val="50000"/>
                </a:schemeClr>
              </a:solidFill>
            </a:endParaRPr>
          </a:p>
          <a:p>
            <a:endParaRPr lang="en-US" sz="300" b="1" u="sng" dirty="0" smtClean="0">
              <a:solidFill>
                <a:schemeClr val="accent5">
                  <a:lumMod val="50000"/>
                </a:schemeClr>
              </a:solidFill>
            </a:endParaRPr>
          </a:p>
          <a:p>
            <a:pPr marL="228600" lvl="0" indent="-228600">
              <a:buAutoNum type="arabicParenR"/>
            </a:pPr>
            <a:r>
              <a:rPr lang="en-US" sz="1300" b="1" dirty="0" smtClean="0">
                <a:solidFill>
                  <a:schemeClr val="accent5">
                    <a:lumMod val="50000"/>
                  </a:schemeClr>
                </a:solidFill>
              </a:rPr>
              <a:t>Development of </a:t>
            </a:r>
            <a:r>
              <a:rPr lang="en-US" sz="1300" b="1" i="1" dirty="0" smtClean="0">
                <a:ln w="1905"/>
                <a:solidFill>
                  <a:schemeClr val="accent4"/>
                </a:solidFill>
                <a:effectLst>
                  <a:innerShdw blurRad="69850" dist="43180" dir="5400000">
                    <a:srgbClr val="000000">
                      <a:alpha val="65000"/>
                    </a:srgbClr>
                  </a:innerShdw>
                </a:effectLst>
              </a:rPr>
              <a:t>low-cost sensing systems </a:t>
            </a:r>
            <a:r>
              <a:rPr lang="en-US" sz="1300" b="1" dirty="0" smtClean="0">
                <a:solidFill>
                  <a:schemeClr val="accent5">
                    <a:lumMod val="50000"/>
                  </a:schemeClr>
                </a:solidFill>
              </a:rPr>
              <a:t>for long term monitoring of water quality.</a:t>
            </a:r>
          </a:p>
          <a:p>
            <a:pPr marL="228600" indent="-228600">
              <a:buFontTx/>
              <a:buAutoNum type="arabicParenR"/>
            </a:pPr>
            <a:r>
              <a:rPr lang="en-US" sz="1300" b="1" dirty="0" smtClean="0">
                <a:solidFill>
                  <a:schemeClr val="accent5">
                    <a:lumMod val="50000"/>
                  </a:schemeClr>
                </a:solidFill>
              </a:rPr>
              <a:t>Development of </a:t>
            </a:r>
            <a:r>
              <a:rPr lang="en-US" sz="1300" b="1" i="1" dirty="0" smtClean="0">
                <a:ln w="1905"/>
                <a:solidFill>
                  <a:srgbClr val="FFAB40"/>
                </a:solidFill>
                <a:effectLst>
                  <a:innerShdw blurRad="69850" dist="43180" dir="5400000">
                    <a:srgbClr val="000000">
                      <a:alpha val="65000"/>
                    </a:srgbClr>
                  </a:innerShdw>
                </a:effectLst>
              </a:rPr>
              <a:t>specific low cost sensors</a:t>
            </a:r>
            <a:r>
              <a:rPr lang="en-US" sz="1300" b="1" i="1" dirty="0" smtClean="0">
                <a:solidFill>
                  <a:srgbClr val="FFAB40"/>
                </a:solidFill>
              </a:rPr>
              <a:t> </a:t>
            </a:r>
            <a:r>
              <a:rPr lang="en-US" sz="1300" b="1" dirty="0" smtClean="0">
                <a:solidFill>
                  <a:schemeClr val="accent5">
                    <a:lumMod val="50000"/>
                  </a:schemeClr>
                </a:solidFill>
              </a:rPr>
              <a:t>and integrate them with the sensing system.</a:t>
            </a:r>
            <a:endParaRPr lang="en-CA" sz="1300" b="1" dirty="0">
              <a:solidFill>
                <a:schemeClr val="accent5">
                  <a:lumMod val="50000"/>
                </a:schemeClr>
              </a:solidFill>
            </a:endParaRPr>
          </a:p>
        </p:txBody>
      </p:sp>
      <p:sp>
        <p:nvSpPr>
          <p:cNvPr id="49" name="Frame 48"/>
          <p:cNvSpPr/>
          <p:nvPr/>
        </p:nvSpPr>
        <p:spPr>
          <a:xfrm>
            <a:off x="7090194" y="2965863"/>
            <a:ext cx="1622598" cy="1373926"/>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2" name="Rectangle 51"/>
          <p:cNvSpPr/>
          <p:nvPr/>
        </p:nvSpPr>
        <p:spPr>
          <a:xfrm>
            <a:off x="7150195" y="3031118"/>
            <a:ext cx="1502437" cy="1238673"/>
          </a:xfrm>
          <a:prstGeom prst="rect">
            <a:avLst/>
          </a:prstGeom>
          <a:solidFill>
            <a:srgbClr val="FED75E"/>
          </a:solidFill>
          <a:ln w="12700">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7215949" y="3042268"/>
            <a:ext cx="1634291" cy="276999"/>
          </a:xfrm>
          <a:prstGeom prst="rect">
            <a:avLst/>
          </a:prstGeom>
          <a:ln>
            <a:noFill/>
          </a:ln>
        </p:spPr>
        <p:txBody>
          <a:bodyPr wrap="square">
            <a:spAutoFit/>
          </a:bodyPr>
          <a:lstStyle/>
          <a:p>
            <a:r>
              <a:rPr lang="en-US" sz="1200" b="1" u="sng" dirty="0" smtClean="0">
                <a:solidFill>
                  <a:schemeClr val="accent5">
                    <a:lumMod val="50000"/>
                  </a:schemeClr>
                </a:solidFill>
              </a:rPr>
              <a:t>CONTACT INFO</a:t>
            </a:r>
          </a:p>
        </p:txBody>
      </p:sp>
      <p:sp>
        <p:nvSpPr>
          <p:cNvPr id="55" name="Rectangle 54"/>
          <p:cNvSpPr/>
          <p:nvPr/>
        </p:nvSpPr>
        <p:spPr>
          <a:xfrm>
            <a:off x="7108343" y="3294663"/>
            <a:ext cx="1591893" cy="830997"/>
          </a:xfrm>
          <a:prstGeom prst="rect">
            <a:avLst/>
          </a:prstGeom>
          <a:ln>
            <a:noFill/>
          </a:ln>
        </p:spPr>
        <p:txBody>
          <a:bodyPr wrap="square">
            <a:spAutoFit/>
          </a:bodyPr>
          <a:lstStyle/>
          <a:p>
            <a:pPr algn="ctr"/>
            <a:endParaRPr lang="en-US" sz="950" u="sng" dirty="0" smtClean="0">
              <a:solidFill>
                <a:schemeClr val="accent5">
                  <a:lumMod val="50000"/>
                </a:schemeClr>
              </a:solidFill>
            </a:endParaRPr>
          </a:p>
          <a:p>
            <a:pPr lvl="0" algn="ctr"/>
            <a:r>
              <a:rPr lang="en-US" sz="950" dirty="0" smtClean="0">
                <a:solidFill>
                  <a:schemeClr val="accent5">
                    <a:lumMod val="50000"/>
                  </a:schemeClr>
                </a:solidFill>
              </a:rPr>
              <a:t>Dr. Ravi Selvaganapathy</a:t>
            </a:r>
          </a:p>
          <a:p>
            <a:pPr lvl="0" algn="ctr"/>
            <a:endParaRPr lang="en-US" sz="500" dirty="0" smtClean="0">
              <a:solidFill>
                <a:schemeClr val="accent5">
                  <a:lumMod val="50000"/>
                </a:schemeClr>
              </a:solidFill>
            </a:endParaRPr>
          </a:p>
          <a:p>
            <a:pPr lvl="0" algn="ctr"/>
            <a:r>
              <a:rPr lang="en-US" sz="950" dirty="0" smtClean="0">
                <a:solidFill>
                  <a:schemeClr val="accent5">
                    <a:lumMod val="50000"/>
                  </a:schemeClr>
                </a:solidFill>
                <a:hlinkClick r:id="rId32"/>
              </a:rPr>
              <a:t>selvaga@mcmaster.ca</a:t>
            </a:r>
            <a:endParaRPr lang="en-US" sz="950" dirty="0" smtClean="0">
              <a:solidFill>
                <a:schemeClr val="accent5">
                  <a:lumMod val="50000"/>
                </a:schemeClr>
              </a:solidFill>
            </a:endParaRPr>
          </a:p>
          <a:p>
            <a:pPr lvl="0" algn="ctr"/>
            <a:endParaRPr lang="en-US" sz="500" dirty="0" smtClean="0">
              <a:solidFill>
                <a:schemeClr val="accent5">
                  <a:lumMod val="50000"/>
                </a:schemeClr>
              </a:solidFill>
            </a:endParaRPr>
          </a:p>
          <a:p>
            <a:pPr lvl="0" algn="ctr"/>
            <a:r>
              <a:rPr lang="en-US" sz="950" dirty="0" smtClean="0">
                <a:solidFill>
                  <a:schemeClr val="accent5">
                    <a:lumMod val="50000"/>
                  </a:schemeClr>
                </a:solidFill>
              </a:rPr>
              <a:t>www.gwfsensors.com</a:t>
            </a:r>
            <a:endParaRPr lang="en-CA" sz="950" dirty="0">
              <a:solidFill>
                <a:schemeClr val="accent5">
                  <a:lumMod val="50000"/>
                </a:schemeClr>
              </a:solidFill>
            </a:endParaRPr>
          </a:p>
        </p:txBody>
      </p:sp>
    </p:spTree>
    <p:extLst>
      <p:ext uri="{BB962C8B-B14F-4D97-AF65-F5344CB8AC3E}">
        <p14:creationId xmlns:p14="http://schemas.microsoft.com/office/powerpoint/2010/main" val="2446900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0" name="Google Shape;80;p16"/>
          <p:cNvSpPr txBox="1"/>
          <p:nvPr/>
        </p:nvSpPr>
        <p:spPr>
          <a:xfrm>
            <a:off x="86750" y="89996"/>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PT Sans Narrow"/>
                <a:ea typeface="PT Sans Narrow"/>
                <a:cs typeface="PT Sans Narrow"/>
                <a:sym typeface="PT Sans Narrow"/>
              </a:rPr>
              <a:t>Transformational Science Highlights</a:t>
            </a:r>
            <a:endParaRPr sz="3000" b="1" dirty="0">
              <a:latin typeface="PT Sans Narrow"/>
              <a:ea typeface="PT Sans Narrow"/>
              <a:cs typeface="PT Sans Narrow"/>
              <a:sym typeface="PT Sans Narrow"/>
            </a:endParaRPr>
          </a:p>
        </p:txBody>
      </p:sp>
      <p:pic>
        <p:nvPicPr>
          <p:cNvPr id="82" name="Google Shape;82;p16"/>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7" name="Frame 6"/>
          <p:cNvSpPr/>
          <p:nvPr/>
        </p:nvSpPr>
        <p:spPr>
          <a:xfrm>
            <a:off x="325132" y="732368"/>
            <a:ext cx="8435108" cy="3627420"/>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4423513" y="841180"/>
            <a:ext cx="4236725" cy="1898522"/>
          </a:xfrm>
          <a:prstGeom prst="frame">
            <a:avLst>
              <a:gd name="adj1" fmla="val 1785"/>
            </a:avLst>
          </a:prstGeom>
          <a:solidFill>
            <a:srgbClr val="FED75E"/>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0" name="Frame 9"/>
          <p:cNvSpPr/>
          <p:nvPr/>
        </p:nvSpPr>
        <p:spPr>
          <a:xfrm>
            <a:off x="415796" y="2802683"/>
            <a:ext cx="8253293" cy="1462920"/>
          </a:xfrm>
          <a:prstGeom prst="frame">
            <a:avLst>
              <a:gd name="adj1" fmla="val 2129"/>
            </a:avLst>
          </a:prstGeom>
          <a:solidFill>
            <a:srgbClr val="FED75E"/>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12" name="Picture 11" descr="IMG_5815.jpg"/>
          <p:cNvPicPr>
            <a:picLocks noChangeAspect="1"/>
          </p:cNvPicPr>
          <p:nvPr/>
        </p:nvPicPr>
        <p:blipFill rotWithShape="1">
          <a:blip r:embed="rId4">
            <a:extLst>
              <a:ext uri="{28A0092B-C50C-407E-A947-70E740481C1C}">
                <a14:useLocalDpi xmlns:a14="http://schemas.microsoft.com/office/drawing/2010/main" val="0"/>
              </a:ext>
            </a:extLst>
          </a:blip>
          <a:srcRect l="-647" t="8501" r="7321" b="11050"/>
          <a:stretch/>
        </p:blipFill>
        <p:spPr>
          <a:xfrm rot="5400000">
            <a:off x="190867" y="1226141"/>
            <a:ext cx="1711002" cy="1106180"/>
          </a:xfrm>
          <a:prstGeom prst="rect">
            <a:avLst/>
          </a:prstGeom>
        </p:spPr>
      </p:pic>
      <p:sp>
        <p:nvSpPr>
          <p:cNvPr id="13" name="Rectangle 12"/>
          <p:cNvSpPr/>
          <p:nvPr/>
        </p:nvSpPr>
        <p:spPr>
          <a:xfrm>
            <a:off x="1663121" y="895357"/>
            <a:ext cx="1794297" cy="276999"/>
          </a:xfrm>
          <a:prstGeom prst="rect">
            <a:avLst/>
          </a:prstGeom>
          <a:ln>
            <a:noFill/>
          </a:ln>
        </p:spPr>
        <p:txBody>
          <a:bodyPr wrap="square">
            <a:spAutoFit/>
          </a:bodyPr>
          <a:lstStyle/>
          <a:p>
            <a:r>
              <a:rPr lang="en-US" sz="1200" b="1" u="sng" dirty="0" smtClean="0">
                <a:solidFill>
                  <a:schemeClr val="accent5">
                    <a:lumMod val="50000"/>
                  </a:schemeClr>
                </a:solidFill>
              </a:rPr>
              <a:t>FIELD DEPLOYMENT</a:t>
            </a:r>
          </a:p>
        </p:txBody>
      </p:sp>
      <p:sp>
        <p:nvSpPr>
          <p:cNvPr id="14" name="Rectangle 13"/>
          <p:cNvSpPr/>
          <p:nvPr/>
        </p:nvSpPr>
        <p:spPr>
          <a:xfrm>
            <a:off x="5877219" y="875279"/>
            <a:ext cx="1794297" cy="276999"/>
          </a:xfrm>
          <a:prstGeom prst="rect">
            <a:avLst/>
          </a:prstGeom>
          <a:ln>
            <a:noFill/>
          </a:ln>
        </p:spPr>
        <p:txBody>
          <a:bodyPr wrap="square">
            <a:spAutoFit/>
          </a:bodyPr>
          <a:lstStyle/>
          <a:p>
            <a:r>
              <a:rPr lang="en-US" sz="1200" b="1" u="sng" dirty="0" smtClean="0">
                <a:solidFill>
                  <a:schemeClr val="accent5">
                    <a:lumMod val="50000"/>
                  </a:schemeClr>
                </a:solidFill>
              </a:rPr>
              <a:t>PROTOTYPE</a:t>
            </a:r>
          </a:p>
        </p:txBody>
      </p:sp>
      <p:sp>
        <p:nvSpPr>
          <p:cNvPr id="15" name="Rectangle 14"/>
          <p:cNvSpPr/>
          <p:nvPr/>
        </p:nvSpPr>
        <p:spPr>
          <a:xfrm>
            <a:off x="3197963" y="2883608"/>
            <a:ext cx="1794297" cy="276999"/>
          </a:xfrm>
          <a:prstGeom prst="rect">
            <a:avLst/>
          </a:prstGeom>
          <a:ln>
            <a:noFill/>
          </a:ln>
        </p:spPr>
        <p:txBody>
          <a:bodyPr wrap="square">
            <a:spAutoFit/>
          </a:bodyPr>
          <a:lstStyle/>
          <a:p>
            <a:r>
              <a:rPr lang="en-US" sz="1200" b="1" u="sng" dirty="0" smtClean="0">
                <a:solidFill>
                  <a:schemeClr val="accent5">
                    <a:lumMod val="50000"/>
                  </a:schemeClr>
                </a:solidFill>
              </a:rPr>
              <a:t>LAB TESTING</a:t>
            </a:r>
          </a:p>
        </p:txBody>
      </p:sp>
      <p:sp>
        <p:nvSpPr>
          <p:cNvPr id="16" name="Google Shape;74;p15"/>
          <p:cNvSpPr txBox="1"/>
          <p:nvPr/>
        </p:nvSpPr>
        <p:spPr>
          <a:xfrm>
            <a:off x="1687200" y="45884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solidFill>
                  <a:srgbClr val="FFFFFF"/>
                </a:solidFill>
                <a:latin typeface="PT Sans Narrow"/>
                <a:ea typeface="PT Sans Narrow"/>
                <a:cs typeface="PT Sans Narrow"/>
                <a:sym typeface="PT Sans Narrow"/>
              </a:rPr>
              <a:t>Sensors and Sensing Systems for Water Quality Monitoring</a:t>
            </a:r>
            <a:endParaRPr dirty="0">
              <a:solidFill>
                <a:srgbClr val="FFFFFF"/>
              </a:solidFill>
              <a:latin typeface="PT Sans Narrow"/>
              <a:ea typeface="PT Sans Narrow"/>
              <a:cs typeface="PT Sans Narrow"/>
              <a:sym typeface="PT Sans Narrow"/>
            </a:endParaRPr>
          </a:p>
        </p:txBody>
      </p:sp>
      <p:pic>
        <p:nvPicPr>
          <p:cNvPr id="17" name="Picture 16">
            <a:extLst>
              <a:ext uri="{FF2B5EF4-FFF2-40B4-BE49-F238E27FC236}">
                <a16:creationId xmlns="" xmlns:a16="http://schemas.microsoft.com/office/drawing/2014/main" id="{7138AC84-3BD6-2C43-9F2B-E542641A981B}"/>
              </a:ext>
            </a:extLst>
          </p:cNvPr>
          <p:cNvPicPr>
            <a:picLocks noChangeAspect="1"/>
          </p:cNvPicPr>
          <p:nvPr/>
        </p:nvPicPr>
        <p:blipFill>
          <a:blip r:embed="rId5" cstate="print"/>
          <a:stretch>
            <a:fillRect/>
          </a:stretch>
        </p:blipFill>
        <p:spPr>
          <a:xfrm>
            <a:off x="7946681" y="4441727"/>
            <a:ext cx="564778" cy="564778"/>
          </a:xfrm>
          <a:prstGeom prst="rect">
            <a:avLst/>
          </a:prstGeom>
        </p:spPr>
      </p:pic>
      <p:pic>
        <p:nvPicPr>
          <p:cNvPr id="18" name="Picture 7" descr="AQ_SN_14080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4874"/>
          <a:stretch/>
        </p:blipFill>
        <p:spPr bwMode="auto">
          <a:xfrm>
            <a:off x="4546470" y="944725"/>
            <a:ext cx="1267907" cy="1717024"/>
          </a:xfrm>
          <a:prstGeom prst="rect">
            <a:avLst/>
          </a:prstGeom>
          <a:noFill/>
          <a:extLst>
            <a:ext uri="{909E8E84-426E-40dd-AFC4-6F175D3DCCD1}">
              <a14:hiddenFill xmlns:a14="http://schemas.microsoft.com/office/drawing/2010/main">
                <a:solidFill>
                  <a:srgbClr val="FFFFFF"/>
                </a:solidFill>
              </a14:hiddenFill>
            </a:ext>
          </a:extLst>
        </p:spPr>
      </p:pic>
      <p:sp>
        <p:nvSpPr>
          <p:cNvPr id="20" name="Frame 19"/>
          <p:cNvSpPr/>
          <p:nvPr/>
        </p:nvSpPr>
        <p:spPr>
          <a:xfrm>
            <a:off x="405800" y="833588"/>
            <a:ext cx="3954320" cy="1906710"/>
          </a:xfrm>
          <a:prstGeom prst="frame">
            <a:avLst>
              <a:gd name="adj1" fmla="val 1782"/>
            </a:avLst>
          </a:prstGeom>
          <a:solidFill>
            <a:srgbClr val="FED75E"/>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21" name="Picture 20" descr="A close up of a logo&#10;&#10;Description automatically generated">
            <a:extLst>
              <a:ext uri="{FF2B5EF4-FFF2-40B4-BE49-F238E27FC236}">
                <a16:creationId xmlns:a16="http://schemas.microsoft.com/office/drawing/2014/main" xmlns="" id="{7F69D0A5-5A38-4E4C-A9E5-18A255975F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2965" y="2868866"/>
            <a:ext cx="565763" cy="1313684"/>
          </a:xfrm>
          <a:prstGeom prst="rect">
            <a:avLst/>
          </a:prstGeom>
        </p:spPr>
      </p:pic>
      <p:pic>
        <p:nvPicPr>
          <p:cNvPr id="3" name="Picture 2" descr="Screen Shot 2019-11-12 at 2.33.4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013" y="2935902"/>
            <a:ext cx="1910053" cy="1216649"/>
          </a:xfrm>
          <a:prstGeom prst="rect">
            <a:avLst/>
          </a:prstGeom>
        </p:spPr>
      </p:pic>
      <p:cxnSp>
        <p:nvCxnSpPr>
          <p:cNvPr id="5" name="Straight Connector 4"/>
          <p:cNvCxnSpPr/>
          <p:nvPr/>
        </p:nvCxnSpPr>
        <p:spPr>
          <a:xfrm>
            <a:off x="1240034" y="3520986"/>
            <a:ext cx="1450040" cy="429980"/>
          </a:xfrm>
          <a:prstGeom prst="line">
            <a:avLst/>
          </a:prstGeom>
          <a:ln w="635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276119" y="3484971"/>
            <a:ext cx="1426351" cy="396254"/>
          </a:xfrm>
          <a:prstGeom prst="line">
            <a:avLst/>
          </a:prstGeom>
          <a:ln w="635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1582819" y="1160469"/>
            <a:ext cx="2741231" cy="1477328"/>
          </a:xfrm>
          <a:prstGeom prst="rect">
            <a:avLst/>
          </a:prstGeom>
        </p:spPr>
        <p:txBody>
          <a:bodyPr wrap="square">
            <a:spAutoFit/>
          </a:bodyPr>
          <a:lstStyle/>
          <a:p>
            <a:pPr marL="171450" indent="-171450">
              <a:buFont typeface="Wingdings" charset="2"/>
              <a:buChar char="Ø"/>
            </a:pPr>
            <a:r>
              <a:rPr lang="en-CA" sz="1000" dirty="0" smtClean="0">
                <a:ea typeface="Calibri" panose="020F0502020204030204" pitchFamily="34" charset="0"/>
              </a:rPr>
              <a:t>Multi</a:t>
            </a:r>
            <a:r>
              <a:rPr lang="en-CA" sz="1000" dirty="0">
                <a:ea typeface="Calibri" panose="020F0502020204030204" pitchFamily="34" charset="0"/>
              </a:rPr>
              <a:t>-fibre </a:t>
            </a:r>
            <a:r>
              <a:rPr lang="en-CA" sz="1000" dirty="0" err="1">
                <a:ea typeface="Calibri" panose="020F0502020204030204" pitchFamily="34" charset="0"/>
              </a:rPr>
              <a:t>optode</a:t>
            </a:r>
            <a:r>
              <a:rPr lang="en-CA" sz="1000" dirty="0">
                <a:ea typeface="Calibri" panose="020F0502020204030204" pitchFamily="34" charset="0"/>
              </a:rPr>
              <a:t> </a:t>
            </a:r>
            <a:r>
              <a:rPr lang="en-CA" sz="1000" dirty="0">
                <a:solidFill>
                  <a:srgbClr val="0D0D0D"/>
                </a:solidFill>
                <a:ea typeface="Calibri" panose="020F0502020204030204" pitchFamily="34" charset="0"/>
              </a:rPr>
              <a:t>(</a:t>
            </a:r>
            <a:r>
              <a:rPr lang="en-CA" sz="1000" dirty="0" err="1">
                <a:solidFill>
                  <a:srgbClr val="0D0D0D"/>
                </a:solidFill>
                <a:ea typeface="Calibri" panose="020F0502020204030204" pitchFamily="34" charset="0"/>
              </a:rPr>
              <a:t>MuFO</a:t>
            </a:r>
            <a:r>
              <a:rPr lang="en-CA" sz="1000" dirty="0">
                <a:solidFill>
                  <a:srgbClr val="0D0D0D"/>
                </a:solidFill>
                <a:ea typeface="Calibri" panose="020F0502020204030204" pitchFamily="34" charset="0"/>
              </a:rPr>
              <a:t>) </a:t>
            </a:r>
            <a:r>
              <a:rPr lang="en-CA" sz="1000" dirty="0">
                <a:ea typeface="Calibri" panose="020F0502020204030204" pitchFamily="34" charset="0"/>
              </a:rPr>
              <a:t>sensor is designed for long-term, </a:t>
            </a:r>
            <a:r>
              <a:rPr lang="en-CA" sz="1000" i="1" dirty="0">
                <a:ea typeface="Calibri" panose="020F0502020204030204" pitchFamily="34" charset="0"/>
              </a:rPr>
              <a:t>in situ </a:t>
            </a:r>
            <a:r>
              <a:rPr lang="en-CA" sz="1000" dirty="0">
                <a:ea typeface="Calibri" panose="020F0502020204030204" pitchFamily="34" charset="0"/>
              </a:rPr>
              <a:t>and remote monitoring of </a:t>
            </a:r>
            <a:r>
              <a:rPr lang="en-CA" sz="1000" dirty="0">
                <a:solidFill>
                  <a:srgbClr val="0D0D0D"/>
                </a:solidFill>
                <a:ea typeface="Calibri" panose="020F0502020204030204" pitchFamily="34" charset="0"/>
              </a:rPr>
              <a:t>dissolved oxygen (O</a:t>
            </a:r>
            <a:r>
              <a:rPr lang="en-CA" sz="1000" baseline="-25000" dirty="0">
                <a:solidFill>
                  <a:srgbClr val="0D0D0D"/>
                </a:solidFill>
                <a:ea typeface="Calibri" panose="020F0502020204030204" pitchFamily="34" charset="0"/>
              </a:rPr>
              <a:t>2</a:t>
            </a:r>
            <a:r>
              <a:rPr lang="en-CA" sz="1000" dirty="0">
                <a:solidFill>
                  <a:srgbClr val="0D0D0D"/>
                </a:solidFill>
                <a:ea typeface="Calibri" panose="020F0502020204030204" pitchFamily="34" charset="0"/>
              </a:rPr>
              <a:t>) in soils and sediments</a:t>
            </a:r>
            <a:r>
              <a:rPr lang="en-CA" sz="1000" dirty="0">
                <a:ea typeface="Calibri" panose="020F0502020204030204" pitchFamily="34" charset="0"/>
              </a:rPr>
              <a:t> under variable soil environmental </a:t>
            </a:r>
            <a:r>
              <a:rPr lang="en-CA" sz="1000" dirty="0" smtClean="0">
                <a:ea typeface="Calibri" panose="020F0502020204030204" pitchFamily="34" charset="0"/>
              </a:rPr>
              <a:t>conditions</a:t>
            </a:r>
          </a:p>
          <a:p>
            <a:pPr marL="171450" indent="-171450">
              <a:buFont typeface="Wingdings" charset="2"/>
              <a:buChar char="Ø"/>
            </a:pPr>
            <a:endParaRPr lang="en-CA" sz="1000" dirty="0" smtClean="0">
              <a:ea typeface="Calibri" panose="020F0502020204030204" pitchFamily="34" charset="0"/>
            </a:endParaRPr>
          </a:p>
          <a:p>
            <a:pPr marL="171450" indent="-171450">
              <a:buFont typeface="Wingdings" charset="2"/>
              <a:buChar char="Ø"/>
            </a:pPr>
            <a:r>
              <a:rPr lang="en-CA" sz="1000" dirty="0">
                <a:ea typeface="Calibri" panose="020F0502020204030204" pitchFamily="34" charset="0"/>
              </a:rPr>
              <a:t>D</a:t>
            </a:r>
            <a:r>
              <a:rPr lang="en-CA" sz="1000" dirty="0" smtClean="0">
                <a:ea typeface="Calibri" panose="020F0502020204030204" pitchFamily="34" charset="0"/>
              </a:rPr>
              <a:t>eployed </a:t>
            </a:r>
            <a:r>
              <a:rPr lang="en-CA" sz="1000" dirty="0">
                <a:ea typeface="Calibri" panose="020F0502020204030204" pitchFamily="34" charset="0"/>
              </a:rPr>
              <a:t>in two highly instrumented agricultural </a:t>
            </a:r>
            <a:r>
              <a:rPr lang="en-CA" sz="1000" dirty="0" err="1">
                <a:ea typeface="Calibri" panose="020F0502020204030204" pitchFamily="34" charset="0"/>
              </a:rPr>
              <a:t>lysimeter</a:t>
            </a:r>
            <a:r>
              <a:rPr lang="en-CA" sz="1000" dirty="0">
                <a:ea typeface="Calibri" panose="020F0502020204030204" pitchFamily="34" charset="0"/>
              </a:rPr>
              <a:t> systems since </a:t>
            </a:r>
            <a:r>
              <a:rPr lang="en-CA" sz="1000" dirty="0" smtClean="0">
                <a:ea typeface="Calibri" panose="020F0502020204030204" pitchFamily="34" charset="0"/>
              </a:rPr>
              <a:t>Sept </a:t>
            </a:r>
            <a:r>
              <a:rPr lang="en-CA" sz="1000" dirty="0">
                <a:ea typeface="Calibri" panose="020F0502020204030204" pitchFamily="34" charset="0"/>
              </a:rPr>
              <a:t>2018. </a:t>
            </a:r>
            <a:endParaRPr lang="en-US" sz="1000" dirty="0"/>
          </a:p>
        </p:txBody>
      </p:sp>
      <p:sp>
        <p:nvSpPr>
          <p:cNvPr id="60" name="Rectangle 59"/>
          <p:cNvSpPr/>
          <p:nvPr/>
        </p:nvSpPr>
        <p:spPr>
          <a:xfrm>
            <a:off x="5772396" y="1165912"/>
            <a:ext cx="2844217" cy="1477328"/>
          </a:xfrm>
          <a:prstGeom prst="rect">
            <a:avLst/>
          </a:prstGeom>
        </p:spPr>
        <p:txBody>
          <a:bodyPr wrap="square">
            <a:spAutoFit/>
          </a:bodyPr>
          <a:lstStyle/>
          <a:p>
            <a:pPr marL="171450" indent="-171450">
              <a:buFont typeface="Wingdings" charset="2"/>
              <a:buChar char="Ø"/>
            </a:pPr>
            <a:r>
              <a:rPr lang="en-CA" sz="1000" dirty="0" smtClean="0">
                <a:ea typeface="Calibri" panose="020F0502020204030204" pitchFamily="34" charset="0"/>
              </a:rPr>
              <a:t>Water sources that require monitoring - not easily accessible, no cellular coverage, limited power sources</a:t>
            </a:r>
          </a:p>
          <a:p>
            <a:endParaRPr lang="en-CA" sz="1000" dirty="0" smtClean="0">
              <a:ea typeface="Calibri" panose="020F0502020204030204" pitchFamily="34" charset="0"/>
            </a:endParaRPr>
          </a:p>
          <a:p>
            <a:pPr marL="171450" indent="-171450">
              <a:buFont typeface="Wingdings" charset="2"/>
              <a:buChar char="Ø"/>
            </a:pPr>
            <a:r>
              <a:rPr lang="en-CA" sz="1000" dirty="0" smtClean="0">
                <a:ea typeface="Calibri" panose="020F0502020204030204" pitchFamily="34" charset="0"/>
              </a:rPr>
              <a:t>Smart Node developed </a:t>
            </a:r>
            <a:r>
              <a:rPr lang="mr-IN" sz="1000" dirty="0" smtClean="0">
                <a:ea typeface="Calibri" panose="020F0502020204030204" pitchFamily="34" charset="0"/>
              </a:rPr>
              <a:t>–</a:t>
            </a:r>
            <a:r>
              <a:rPr lang="en-CA" sz="1000" dirty="0" smtClean="0">
                <a:ea typeface="Calibri" panose="020F0502020204030204" pitchFamily="34" charset="0"/>
              </a:rPr>
              <a:t> successfully connects to </a:t>
            </a:r>
            <a:r>
              <a:rPr lang="en-CA" sz="1000" dirty="0" err="1" smtClean="0">
                <a:ea typeface="Calibri" panose="020F0502020204030204" pitchFamily="34" charset="0"/>
              </a:rPr>
              <a:t>IoT</a:t>
            </a:r>
            <a:r>
              <a:rPr lang="en-CA" sz="1000" dirty="0" smtClean="0">
                <a:ea typeface="Calibri" panose="020F0502020204030204" pitchFamily="34" charset="0"/>
              </a:rPr>
              <a:t> wireless network to transmit data over long ranges (the length of river or lake) and using very low power (2 year lifetime using only 3 lithium batteries) </a:t>
            </a:r>
            <a:endParaRPr lang="en-US" sz="1000" dirty="0"/>
          </a:p>
        </p:txBody>
      </p:sp>
      <p:sp>
        <p:nvSpPr>
          <p:cNvPr id="62" name="Rectangle 61"/>
          <p:cNvSpPr/>
          <p:nvPr/>
        </p:nvSpPr>
        <p:spPr>
          <a:xfrm>
            <a:off x="3131087" y="3170826"/>
            <a:ext cx="5412057" cy="1015663"/>
          </a:xfrm>
          <a:prstGeom prst="rect">
            <a:avLst/>
          </a:prstGeom>
        </p:spPr>
        <p:txBody>
          <a:bodyPr wrap="square">
            <a:spAutoFit/>
          </a:bodyPr>
          <a:lstStyle/>
          <a:p>
            <a:pPr marL="171450" indent="-171450">
              <a:buFont typeface="Wingdings" charset="2"/>
              <a:buChar char="Ø"/>
            </a:pPr>
            <a:r>
              <a:rPr lang="en-US" sz="1000" kern="1200" dirty="0" smtClean="0">
                <a:solidFill>
                  <a:schemeClr val="tx1"/>
                </a:solidFill>
              </a:rPr>
              <a:t>Regular </a:t>
            </a:r>
            <a:r>
              <a:rPr lang="en-US" sz="1000" kern="1200" dirty="0">
                <a:solidFill>
                  <a:schemeClr val="tx1"/>
                </a:solidFill>
              </a:rPr>
              <a:t>analytical techniques require large </a:t>
            </a:r>
            <a:r>
              <a:rPr lang="en-US" sz="1000" kern="1200" dirty="0" smtClean="0">
                <a:solidFill>
                  <a:schemeClr val="tx1"/>
                </a:solidFill>
              </a:rPr>
              <a:t>sample volumes </a:t>
            </a:r>
            <a:r>
              <a:rPr lang="mr-IN" sz="1000" kern="1200" dirty="0" smtClean="0">
                <a:solidFill>
                  <a:schemeClr val="tx1"/>
                </a:solidFill>
              </a:rPr>
              <a:t>–</a:t>
            </a:r>
            <a:r>
              <a:rPr lang="en-US" sz="1000" kern="1200" dirty="0" smtClean="0">
                <a:solidFill>
                  <a:schemeClr val="tx1"/>
                </a:solidFill>
              </a:rPr>
              <a:t> miniaturizing </a:t>
            </a:r>
            <a:r>
              <a:rPr lang="en-US" sz="1000" kern="1200" dirty="0">
                <a:solidFill>
                  <a:schemeClr val="tx1"/>
                </a:solidFill>
              </a:rPr>
              <a:t>the sample </a:t>
            </a:r>
            <a:r>
              <a:rPr lang="en-US" sz="1000" kern="1200" dirty="0" smtClean="0">
                <a:solidFill>
                  <a:schemeClr val="tx1"/>
                </a:solidFill>
              </a:rPr>
              <a:t>allows automated (instead of manual) monitoring of contaminants </a:t>
            </a:r>
          </a:p>
          <a:p>
            <a:endParaRPr lang="en-US" sz="1000" kern="1200" dirty="0" smtClean="0">
              <a:solidFill>
                <a:schemeClr val="tx1"/>
              </a:solidFill>
            </a:endParaRPr>
          </a:p>
          <a:p>
            <a:pPr marL="171450" indent="-171450">
              <a:buFont typeface="Wingdings" charset="2"/>
              <a:buChar char="Ø"/>
            </a:pPr>
            <a:r>
              <a:rPr lang="en-US" sz="1000" kern="1200" dirty="0" smtClean="0">
                <a:solidFill>
                  <a:schemeClr val="tx1"/>
                </a:solidFill>
              </a:rPr>
              <a:t>Novel “dipping” method for copper sensing developed </a:t>
            </a:r>
            <a:r>
              <a:rPr lang="mr-IN" sz="1000" kern="1200" dirty="0" smtClean="0">
                <a:solidFill>
                  <a:schemeClr val="tx1"/>
                </a:solidFill>
              </a:rPr>
              <a:t>–</a:t>
            </a:r>
            <a:r>
              <a:rPr lang="en-US" sz="1000" kern="1200" dirty="0" err="1" smtClean="0">
                <a:solidFill>
                  <a:schemeClr val="tx1"/>
                </a:solidFill>
              </a:rPr>
              <a:t>lIiquid</a:t>
            </a:r>
            <a:r>
              <a:rPr lang="en-US" sz="1000" kern="1200" dirty="0" smtClean="0">
                <a:solidFill>
                  <a:schemeClr val="tx1"/>
                </a:solidFill>
              </a:rPr>
              <a:t> sample containments are confined, forming a solid phase and allowing </a:t>
            </a:r>
            <a:r>
              <a:rPr lang="en-US" sz="1000" kern="1200" dirty="0">
                <a:solidFill>
                  <a:schemeClr val="tx1"/>
                </a:solidFill>
              </a:rPr>
              <a:t>for enhanced color intensities using micro amounts of samples </a:t>
            </a:r>
            <a:endParaRPr lang="en-US" sz="1000" dirty="0"/>
          </a:p>
        </p:txBody>
      </p:sp>
    </p:spTree>
    <p:extLst>
      <p:ext uri="{BB962C8B-B14F-4D97-AF65-F5344CB8AC3E}">
        <p14:creationId xmlns:p14="http://schemas.microsoft.com/office/powerpoint/2010/main" val="2642837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98" name="Google Shape;98;p18"/>
          <p:cNvSpPr txBox="1"/>
          <p:nvPr/>
        </p:nvSpPr>
        <p:spPr>
          <a:xfrm>
            <a:off x="106750" y="62433"/>
            <a:ext cx="84204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smtClean="0">
                <a:solidFill>
                  <a:schemeClr val="dk1"/>
                </a:solidFill>
                <a:latin typeface="PT Sans Narrow"/>
                <a:ea typeface="PT Sans Narrow"/>
                <a:cs typeface="PT Sans Narrow"/>
                <a:sym typeface="PT Sans Narrow"/>
              </a:rPr>
              <a:t>Collaboratio</a:t>
            </a:r>
            <a:r>
              <a:rPr lang="en-CA" sz="3000" b="1" dirty="0" smtClean="0">
                <a:solidFill>
                  <a:schemeClr val="dk1"/>
                </a:solidFill>
                <a:latin typeface="PT Sans Narrow"/>
                <a:ea typeface="PT Sans Narrow"/>
                <a:cs typeface="PT Sans Narrow"/>
                <a:sym typeface="PT Sans Narrow"/>
              </a:rPr>
              <a:t>ns</a:t>
            </a:r>
            <a:endParaRPr sz="3000" b="1" dirty="0">
              <a:solidFill>
                <a:schemeClr val="dk1"/>
              </a:solidFill>
              <a:latin typeface="PT Sans Narrow"/>
              <a:ea typeface="PT Sans Narrow"/>
              <a:cs typeface="PT Sans Narrow"/>
              <a:sym typeface="PT Sans Narrow"/>
            </a:endParaRPr>
          </a:p>
        </p:txBody>
      </p:sp>
      <p:pic>
        <p:nvPicPr>
          <p:cNvPr id="100" name="Google Shape;100;p18"/>
          <p:cNvPicPr preferRelativeResize="0"/>
          <p:nvPr/>
        </p:nvPicPr>
        <p:blipFill>
          <a:blip r:embed="rId3">
            <a:alphaModFix/>
          </a:blip>
          <a:stretch>
            <a:fillRect/>
          </a:stretch>
        </p:blipFill>
        <p:spPr>
          <a:xfrm>
            <a:off x="152400" y="4456197"/>
            <a:ext cx="8839200" cy="612982"/>
          </a:xfrm>
          <a:prstGeom prst="rect">
            <a:avLst/>
          </a:prstGeom>
          <a:noFill/>
          <a:ln>
            <a:noFill/>
          </a:ln>
        </p:spPr>
      </p:pic>
      <p:sp>
        <p:nvSpPr>
          <p:cNvPr id="8" name="Frame 7"/>
          <p:cNvSpPr/>
          <p:nvPr/>
        </p:nvSpPr>
        <p:spPr>
          <a:xfrm>
            <a:off x="450012" y="650810"/>
            <a:ext cx="8250225" cy="2120381"/>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463180" y="2860458"/>
            <a:ext cx="8257553" cy="1411795"/>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497436" y="2913728"/>
            <a:ext cx="7993234" cy="276999"/>
          </a:xfrm>
          <a:prstGeom prst="rect">
            <a:avLst/>
          </a:prstGeom>
          <a:noFill/>
        </p:spPr>
        <p:txBody>
          <a:bodyPr wrap="square" rtlCol="0">
            <a:spAutoFit/>
          </a:bodyPr>
          <a:lstStyle/>
          <a:p>
            <a:r>
              <a:rPr lang="en-US" sz="1200" b="1" u="sng" dirty="0" smtClean="0">
                <a:solidFill>
                  <a:schemeClr val="accent5">
                    <a:lumMod val="50000"/>
                  </a:schemeClr>
                </a:solidFill>
              </a:rPr>
              <a:t>INDUSTRY COLLABORATIONS:</a:t>
            </a:r>
            <a:endParaRPr lang="en-US" sz="900" b="1" dirty="0">
              <a:solidFill>
                <a:schemeClr val="accent5">
                  <a:lumMod val="50000"/>
                </a:schemeClr>
              </a:solidFill>
            </a:endParaRPr>
          </a:p>
        </p:txBody>
      </p:sp>
      <p:sp>
        <p:nvSpPr>
          <p:cNvPr id="11" name="Rectangle 10"/>
          <p:cNvSpPr/>
          <p:nvPr/>
        </p:nvSpPr>
        <p:spPr>
          <a:xfrm>
            <a:off x="483370" y="698287"/>
            <a:ext cx="8106865" cy="276999"/>
          </a:xfrm>
          <a:prstGeom prst="rect">
            <a:avLst/>
          </a:prstGeom>
          <a:ln>
            <a:noFill/>
          </a:ln>
        </p:spPr>
        <p:txBody>
          <a:bodyPr wrap="square">
            <a:spAutoFit/>
          </a:bodyPr>
          <a:lstStyle/>
          <a:p>
            <a:r>
              <a:rPr lang="en-US" sz="1200" b="1" u="sng" dirty="0" smtClean="0">
                <a:solidFill>
                  <a:schemeClr val="accent5">
                    <a:lumMod val="50000"/>
                  </a:schemeClr>
                </a:solidFill>
              </a:rPr>
              <a:t>CROSS-PROJECT </a:t>
            </a:r>
            <a:r>
              <a:rPr lang="en-US" sz="1200" b="1" u="sng" dirty="0" smtClean="0">
                <a:solidFill>
                  <a:schemeClr val="accent5">
                    <a:lumMod val="50000"/>
                  </a:schemeClr>
                </a:solidFill>
              </a:rPr>
              <a:t>COLLABORATIONS</a:t>
            </a:r>
            <a:r>
              <a:rPr lang="en-US" sz="1200" b="1" u="sng" dirty="0" smtClean="0">
                <a:solidFill>
                  <a:schemeClr val="accent5">
                    <a:lumMod val="50000"/>
                  </a:schemeClr>
                </a:solidFill>
              </a:rPr>
              <a:t>:</a:t>
            </a:r>
          </a:p>
        </p:txBody>
      </p:sp>
      <p:sp>
        <p:nvSpPr>
          <p:cNvPr id="13" name="Frame 12"/>
          <p:cNvSpPr/>
          <p:nvPr/>
        </p:nvSpPr>
        <p:spPr>
          <a:xfrm>
            <a:off x="4618217" y="713792"/>
            <a:ext cx="3945922" cy="1994418"/>
          </a:xfrm>
          <a:prstGeom prst="frame">
            <a:avLst>
              <a:gd name="adj1" fmla="val 2129"/>
            </a:avLst>
          </a:prstGeom>
          <a:solidFill>
            <a:srgbClr val="FED75E"/>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5" name="Picture 14" descr="112.jpg"/>
          <p:cNvPicPr>
            <a:picLocks noChangeAspect="1"/>
          </p:cNvPicPr>
          <p:nvPr/>
        </p:nvPicPr>
        <p:blipFill rotWithShape="1">
          <a:blip r:embed="rId4">
            <a:extLst>
              <a:ext uri="{28A0092B-C50C-407E-A947-70E740481C1C}">
                <a14:useLocalDpi xmlns:a14="http://schemas.microsoft.com/office/drawing/2010/main" val="0"/>
              </a:ext>
            </a:extLst>
          </a:blip>
          <a:srcRect l="5862" t="8864" r="21441"/>
          <a:stretch/>
        </p:blipFill>
        <p:spPr>
          <a:xfrm>
            <a:off x="4764852" y="808265"/>
            <a:ext cx="1427357" cy="962705"/>
          </a:xfrm>
          <a:prstGeom prst="rect">
            <a:avLst/>
          </a:prstGeom>
        </p:spPr>
      </p:pic>
      <p:sp>
        <p:nvSpPr>
          <p:cNvPr id="17" name="Rectangle 16"/>
          <p:cNvSpPr/>
          <p:nvPr/>
        </p:nvSpPr>
        <p:spPr>
          <a:xfrm>
            <a:off x="6286664" y="1283934"/>
            <a:ext cx="2162025" cy="1246495"/>
          </a:xfrm>
          <a:prstGeom prst="rect">
            <a:avLst/>
          </a:prstGeom>
        </p:spPr>
        <p:txBody>
          <a:bodyPr wrap="square">
            <a:spAutoFit/>
          </a:bodyPr>
          <a:lstStyle/>
          <a:p>
            <a:pPr marL="72000" indent="-72000">
              <a:buFontTx/>
              <a:buChar char="-"/>
            </a:pPr>
            <a:r>
              <a:rPr lang="en-US" sz="750" b="1" dirty="0" smtClean="0">
                <a:solidFill>
                  <a:schemeClr val="accent5">
                    <a:lumMod val="50000"/>
                  </a:schemeClr>
                </a:solidFill>
              </a:rPr>
              <a:t>(</a:t>
            </a:r>
            <a:r>
              <a:rPr lang="en-US" sz="750" b="1" dirty="0" smtClean="0">
                <a:solidFill>
                  <a:srgbClr val="215968"/>
                </a:solidFill>
              </a:rPr>
              <a:t>Top</a:t>
            </a:r>
            <a:r>
              <a:rPr lang="en-US" sz="750" b="1" dirty="0" smtClean="0">
                <a:solidFill>
                  <a:srgbClr val="215968"/>
                </a:solidFill>
              </a:rPr>
              <a:t>) </a:t>
            </a:r>
            <a:r>
              <a:rPr lang="en-US" sz="750" dirty="0" smtClean="0">
                <a:solidFill>
                  <a:srgbClr val="215968"/>
                </a:solidFill>
              </a:rPr>
              <a:t>Well water sampling at Six Nations community</a:t>
            </a:r>
            <a:r>
              <a:rPr lang="en-US" sz="750" b="1" dirty="0" smtClean="0">
                <a:solidFill>
                  <a:srgbClr val="215968"/>
                </a:solidFill>
              </a:rPr>
              <a:t> </a:t>
            </a:r>
            <a:r>
              <a:rPr lang="en-US" sz="750" dirty="0" smtClean="0">
                <a:solidFill>
                  <a:srgbClr val="215968"/>
                </a:solidFill>
              </a:rPr>
              <a:t>in Ontario, </a:t>
            </a:r>
            <a:r>
              <a:rPr lang="en-CA" sz="750" dirty="0" smtClean="0">
                <a:solidFill>
                  <a:srgbClr val="215968"/>
                </a:solidFill>
              </a:rPr>
              <a:t>to measure coliform concentration and physical/chemical water </a:t>
            </a:r>
            <a:r>
              <a:rPr lang="en-CA" sz="750" dirty="0" smtClean="0">
                <a:solidFill>
                  <a:srgbClr val="215968"/>
                </a:solidFill>
              </a:rPr>
              <a:t>parameters</a:t>
            </a:r>
            <a:endParaRPr lang="en-CA" sz="750" dirty="0" smtClean="0">
              <a:solidFill>
                <a:srgbClr val="215968"/>
              </a:solidFill>
            </a:endParaRPr>
          </a:p>
          <a:p>
            <a:pPr marL="72000" indent="-72000">
              <a:buFontTx/>
              <a:buChar char="-"/>
            </a:pPr>
            <a:r>
              <a:rPr lang="en-US" sz="750" b="1" dirty="0">
                <a:solidFill>
                  <a:schemeClr val="accent5">
                    <a:lumMod val="50000"/>
                  </a:schemeClr>
                </a:solidFill>
              </a:rPr>
              <a:t>(</a:t>
            </a:r>
            <a:r>
              <a:rPr lang="en-US" sz="750" b="1" dirty="0" smtClean="0">
                <a:solidFill>
                  <a:srgbClr val="215968"/>
                </a:solidFill>
              </a:rPr>
              <a:t>Bottom) </a:t>
            </a:r>
            <a:r>
              <a:rPr lang="en-US" sz="750" dirty="0" smtClean="0">
                <a:solidFill>
                  <a:srgbClr val="215968"/>
                </a:solidFill>
              </a:rPr>
              <a:t>Sensor deployed in Six Nations creek to monitor pH (related to e.g. spills from highway, pesticide runoff), dissolved oxygen (related to fish survival), turbidity (related to cloudiness), temperature (track seasonal changes)</a:t>
            </a:r>
            <a:endParaRPr lang="en-CA" sz="750" dirty="0" smtClean="0">
              <a:solidFill>
                <a:srgbClr val="215968"/>
              </a:solidFill>
            </a:endParaRPr>
          </a:p>
        </p:txBody>
      </p:sp>
      <p:sp>
        <p:nvSpPr>
          <p:cNvPr id="18" name="Frame 17"/>
          <p:cNvSpPr/>
          <p:nvPr/>
        </p:nvSpPr>
        <p:spPr>
          <a:xfrm>
            <a:off x="2634312" y="1028700"/>
            <a:ext cx="1852632" cy="1679509"/>
          </a:xfrm>
          <a:prstGeom prst="frame">
            <a:avLst>
              <a:gd name="adj1" fmla="val 2129"/>
            </a:avLst>
          </a:prstGeom>
          <a:solidFill>
            <a:srgbClr val="FED75E"/>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3" name="Picture 2" descr="IMG_20191105_142333.jpeg"/>
          <p:cNvPicPr>
            <a:picLocks noChangeAspect="1"/>
          </p:cNvPicPr>
          <p:nvPr/>
        </p:nvPicPr>
        <p:blipFill rotWithShape="1">
          <a:blip r:embed="rId5">
            <a:extLst>
              <a:ext uri="{28A0092B-C50C-407E-A947-70E740481C1C}">
                <a14:useLocalDpi xmlns:a14="http://schemas.microsoft.com/office/drawing/2010/main" val="0"/>
              </a:ext>
            </a:extLst>
          </a:blip>
          <a:srcRect l="28743" r="30002" b="3572"/>
          <a:stretch/>
        </p:blipFill>
        <p:spPr>
          <a:xfrm rot="5400000">
            <a:off x="5079642" y="1501180"/>
            <a:ext cx="808267" cy="1416860"/>
          </a:xfrm>
          <a:prstGeom prst="rect">
            <a:avLst/>
          </a:prstGeom>
        </p:spPr>
      </p:pic>
      <p:pic>
        <p:nvPicPr>
          <p:cNvPr id="6" name="Picture 5" descr="PastedGraphic-1.pdf"/>
          <p:cNvPicPr>
            <a:picLocks noChangeAspect="1"/>
          </p:cNvPicPr>
          <p:nvPr/>
        </p:nvPicPr>
        <p:blipFill rotWithShape="1">
          <a:blip r:embed="rId6">
            <a:extLst>
              <a:ext uri="{28A0092B-C50C-407E-A947-70E740481C1C}">
                <a14:useLocalDpi xmlns:a14="http://schemas.microsoft.com/office/drawing/2010/main" val="0"/>
              </a:ext>
            </a:extLst>
          </a:blip>
          <a:srcRect t="6072" b="1"/>
          <a:stretch/>
        </p:blipFill>
        <p:spPr>
          <a:xfrm>
            <a:off x="3421458" y="1123171"/>
            <a:ext cx="892098" cy="649477"/>
          </a:xfrm>
          <a:prstGeom prst="rect">
            <a:avLst/>
          </a:prstGeom>
        </p:spPr>
      </p:pic>
      <p:sp>
        <p:nvSpPr>
          <p:cNvPr id="20" name="Rectangle 19"/>
          <p:cNvSpPr/>
          <p:nvPr/>
        </p:nvSpPr>
        <p:spPr>
          <a:xfrm>
            <a:off x="2613321" y="1753090"/>
            <a:ext cx="1910139" cy="900246"/>
          </a:xfrm>
          <a:prstGeom prst="rect">
            <a:avLst/>
          </a:prstGeom>
        </p:spPr>
        <p:txBody>
          <a:bodyPr wrap="square">
            <a:spAutoFit/>
          </a:bodyPr>
          <a:lstStyle/>
          <a:p>
            <a:pPr marL="72000" indent="-72000">
              <a:buFontTx/>
              <a:buChar char="-"/>
            </a:pPr>
            <a:r>
              <a:rPr lang="en-CA" sz="750" dirty="0" smtClean="0">
                <a:solidFill>
                  <a:srgbClr val="215968"/>
                </a:solidFill>
              </a:rPr>
              <a:t>Developed microwave </a:t>
            </a:r>
            <a:r>
              <a:rPr lang="en-CA" sz="750" dirty="0" smtClean="0">
                <a:solidFill>
                  <a:srgbClr val="215968"/>
                </a:solidFill>
              </a:rPr>
              <a:t>sensors </a:t>
            </a:r>
            <a:r>
              <a:rPr lang="en-CA" sz="750" b="1" dirty="0" smtClean="0">
                <a:solidFill>
                  <a:srgbClr val="215968"/>
                </a:solidFill>
              </a:rPr>
              <a:t>(top right)</a:t>
            </a:r>
            <a:r>
              <a:rPr lang="en-CA" sz="750" dirty="0" smtClean="0">
                <a:solidFill>
                  <a:srgbClr val="215968"/>
                </a:solidFill>
              </a:rPr>
              <a:t> </a:t>
            </a:r>
            <a:r>
              <a:rPr lang="en-CA" sz="750" dirty="0" smtClean="0">
                <a:solidFill>
                  <a:srgbClr val="215968"/>
                </a:solidFill>
              </a:rPr>
              <a:t>to be used for multiplexed on-site metal </a:t>
            </a:r>
            <a:r>
              <a:rPr lang="en-CA" sz="750" dirty="0" smtClean="0">
                <a:solidFill>
                  <a:srgbClr val="215968"/>
                </a:solidFill>
              </a:rPr>
              <a:t>contamination</a:t>
            </a:r>
            <a:endParaRPr lang="en-CA" sz="750" dirty="0" smtClean="0">
              <a:solidFill>
                <a:srgbClr val="215968"/>
              </a:solidFill>
            </a:endParaRPr>
          </a:p>
          <a:p>
            <a:pPr marL="72000" indent="-72000">
              <a:buFontTx/>
              <a:buChar char="-"/>
            </a:pPr>
            <a:r>
              <a:rPr lang="en-US" sz="750" dirty="0" smtClean="0">
                <a:solidFill>
                  <a:srgbClr val="215968"/>
                </a:solidFill>
              </a:rPr>
              <a:t>Microwave sensors would be placed on 3 drones </a:t>
            </a:r>
          </a:p>
          <a:p>
            <a:pPr marL="72000" indent="-72000">
              <a:buFontTx/>
              <a:buChar char="-"/>
            </a:pPr>
            <a:r>
              <a:rPr lang="en-US" sz="750" dirty="0" smtClean="0">
                <a:solidFill>
                  <a:srgbClr val="215968"/>
                </a:solidFill>
              </a:rPr>
              <a:t>Proposed to have multiple sensors in one location and various water depths</a:t>
            </a:r>
            <a:endParaRPr lang="en-US" sz="750" dirty="0"/>
          </a:p>
        </p:txBody>
      </p:sp>
      <p:sp>
        <p:nvSpPr>
          <p:cNvPr id="26" name="Google Shape;74;p15"/>
          <p:cNvSpPr txBox="1"/>
          <p:nvPr/>
        </p:nvSpPr>
        <p:spPr>
          <a:xfrm>
            <a:off x="1687200" y="4577903"/>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solidFill>
                  <a:srgbClr val="FFFFFF"/>
                </a:solidFill>
                <a:latin typeface="PT Sans Narrow"/>
                <a:ea typeface="PT Sans Narrow"/>
                <a:cs typeface="PT Sans Narrow"/>
                <a:sym typeface="PT Sans Narrow"/>
              </a:rPr>
              <a:t>Sensors and Sensing Systems for Water Quality Monitoring</a:t>
            </a:r>
            <a:endParaRPr dirty="0">
              <a:solidFill>
                <a:srgbClr val="FFFFFF"/>
              </a:solidFill>
              <a:latin typeface="PT Sans Narrow"/>
              <a:ea typeface="PT Sans Narrow"/>
              <a:cs typeface="PT Sans Narrow"/>
              <a:sym typeface="PT Sans Narrow"/>
            </a:endParaRPr>
          </a:p>
        </p:txBody>
      </p:sp>
      <p:pic>
        <p:nvPicPr>
          <p:cNvPr id="27" name="Picture 26">
            <a:extLst>
              <a:ext uri="{FF2B5EF4-FFF2-40B4-BE49-F238E27FC236}">
                <a16:creationId xmlns="" xmlns:a16="http://schemas.microsoft.com/office/drawing/2014/main" id="{7138AC84-3BD6-2C43-9F2B-E542641A981B}"/>
              </a:ext>
            </a:extLst>
          </p:cNvPr>
          <p:cNvPicPr>
            <a:picLocks noChangeAspect="1"/>
          </p:cNvPicPr>
          <p:nvPr/>
        </p:nvPicPr>
        <p:blipFill>
          <a:blip r:embed="rId7" cstate="print"/>
          <a:stretch>
            <a:fillRect/>
          </a:stretch>
        </p:blipFill>
        <p:spPr>
          <a:xfrm>
            <a:off x="7946681" y="4473218"/>
            <a:ext cx="564778" cy="564778"/>
          </a:xfrm>
          <a:prstGeom prst="rect">
            <a:avLst/>
          </a:prstGeom>
        </p:spPr>
      </p:pic>
      <p:pic>
        <p:nvPicPr>
          <p:cNvPr id="19" name="Picture 18">
            <a:extLst>
              <a:ext uri="{FF2B5EF4-FFF2-40B4-BE49-F238E27FC236}">
                <a16:creationId xmlns="" xmlns:a16="http://schemas.microsoft.com/office/drawing/2014/main" id="{7138AC84-3BD6-2C43-9F2B-E542641A981B}"/>
              </a:ext>
            </a:extLst>
          </p:cNvPr>
          <p:cNvPicPr>
            <a:picLocks noChangeAspect="1"/>
          </p:cNvPicPr>
          <p:nvPr/>
        </p:nvPicPr>
        <p:blipFill>
          <a:blip r:embed="rId7" cstate="print"/>
          <a:stretch>
            <a:fillRect/>
          </a:stretch>
        </p:blipFill>
        <p:spPr>
          <a:xfrm>
            <a:off x="3879985" y="3201567"/>
            <a:ext cx="865658" cy="865658"/>
          </a:xfrm>
          <a:prstGeom prst="rect">
            <a:avLst/>
          </a:prstGeom>
          <a:ln>
            <a:solidFill>
              <a:srgbClr val="000000"/>
            </a:solidFill>
          </a:ln>
        </p:spPr>
      </p:pic>
      <p:pic>
        <p:nvPicPr>
          <p:cNvPr id="2" name="Picture 1" descr="Screen Shot 2019-11-14 at 7.47.08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3475" y="837940"/>
            <a:ext cx="1761957" cy="348214"/>
          </a:xfrm>
          <a:prstGeom prst="rect">
            <a:avLst/>
          </a:prstGeom>
        </p:spPr>
      </p:pic>
      <p:pic>
        <p:nvPicPr>
          <p:cNvPr id="4" name="Picture 3" descr="Screen Shot 2019-11-14 at 7.46.3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9760" y="1144166"/>
            <a:ext cx="613040" cy="618325"/>
          </a:xfrm>
          <a:prstGeom prst="rect">
            <a:avLst/>
          </a:prstGeom>
        </p:spPr>
      </p:pic>
      <p:sp>
        <p:nvSpPr>
          <p:cNvPr id="22" name="Frame 21"/>
          <p:cNvSpPr/>
          <p:nvPr/>
        </p:nvSpPr>
        <p:spPr>
          <a:xfrm>
            <a:off x="635184" y="1023646"/>
            <a:ext cx="1852632" cy="1679509"/>
          </a:xfrm>
          <a:prstGeom prst="frame">
            <a:avLst>
              <a:gd name="adj1" fmla="val 2129"/>
            </a:avLst>
          </a:prstGeom>
          <a:solidFill>
            <a:srgbClr val="FED75E"/>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pic>
        <p:nvPicPr>
          <p:cNvPr id="5" name="Picture 4" descr="Screen Shot 2019-11-14 at 8.04.49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688" y="1093107"/>
            <a:ext cx="1742214" cy="441259"/>
          </a:xfrm>
          <a:prstGeom prst="rect">
            <a:avLst/>
          </a:prstGeom>
        </p:spPr>
      </p:pic>
      <p:sp>
        <p:nvSpPr>
          <p:cNvPr id="30" name="Rectangle 29"/>
          <p:cNvSpPr/>
          <p:nvPr/>
        </p:nvSpPr>
        <p:spPr>
          <a:xfrm>
            <a:off x="740134" y="1475115"/>
            <a:ext cx="1663281" cy="553998"/>
          </a:xfrm>
          <a:prstGeom prst="rect">
            <a:avLst/>
          </a:prstGeom>
        </p:spPr>
        <p:txBody>
          <a:bodyPr wrap="square">
            <a:spAutoFit/>
          </a:bodyPr>
          <a:lstStyle/>
          <a:p>
            <a:pPr marL="72000" indent="-72000">
              <a:buFontTx/>
              <a:buChar char="-"/>
            </a:pPr>
            <a:r>
              <a:rPr lang="en-CA" sz="750" dirty="0" smtClean="0">
                <a:solidFill>
                  <a:srgbClr val="215968"/>
                </a:solidFill>
              </a:rPr>
              <a:t>Sensor network testing across Saskatchewan river </a:t>
            </a:r>
            <a:r>
              <a:rPr lang="en-CA" sz="750" b="1" dirty="0" smtClean="0">
                <a:solidFill>
                  <a:srgbClr val="215968"/>
                </a:solidFill>
              </a:rPr>
              <a:t>(below) </a:t>
            </a:r>
            <a:r>
              <a:rPr lang="en-CA" sz="750" dirty="0" smtClean="0">
                <a:solidFill>
                  <a:srgbClr val="215968"/>
                </a:solidFill>
              </a:rPr>
              <a:t>as well as Buffalo Pound lake and Lake Diefenbaker</a:t>
            </a:r>
            <a:endParaRPr lang="en-CA" sz="750" b="1" dirty="0" smtClean="0">
              <a:solidFill>
                <a:srgbClr val="215968"/>
              </a:solidFill>
            </a:endParaRPr>
          </a:p>
        </p:txBody>
      </p:sp>
      <p:pic>
        <p:nvPicPr>
          <p:cNvPr id="31" name="Picture 30" descr="\\EHSAN-WD2T\Ehsan\ALL UOS\IEEE_IoT\GWF_2 Demo\IoT gateway\File FieldTest 140819\UoS river _field Data 140819.png"/>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3506" t="29524" r="4725" b="31270"/>
          <a:stretch/>
        </p:blipFill>
        <p:spPr bwMode="auto">
          <a:xfrm>
            <a:off x="739279" y="2065591"/>
            <a:ext cx="1632652" cy="548782"/>
          </a:xfrm>
          <a:prstGeom prst="rect">
            <a:avLst/>
          </a:prstGeom>
          <a:noFill/>
          <a:ln>
            <a:noFill/>
          </a:ln>
          <a:extLst>
            <a:ext uri="{53640926-AAD7-44d8-BBD7-CCE9431645EC}">
              <a14:shadowObscured xmlns:a14="http://schemas.microsoft.com/office/drawing/2010/main"/>
            </a:ext>
          </a:extLst>
        </p:spPr>
      </p:pic>
      <p:pic>
        <p:nvPicPr>
          <p:cNvPr id="12" name="Picture 11" descr="Screen Shot 2019-11-14 at 8.42.28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57359" y="3627665"/>
            <a:ext cx="1879600" cy="533400"/>
          </a:xfrm>
          <a:prstGeom prst="rect">
            <a:avLst/>
          </a:prstGeom>
        </p:spPr>
      </p:pic>
      <p:pic>
        <p:nvPicPr>
          <p:cNvPr id="14" name="Picture 13" descr="Screen Shot 2019-11-14 at 8.40.02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72620" y="2959802"/>
            <a:ext cx="1606732" cy="490190"/>
          </a:xfrm>
          <a:prstGeom prst="rect">
            <a:avLst/>
          </a:prstGeom>
        </p:spPr>
      </p:pic>
      <p:pic>
        <p:nvPicPr>
          <p:cNvPr id="16" name="Picture 15" descr="Screen Shot 2019-11-14 at 8.39.15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83683" y="3736910"/>
            <a:ext cx="516304" cy="461864"/>
          </a:xfrm>
          <a:prstGeom prst="rect">
            <a:avLst/>
          </a:prstGeom>
        </p:spPr>
      </p:pic>
      <p:pic>
        <p:nvPicPr>
          <p:cNvPr id="21" name="Picture 20" descr="Screen Shot 2019-11-14 at 8.38.26 P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71560" y="3212063"/>
            <a:ext cx="1859872" cy="378279"/>
          </a:xfrm>
          <a:prstGeom prst="rect">
            <a:avLst/>
          </a:prstGeom>
        </p:spPr>
      </p:pic>
      <p:cxnSp>
        <p:nvCxnSpPr>
          <p:cNvPr id="99" name="Straight Connector 98"/>
          <p:cNvCxnSpPr>
            <a:stCxn id="19" idx="3"/>
            <a:endCxn id="14" idx="1"/>
          </p:cNvCxnSpPr>
          <p:nvPr/>
        </p:nvCxnSpPr>
        <p:spPr>
          <a:xfrm flipV="1">
            <a:off x="4745643" y="3204897"/>
            <a:ext cx="626977" cy="429499"/>
          </a:xfrm>
          <a:prstGeom prst="line">
            <a:avLst/>
          </a:prstGeom>
          <a:ln w="1270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9" idx="3"/>
            <a:endCxn id="12" idx="1"/>
          </p:cNvCxnSpPr>
          <p:nvPr/>
        </p:nvCxnSpPr>
        <p:spPr>
          <a:xfrm>
            <a:off x="4745643" y="3634396"/>
            <a:ext cx="611716" cy="259969"/>
          </a:xfrm>
          <a:prstGeom prst="line">
            <a:avLst/>
          </a:prstGeom>
          <a:ln w="1270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21" idx="3"/>
            <a:endCxn id="19" idx="1"/>
          </p:cNvCxnSpPr>
          <p:nvPr/>
        </p:nvCxnSpPr>
        <p:spPr>
          <a:xfrm>
            <a:off x="3331432" y="3401203"/>
            <a:ext cx="548553" cy="233193"/>
          </a:xfrm>
          <a:prstGeom prst="line">
            <a:avLst/>
          </a:prstGeom>
          <a:ln w="1270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16" idx="3"/>
          </p:cNvCxnSpPr>
          <p:nvPr/>
        </p:nvCxnSpPr>
        <p:spPr>
          <a:xfrm flipV="1">
            <a:off x="2899987" y="3630218"/>
            <a:ext cx="998267" cy="337624"/>
          </a:xfrm>
          <a:prstGeom prst="line">
            <a:avLst/>
          </a:prstGeom>
          <a:ln w="1270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901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p:nvPr/>
        </p:nvSpPr>
        <p:spPr>
          <a:xfrm>
            <a:off x="1624800"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98" name="Google Shape;98;p18"/>
          <p:cNvSpPr txBox="1"/>
          <p:nvPr/>
        </p:nvSpPr>
        <p:spPr>
          <a:xfrm>
            <a:off x="421609" y="83427"/>
            <a:ext cx="84204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smtClean="0">
                <a:solidFill>
                  <a:schemeClr val="dk1"/>
                </a:solidFill>
                <a:latin typeface="PT Sans Narrow"/>
                <a:ea typeface="PT Sans Narrow"/>
                <a:cs typeface="PT Sans Narrow"/>
                <a:sym typeface="PT Sans Narrow"/>
              </a:rPr>
              <a:t>Challenges</a:t>
            </a:r>
            <a:endParaRPr sz="3000" b="1" dirty="0">
              <a:solidFill>
                <a:schemeClr val="dk1"/>
              </a:solidFill>
              <a:latin typeface="PT Sans Narrow"/>
              <a:ea typeface="PT Sans Narrow"/>
              <a:cs typeface="PT Sans Narrow"/>
              <a:sym typeface="PT Sans Narrow"/>
            </a:endParaRPr>
          </a:p>
        </p:txBody>
      </p:sp>
      <p:pic>
        <p:nvPicPr>
          <p:cNvPr id="100" name="Google Shape;100;p18"/>
          <p:cNvPicPr preferRelativeResize="0"/>
          <p:nvPr/>
        </p:nvPicPr>
        <p:blipFill>
          <a:blip r:embed="rId3">
            <a:alphaModFix/>
          </a:blip>
          <a:stretch>
            <a:fillRect/>
          </a:stretch>
        </p:blipFill>
        <p:spPr>
          <a:xfrm>
            <a:off x="152400" y="4456197"/>
            <a:ext cx="8839200" cy="612982"/>
          </a:xfrm>
          <a:prstGeom prst="rect">
            <a:avLst/>
          </a:prstGeom>
          <a:noFill/>
          <a:ln>
            <a:noFill/>
          </a:ln>
        </p:spPr>
      </p:pic>
      <p:sp>
        <p:nvSpPr>
          <p:cNvPr id="7" name="Rectangle 6"/>
          <p:cNvSpPr/>
          <p:nvPr/>
        </p:nvSpPr>
        <p:spPr>
          <a:xfrm>
            <a:off x="607336" y="881743"/>
            <a:ext cx="7946305" cy="3065106"/>
          </a:xfrm>
          <a:prstGeom prst="rect">
            <a:avLst/>
          </a:prstGeom>
          <a:solidFill>
            <a:srgbClr val="FED75E"/>
          </a:solidFill>
          <a:ln w="12700">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Frame 8"/>
          <p:cNvSpPr/>
          <p:nvPr/>
        </p:nvSpPr>
        <p:spPr>
          <a:xfrm>
            <a:off x="536647" y="813555"/>
            <a:ext cx="8090461" cy="3206773"/>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812295" y="1097758"/>
            <a:ext cx="7468470" cy="2385268"/>
          </a:xfrm>
          <a:prstGeom prst="rect">
            <a:avLst/>
          </a:prstGeom>
          <a:noFill/>
        </p:spPr>
        <p:txBody>
          <a:bodyPr wrap="square" rtlCol="0">
            <a:spAutoFit/>
          </a:bodyPr>
          <a:lstStyle/>
          <a:p>
            <a:endParaRPr lang="en-US" b="1" u="sng" dirty="0">
              <a:solidFill>
                <a:schemeClr val="accent5">
                  <a:lumMod val="50000"/>
                </a:schemeClr>
              </a:solidFill>
            </a:endParaRPr>
          </a:p>
          <a:p>
            <a:pPr marL="171450" indent="-171450">
              <a:buFont typeface="Wingdings" charset="2"/>
              <a:buChar char="Ø"/>
            </a:pPr>
            <a:r>
              <a:rPr lang="en-US" sz="1350" dirty="0">
                <a:solidFill>
                  <a:schemeClr val="accent5">
                    <a:lumMod val="50000"/>
                  </a:schemeClr>
                </a:solidFill>
              </a:rPr>
              <a:t>Major challenge in the risk assessment of contaminated waters, whether from agricultural or municipal operations, is the fluctuating nature of contaminant concentrations in those waters. </a:t>
            </a:r>
            <a:endParaRPr lang="en-US" sz="1350" dirty="0" smtClean="0">
              <a:solidFill>
                <a:schemeClr val="accent5">
                  <a:lumMod val="50000"/>
                </a:schemeClr>
              </a:solidFill>
            </a:endParaRPr>
          </a:p>
          <a:p>
            <a:pPr marL="171450" indent="-171450">
              <a:buFont typeface="Wingdings" charset="2"/>
              <a:buChar char="Ø"/>
            </a:pPr>
            <a:endParaRPr lang="en-US" sz="1350" dirty="0" smtClean="0">
              <a:solidFill>
                <a:schemeClr val="accent5">
                  <a:lumMod val="50000"/>
                </a:schemeClr>
              </a:solidFill>
            </a:endParaRPr>
          </a:p>
          <a:p>
            <a:pPr marL="171450" indent="-171450">
              <a:buFont typeface="Wingdings" charset="2"/>
              <a:buChar char="Ø"/>
            </a:pPr>
            <a:r>
              <a:rPr lang="en-US" sz="1350" dirty="0" smtClean="0">
                <a:solidFill>
                  <a:schemeClr val="accent5">
                    <a:lumMod val="50000"/>
                  </a:schemeClr>
                </a:solidFill>
              </a:rPr>
              <a:t>Protecting the sensors from harsh environmental conditions: waterproof cases for hardware, reinforced wires to mitigate damage from animals, functionality over wide range of </a:t>
            </a:r>
            <a:r>
              <a:rPr lang="en-US" sz="1350" dirty="0" smtClean="0">
                <a:solidFill>
                  <a:schemeClr val="accent5">
                    <a:lumMod val="50000"/>
                  </a:schemeClr>
                </a:solidFill>
              </a:rPr>
              <a:t>temperatures</a:t>
            </a:r>
          </a:p>
          <a:p>
            <a:pPr marL="171450" indent="-171450">
              <a:buFont typeface="Wingdings" charset="2"/>
              <a:buChar char="Ø"/>
            </a:pPr>
            <a:endParaRPr lang="en-US" sz="1350" dirty="0" smtClean="0">
              <a:solidFill>
                <a:schemeClr val="accent5">
                  <a:lumMod val="50000"/>
                </a:schemeClr>
              </a:solidFill>
            </a:endParaRPr>
          </a:p>
          <a:p>
            <a:pPr marL="171450" indent="-171450">
              <a:buFont typeface="Wingdings" charset="2"/>
              <a:buChar char="Ø"/>
            </a:pPr>
            <a:r>
              <a:rPr lang="en-US" sz="1350" dirty="0" smtClean="0">
                <a:solidFill>
                  <a:schemeClr val="accent5">
                    <a:lumMod val="50000"/>
                  </a:schemeClr>
                </a:solidFill>
              </a:rPr>
              <a:t>Sensor maintenance: traveling to troubleshoot the sensors in remote locations can be </a:t>
            </a:r>
            <a:r>
              <a:rPr lang="en-US" sz="1350" dirty="0" smtClean="0">
                <a:solidFill>
                  <a:schemeClr val="accent5">
                    <a:lumMod val="50000"/>
                  </a:schemeClr>
                </a:solidFill>
              </a:rPr>
              <a:t>difficult</a:t>
            </a:r>
          </a:p>
          <a:p>
            <a:pPr marL="171450" indent="-171450">
              <a:buFont typeface="Wingdings" charset="2"/>
              <a:buChar char="Ø"/>
            </a:pPr>
            <a:endParaRPr lang="en-US" sz="1350" dirty="0">
              <a:solidFill>
                <a:schemeClr val="accent5">
                  <a:lumMod val="50000"/>
                </a:schemeClr>
              </a:solidFill>
            </a:endParaRPr>
          </a:p>
          <a:p>
            <a:pPr marL="171450" indent="-171450">
              <a:buFont typeface="Wingdings" charset="2"/>
              <a:buChar char="Ø"/>
            </a:pPr>
            <a:r>
              <a:rPr lang="en-US" sz="1350" dirty="0" smtClean="0">
                <a:solidFill>
                  <a:schemeClr val="accent5">
                    <a:lumMod val="50000"/>
                  </a:schemeClr>
                </a:solidFill>
              </a:rPr>
              <a:t>Delays in deployment due to technical or logistical issues</a:t>
            </a:r>
          </a:p>
        </p:txBody>
      </p:sp>
      <p:sp>
        <p:nvSpPr>
          <p:cNvPr id="26" name="Google Shape;74;p15"/>
          <p:cNvSpPr txBox="1"/>
          <p:nvPr/>
        </p:nvSpPr>
        <p:spPr>
          <a:xfrm>
            <a:off x="1687200" y="4577903"/>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solidFill>
                  <a:srgbClr val="FFFFFF"/>
                </a:solidFill>
                <a:latin typeface="PT Sans Narrow"/>
                <a:ea typeface="PT Sans Narrow"/>
                <a:cs typeface="PT Sans Narrow"/>
                <a:sym typeface="PT Sans Narrow"/>
              </a:rPr>
              <a:t>Sensors and Sensing Systems for Water Quality Monitoring</a:t>
            </a:r>
            <a:endParaRPr dirty="0">
              <a:solidFill>
                <a:srgbClr val="FFFFFF"/>
              </a:solidFill>
              <a:latin typeface="PT Sans Narrow"/>
              <a:ea typeface="PT Sans Narrow"/>
              <a:cs typeface="PT Sans Narrow"/>
              <a:sym typeface="PT Sans Narrow"/>
            </a:endParaRPr>
          </a:p>
        </p:txBody>
      </p:sp>
      <p:pic>
        <p:nvPicPr>
          <p:cNvPr id="27" name="Picture 26">
            <a:extLst>
              <a:ext uri="{FF2B5EF4-FFF2-40B4-BE49-F238E27FC236}">
                <a16:creationId xmlns="" xmlns:a16="http://schemas.microsoft.com/office/drawing/2014/main" id="{7138AC84-3BD6-2C43-9F2B-E542641A981B}"/>
              </a:ext>
            </a:extLst>
          </p:cNvPr>
          <p:cNvPicPr>
            <a:picLocks noChangeAspect="1"/>
          </p:cNvPicPr>
          <p:nvPr/>
        </p:nvPicPr>
        <p:blipFill>
          <a:blip r:embed="rId4" cstate="print"/>
          <a:stretch>
            <a:fillRect/>
          </a:stretch>
        </p:blipFill>
        <p:spPr>
          <a:xfrm>
            <a:off x="7946681" y="4473218"/>
            <a:ext cx="564778" cy="564778"/>
          </a:xfrm>
          <a:prstGeom prst="rect">
            <a:avLst/>
          </a:prstGeom>
        </p:spPr>
      </p:pic>
    </p:spTree>
    <p:extLst>
      <p:ext uri="{BB962C8B-B14F-4D97-AF65-F5344CB8AC3E}">
        <p14:creationId xmlns:p14="http://schemas.microsoft.com/office/powerpoint/2010/main" val="891480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p:nvPr/>
        </p:nvSpPr>
        <p:spPr>
          <a:xfrm>
            <a:off x="1509355" y="45560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PT Sans Narrow"/>
                <a:ea typeface="PT Sans Narrow"/>
                <a:cs typeface="PT Sans Narrow"/>
                <a:sym typeface="PT Sans Narrow"/>
              </a:rPr>
              <a:t>Project Title</a:t>
            </a:r>
            <a:endParaRPr>
              <a:solidFill>
                <a:srgbClr val="FFFFFF"/>
              </a:solidFill>
              <a:latin typeface="PT Sans Narrow"/>
              <a:ea typeface="PT Sans Narrow"/>
              <a:cs typeface="PT Sans Narrow"/>
              <a:sym typeface="PT Sans Narrow"/>
            </a:endParaRPr>
          </a:p>
        </p:txBody>
      </p:sp>
      <p:sp>
        <p:nvSpPr>
          <p:cNvPr id="89" name="Google Shape;89;p17"/>
          <p:cNvSpPr txBox="1"/>
          <p:nvPr/>
        </p:nvSpPr>
        <p:spPr>
          <a:xfrm>
            <a:off x="106750" y="177900"/>
            <a:ext cx="5680800" cy="81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dirty="0">
                <a:latin typeface="PT Sans Narrow"/>
                <a:ea typeface="PT Sans Narrow"/>
                <a:cs typeface="PT Sans Narrow"/>
                <a:sym typeface="PT Sans Narrow"/>
              </a:rPr>
              <a:t>Project Impact and Aspirations</a:t>
            </a:r>
            <a:endParaRPr sz="3000" b="1" dirty="0">
              <a:latin typeface="PT Sans Narrow"/>
              <a:ea typeface="PT Sans Narrow"/>
              <a:cs typeface="PT Sans Narrow"/>
              <a:sym typeface="PT Sans Narrow"/>
            </a:endParaRPr>
          </a:p>
        </p:txBody>
      </p:sp>
      <p:pic>
        <p:nvPicPr>
          <p:cNvPr id="91" name="Google Shape;91;p17"/>
          <p:cNvPicPr preferRelativeResize="0"/>
          <p:nvPr/>
        </p:nvPicPr>
        <p:blipFill>
          <a:blip r:embed="rId3">
            <a:alphaModFix/>
          </a:blip>
          <a:stretch>
            <a:fillRect/>
          </a:stretch>
        </p:blipFill>
        <p:spPr>
          <a:xfrm>
            <a:off x="152400" y="4445700"/>
            <a:ext cx="8839200" cy="612982"/>
          </a:xfrm>
          <a:prstGeom prst="rect">
            <a:avLst/>
          </a:prstGeom>
          <a:noFill/>
          <a:ln>
            <a:noFill/>
          </a:ln>
        </p:spPr>
      </p:pic>
      <p:sp>
        <p:nvSpPr>
          <p:cNvPr id="9" name="Frame 8"/>
          <p:cNvSpPr/>
          <p:nvPr/>
        </p:nvSpPr>
        <p:spPr>
          <a:xfrm>
            <a:off x="430306" y="902737"/>
            <a:ext cx="8238783" cy="3380014"/>
          </a:xfrm>
          <a:prstGeom prst="frame">
            <a:avLst>
              <a:gd name="adj1" fmla="val 1001"/>
            </a:avLst>
          </a:prstGeom>
          <a:solidFill>
            <a:schemeClr val="accent5">
              <a:lumMod val="50000"/>
            </a:schemeClr>
          </a:solidFill>
          <a:ln>
            <a:solidFill>
              <a:schemeClr val="accent5">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0" name="Picture 9" descr="Screen Shot 2019-01-15 at 3.35.26 PM.png"/>
          <p:cNvPicPr>
            <a:picLocks noChangeAspect="1"/>
          </p:cNvPicPr>
          <p:nvPr/>
        </p:nvPicPr>
        <p:blipFill rotWithShape="1">
          <a:blip r:embed="rId4">
            <a:extLst>
              <a:ext uri="{28A0092B-C50C-407E-A947-70E740481C1C}">
                <a14:useLocalDpi xmlns:a14="http://schemas.microsoft.com/office/drawing/2010/main" val="0"/>
              </a:ext>
            </a:extLst>
          </a:blip>
          <a:srcRect t="-174" b="-520"/>
          <a:stretch/>
        </p:blipFill>
        <p:spPr>
          <a:xfrm>
            <a:off x="514271" y="975566"/>
            <a:ext cx="8060364" cy="3251503"/>
          </a:xfrm>
          <a:prstGeom prst="rect">
            <a:avLst/>
          </a:prstGeom>
        </p:spPr>
      </p:pic>
      <p:sp>
        <p:nvSpPr>
          <p:cNvPr id="11" name="Rectangle 10"/>
          <p:cNvSpPr/>
          <p:nvPr/>
        </p:nvSpPr>
        <p:spPr>
          <a:xfrm>
            <a:off x="524767" y="986712"/>
            <a:ext cx="8060364" cy="3212064"/>
          </a:xfrm>
          <a:prstGeom prst="rect">
            <a:avLst/>
          </a:prstGeom>
          <a:solidFill>
            <a:schemeClr val="accent5">
              <a:lumMod val="50000"/>
              <a:alpha val="66000"/>
            </a:schemeClr>
          </a:solidFill>
          <a:ln>
            <a:solidFill>
              <a:schemeClr val="accent5">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29457" y="711281"/>
            <a:ext cx="7519819" cy="3416320"/>
          </a:xfrm>
          <a:prstGeom prst="rect">
            <a:avLst/>
          </a:prstGeom>
          <a:noFill/>
        </p:spPr>
        <p:txBody>
          <a:bodyPr wrap="square" rtlCol="0">
            <a:spAutoFit/>
          </a:bodyPr>
          <a:lstStyle/>
          <a:p>
            <a:pPr>
              <a:buClrTx/>
            </a:pPr>
            <a:endParaRPr lang="en-US" sz="1600" dirty="0" smtClean="0">
              <a:solidFill>
                <a:schemeClr val="bg1"/>
              </a:solidFill>
            </a:endParaRPr>
          </a:p>
          <a:p>
            <a:pPr marL="171450" indent="-171450">
              <a:buClrTx/>
              <a:buFont typeface="Wingdings" charset="2"/>
              <a:buChar char="Ø"/>
            </a:pPr>
            <a:endParaRPr lang="en-US" sz="1600" dirty="0">
              <a:solidFill>
                <a:schemeClr val="bg1"/>
              </a:solidFill>
            </a:endParaRPr>
          </a:p>
          <a:p>
            <a:pPr marL="171450" indent="-171450">
              <a:buClrTx/>
              <a:buFont typeface="Wingdings" charset="2"/>
              <a:buChar char="Ø"/>
            </a:pPr>
            <a:r>
              <a:rPr lang="en-US" sz="1600" b="1" u="sng" dirty="0">
                <a:solidFill>
                  <a:srgbClr val="FFFFFF"/>
                </a:solidFill>
              </a:rPr>
              <a:t>Environmental and </a:t>
            </a:r>
            <a:r>
              <a:rPr lang="en-US" sz="1600" b="1" u="sng" dirty="0" smtClean="0">
                <a:solidFill>
                  <a:srgbClr val="FFFFFF"/>
                </a:solidFill>
              </a:rPr>
              <a:t>Agricultural Perspectives</a:t>
            </a:r>
            <a:r>
              <a:rPr lang="en-US" sz="1600" u="sng" dirty="0">
                <a:solidFill>
                  <a:srgbClr val="FFFFFF"/>
                </a:solidFill>
              </a:rPr>
              <a:t>: </a:t>
            </a:r>
            <a:endParaRPr lang="en-US" sz="1600" u="sng" dirty="0" smtClean="0">
              <a:solidFill>
                <a:srgbClr val="FFFFFF"/>
              </a:solidFill>
            </a:endParaRPr>
          </a:p>
          <a:p>
            <a:pPr lvl="8">
              <a:buClrTx/>
            </a:pPr>
            <a:r>
              <a:rPr lang="en-US" dirty="0" smtClean="0">
                <a:solidFill>
                  <a:srgbClr val="FFFFFF"/>
                </a:solidFill>
              </a:rPr>
              <a:t>	- nutrient </a:t>
            </a:r>
            <a:r>
              <a:rPr lang="en-US" dirty="0">
                <a:solidFill>
                  <a:srgbClr val="FFFFFF"/>
                </a:solidFill>
              </a:rPr>
              <a:t>loads and eutrophication of </a:t>
            </a:r>
            <a:r>
              <a:rPr lang="en-US" dirty="0" err="1">
                <a:solidFill>
                  <a:srgbClr val="FFFFFF"/>
                </a:solidFill>
              </a:rPr>
              <a:t>waterbodies</a:t>
            </a:r>
            <a:r>
              <a:rPr lang="en-US" dirty="0">
                <a:solidFill>
                  <a:srgbClr val="FFFFFF"/>
                </a:solidFill>
              </a:rPr>
              <a:t> remain serious </a:t>
            </a:r>
            <a:r>
              <a:rPr lang="en-US" dirty="0" smtClean="0">
                <a:solidFill>
                  <a:srgbClr val="FFFFFF"/>
                </a:solidFill>
              </a:rPr>
              <a:t>concerns</a:t>
            </a:r>
            <a:endParaRPr lang="en-US" dirty="0">
              <a:solidFill>
                <a:srgbClr val="FFFFFF"/>
              </a:solidFill>
            </a:endParaRPr>
          </a:p>
          <a:p>
            <a:pPr lvl="8">
              <a:buClrTx/>
            </a:pPr>
            <a:r>
              <a:rPr lang="en-US" dirty="0" smtClean="0">
                <a:solidFill>
                  <a:srgbClr val="FFFFFF"/>
                </a:solidFill>
              </a:rPr>
              <a:t>	- can </a:t>
            </a:r>
            <a:r>
              <a:rPr lang="en-US" dirty="0">
                <a:solidFill>
                  <a:srgbClr val="FFFFFF"/>
                </a:solidFill>
              </a:rPr>
              <a:t>result in </a:t>
            </a:r>
            <a:r>
              <a:rPr lang="en-US" dirty="0" err="1">
                <a:solidFill>
                  <a:srgbClr val="FFFFFF"/>
                </a:solidFill>
              </a:rPr>
              <a:t>cyanobacterial</a:t>
            </a:r>
            <a:r>
              <a:rPr lang="en-US" dirty="0">
                <a:solidFill>
                  <a:srgbClr val="FFFFFF"/>
                </a:solidFill>
              </a:rPr>
              <a:t> blooms with toxic consequences</a:t>
            </a:r>
            <a:r>
              <a:rPr lang="en-US" dirty="0" smtClean="0">
                <a:solidFill>
                  <a:srgbClr val="FFFFFF"/>
                </a:solidFill>
              </a:rPr>
              <a:t>.</a:t>
            </a:r>
          </a:p>
          <a:p>
            <a:pPr lvl="8">
              <a:buClrTx/>
            </a:pPr>
            <a:endParaRPr lang="en-US" sz="500" dirty="0" smtClean="0">
              <a:solidFill>
                <a:srgbClr val="FFFFFF"/>
              </a:solidFill>
            </a:endParaRPr>
          </a:p>
          <a:p>
            <a:pPr marL="171450" indent="-171450">
              <a:buClrTx/>
              <a:buFont typeface="Wingdings" charset="2"/>
              <a:buChar char="Ø"/>
            </a:pPr>
            <a:r>
              <a:rPr lang="en-US" sz="1600" b="1" u="sng" dirty="0" smtClean="0">
                <a:solidFill>
                  <a:srgbClr val="FFFFFF"/>
                </a:solidFill>
              </a:rPr>
              <a:t>Community </a:t>
            </a:r>
            <a:r>
              <a:rPr lang="en-US" sz="1600" b="1" u="sng" dirty="0">
                <a:solidFill>
                  <a:srgbClr val="FFFFFF"/>
                </a:solidFill>
              </a:rPr>
              <a:t>and </a:t>
            </a:r>
            <a:r>
              <a:rPr lang="en-US" sz="1600" b="1" u="sng" dirty="0" smtClean="0">
                <a:solidFill>
                  <a:srgbClr val="FFFFFF"/>
                </a:solidFill>
              </a:rPr>
              <a:t>Drinking Water</a:t>
            </a:r>
            <a:r>
              <a:rPr lang="en-US" sz="1600" b="1" u="sng" dirty="0">
                <a:solidFill>
                  <a:srgbClr val="FFFFFF"/>
                </a:solidFill>
              </a:rPr>
              <a:t>: </a:t>
            </a:r>
            <a:endParaRPr lang="en-US" sz="1600" b="1" u="sng" dirty="0" smtClean="0">
              <a:solidFill>
                <a:srgbClr val="FFFFFF"/>
              </a:solidFill>
            </a:endParaRPr>
          </a:p>
          <a:p>
            <a:pPr lvl="1">
              <a:buClrTx/>
            </a:pPr>
            <a:r>
              <a:rPr lang="en-US" dirty="0" smtClean="0">
                <a:solidFill>
                  <a:srgbClr val="FFFFFF"/>
                </a:solidFill>
              </a:rPr>
              <a:t>	- measurement </a:t>
            </a:r>
            <a:r>
              <a:rPr lang="en-US" dirty="0">
                <a:solidFill>
                  <a:srgbClr val="FFFFFF"/>
                </a:solidFill>
              </a:rPr>
              <a:t>level of free chlorine, dissolved oxygen and pathogens </a:t>
            </a:r>
            <a:r>
              <a:rPr lang="en-US" dirty="0" smtClean="0">
                <a:solidFill>
                  <a:srgbClr val="FFFFFF"/>
                </a:solidFill>
              </a:rPr>
              <a:t>present</a:t>
            </a:r>
          </a:p>
          <a:p>
            <a:pPr lvl="1">
              <a:buClrTx/>
            </a:pPr>
            <a:r>
              <a:rPr lang="en-US" dirty="0">
                <a:solidFill>
                  <a:srgbClr val="FFFFFF"/>
                </a:solidFill>
              </a:rPr>
              <a:t>	</a:t>
            </a:r>
            <a:r>
              <a:rPr lang="en-US" dirty="0" smtClean="0">
                <a:solidFill>
                  <a:srgbClr val="FFFFFF"/>
                </a:solidFill>
              </a:rPr>
              <a:t>remains </a:t>
            </a:r>
            <a:r>
              <a:rPr lang="en-US" dirty="0">
                <a:solidFill>
                  <a:srgbClr val="FFFFFF"/>
                </a:solidFill>
              </a:rPr>
              <a:t>an important consideration.  </a:t>
            </a:r>
            <a:endParaRPr lang="en-US" dirty="0" smtClean="0">
              <a:solidFill>
                <a:srgbClr val="FFFFFF"/>
              </a:solidFill>
            </a:endParaRPr>
          </a:p>
          <a:p>
            <a:pPr lvl="1">
              <a:buClrTx/>
            </a:pPr>
            <a:endParaRPr lang="en-US" sz="500" dirty="0">
              <a:solidFill>
                <a:srgbClr val="FFFFFF"/>
              </a:solidFill>
            </a:endParaRPr>
          </a:p>
          <a:p>
            <a:pPr marL="171450" indent="-171450">
              <a:buClrTx/>
              <a:buFont typeface="Wingdings" charset="2"/>
              <a:buChar char="Ø"/>
            </a:pPr>
            <a:r>
              <a:rPr lang="en-US" sz="1600" b="1" u="sng" dirty="0" smtClean="0">
                <a:solidFill>
                  <a:schemeClr val="bg1"/>
                </a:solidFill>
              </a:rPr>
              <a:t>UN Sustainable Development Goals:</a:t>
            </a:r>
          </a:p>
          <a:p>
            <a:pPr>
              <a:buClrTx/>
            </a:pPr>
            <a:r>
              <a:rPr lang="en-US" dirty="0" smtClean="0">
                <a:solidFill>
                  <a:schemeClr val="bg1"/>
                </a:solidFill>
              </a:rPr>
              <a:t>	- support and strengthen the participation of local communities in improving water</a:t>
            </a:r>
          </a:p>
          <a:p>
            <a:pPr>
              <a:buClrTx/>
            </a:pPr>
            <a:r>
              <a:rPr lang="en-US" dirty="0">
                <a:solidFill>
                  <a:schemeClr val="bg1"/>
                </a:solidFill>
              </a:rPr>
              <a:t>	</a:t>
            </a:r>
            <a:r>
              <a:rPr lang="en-US" dirty="0" smtClean="0">
                <a:solidFill>
                  <a:schemeClr val="bg1"/>
                </a:solidFill>
              </a:rPr>
              <a:t>and sanitation management</a:t>
            </a:r>
          </a:p>
          <a:p>
            <a:pPr>
              <a:buClrTx/>
            </a:pPr>
            <a:r>
              <a:rPr lang="en-US" dirty="0">
                <a:solidFill>
                  <a:schemeClr val="bg1"/>
                </a:solidFill>
              </a:rPr>
              <a:t>	</a:t>
            </a:r>
            <a:r>
              <a:rPr lang="en-CA" dirty="0" smtClean="0">
                <a:solidFill>
                  <a:schemeClr val="bg1"/>
                </a:solidFill>
              </a:rPr>
              <a:t>- achieve universal, equitable </a:t>
            </a:r>
            <a:r>
              <a:rPr lang="en-CA" dirty="0">
                <a:solidFill>
                  <a:schemeClr val="bg1"/>
                </a:solidFill>
              </a:rPr>
              <a:t>access to </a:t>
            </a:r>
            <a:r>
              <a:rPr lang="en-CA" dirty="0" smtClean="0">
                <a:solidFill>
                  <a:schemeClr val="bg1"/>
                </a:solidFill>
              </a:rPr>
              <a:t>safe, </a:t>
            </a:r>
            <a:r>
              <a:rPr lang="en-CA" dirty="0">
                <a:solidFill>
                  <a:schemeClr val="bg1"/>
                </a:solidFill>
              </a:rPr>
              <a:t>affordable drinking water for </a:t>
            </a:r>
            <a:r>
              <a:rPr lang="en-CA" dirty="0" smtClean="0">
                <a:solidFill>
                  <a:schemeClr val="bg1"/>
                </a:solidFill>
              </a:rPr>
              <a:t>all</a:t>
            </a:r>
            <a:endParaRPr lang="en-CA" dirty="0">
              <a:solidFill>
                <a:schemeClr val="bg1"/>
              </a:solidFill>
            </a:endParaRPr>
          </a:p>
          <a:p>
            <a:pPr>
              <a:buClrTx/>
            </a:pPr>
            <a:r>
              <a:rPr lang="en-CA" dirty="0" smtClean="0">
                <a:solidFill>
                  <a:schemeClr val="bg1"/>
                </a:solidFill>
              </a:rPr>
              <a:t>	- protect </a:t>
            </a:r>
            <a:r>
              <a:rPr lang="en-CA" dirty="0">
                <a:solidFill>
                  <a:schemeClr val="bg1"/>
                </a:solidFill>
              </a:rPr>
              <a:t>and restore water-related ecosystems, including mountains, forests, </a:t>
            </a:r>
            <a:endParaRPr lang="en-CA" dirty="0" smtClean="0">
              <a:solidFill>
                <a:schemeClr val="bg1"/>
              </a:solidFill>
            </a:endParaRPr>
          </a:p>
          <a:p>
            <a:pPr>
              <a:buClrTx/>
            </a:pPr>
            <a:r>
              <a:rPr lang="en-CA" dirty="0">
                <a:solidFill>
                  <a:schemeClr val="bg1"/>
                </a:solidFill>
              </a:rPr>
              <a:t>	</a:t>
            </a:r>
            <a:r>
              <a:rPr lang="en-CA" dirty="0" smtClean="0">
                <a:solidFill>
                  <a:schemeClr val="bg1"/>
                </a:solidFill>
              </a:rPr>
              <a:t>wetlands</a:t>
            </a:r>
            <a:r>
              <a:rPr lang="en-CA" dirty="0">
                <a:solidFill>
                  <a:schemeClr val="bg1"/>
                </a:solidFill>
              </a:rPr>
              <a:t>, rivers, aquifers and </a:t>
            </a:r>
            <a:r>
              <a:rPr lang="en-CA" dirty="0" smtClean="0">
                <a:solidFill>
                  <a:schemeClr val="bg1"/>
                </a:solidFill>
              </a:rPr>
              <a:t>lakes</a:t>
            </a:r>
            <a:endParaRPr lang="en-CA" dirty="0">
              <a:solidFill>
                <a:schemeClr val="bg1"/>
              </a:solidFill>
            </a:endParaRPr>
          </a:p>
        </p:txBody>
      </p:sp>
      <p:sp>
        <p:nvSpPr>
          <p:cNvPr id="13" name="Google Shape;74;p15"/>
          <p:cNvSpPr txBox="1"/>
          <p:nvPr/>
        </p:nvSpPr>
        <p:spPr>
          <a:xfrm>
            <a:off x="1687200" y="4588400"/>
            <a:ext cx="7175400" cy="1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CA" dirty="0" smtClean="0">
                <a:solidFill>
                  <a:srgbClr val="FFFFFF"/>
                </a:solidFill>
                <a:latin typeface="PT Sans Narrow"/>
                <a:ea typeface="PT Sans Narrow"/>
                <a:cs typeface="PT Sans Narrow"/>
                <a:sym typeface="PT Sans Narrow"/>
              </a:rPr>
              <a:t>Sensors and Sensing Systems for Water Quality Monitoring</a:t>
            </a:r>
            <a:endParaRPr dirty="0">
              <a:solidFill>
                <a:srgbClr val="FFFFFF"/>
              </a:solidFill>
              <a:latin typeface="PT Sans Narrow"/>
              <a:ea typeface="PT Sans Narrow"/>
              <a:cs typeface="PT Sans Narrow"/>
              <a:sym typeface="PT Sans Narrow"/>
            </a:endParaRPr>
          </a:p>
        </p:txBody>
      </p:sp>
      <p:pic>
        <p:nvPicPr>
          <p:cNvPr id="14" name="Picture 13">
            <a:extLst>
              <a:ext uri="{FF2B5EF4-FFF2-40B4-BE49-F238E27FC236}">
                <a16:creationId xmlns="" xmlns:a16="http://schemas.microsoft.com/office/drawing/2014/main" id="{7138AC84-3BD6-2C43-9F2B-E542641A981B}"/>
              </a:ext>
            </a:extLst>
          </p:cNvPr>
          <p:cNvPicPr>
            <a:picLocks noChangeAspect="1"/>
          </p:cNvPicPr>
          <p:nvPr/>
        </p:nvPicPr>
        <p:blipFill>
          <a:blip r:embed="rId5" cstate="print"/>
          <a:stretch>
            <a:fillRect/>
          </a:stretch>
        </p:blipFill>
        <p:spPr>
          <a:xfrm>
            <a:off x="7946681" y="4441727"/>
            <a:ext cx="564778" cy="564778"/>
          </a:xfrm>
          <a:prstGeom prst="rect">
            <a:avLst/>
          </a:prstGeom>
        </p:spPr>
      </p:pic>
    </p:spTree>
    <p:extLst>
      <p:ext uri="{BB962C8B-B14F-4D97-AF65-F5344CB8AC3E}">
        <p14:creationId xmlns:p14="http://schemas.microsoft.com/office/powerpoint/2010/main" val="301610155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9038</TotalTime>
  <Words>796</Words>
  <Application>Microsoft Macintosh PowerPoint</Application>
  <PresentationFormat>On-screen Show (16:9)</PresentationFormat>
  <Paragraphs>104</Paragraphs>
  <Slides>6</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8" baseType="lpstr">
      <vt:lpstr>Simple Light</vt:lpstr>
      <vt:lpstr>ChemSketch</vt:lpstr>
      <vt:lpstr>Sensors and Sensing Systems for Water Quality Monitoring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DeBeer, Chris</dc:creator>
  <cp:lastModifiedBy>Rana Attalla</cp:lastModifiedBy>
  <cp:revision>32</cp:revision>
  <dcterms:modified xsi:type="dcterms:W3CDTF">2019-11-15T01:48:13Z</dcterms:modified>
</cp:coreProperties>
</file>