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787" r:id="rId2"/>
  </p:sldMasterIdLst>
  <p:notesMasterIdLst>
    <p:notesMasterId r:id="rId15"/>
  </p:notesMasterIdLst>
  <p:sldIdLst>
    <p:sldId id="256" r:id="rId3"/>
    <p:sldId id="325" r:id="rId4"/>
    <p:sldId id="298" r:id="rId5"/>
    <p:sldId id="296" r:id="rId6"/>
    <p:sldId id="353" r:id="rId7"/>
    <p:sldId id="354" r:id="rId8"/>
    <p:sldId id="350" r:id="rId9"/>
    <p:sldId id="351" r:id="rId10"/>
    <p:sldId id="355" r:id="rId11"/>
    <p:sldId id="322" r:id="rId12"/>
    <p:sldId id="352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0175" autoAdjust="0"/>
  </p:normalViewPr>
  <p:slideViewPr>
    <p:cSldViewPr snapToGrid="0">
      <p:cViewPr varScale="1">
        <p:scale>
          <a:sx n="103" d="100"/>
          <a:sy n="103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3CE30-1E3A-405D-A1CE-1D7E2453E2E4}" type="datetimeFigureOut">
              <a:rPr lang="en-CA" smtClean="0"/>
              <a:t>19/11/2019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F58CC-784C-4B64-AD23-26C631028F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757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D7FAF-7BA7-2644-B06F-0F3A447B2B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5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Decades have UNGA Resolution that backs the Decade up, objectives and action plan, key implementing agency or network, web sites and communication mechanisms, interim reviews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D7FAF-7BA7-2644-B06F-0F3A447B2B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10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Interpretation of objectives: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/>
              <a:t>transforming the current silo-based approach to water supply, sanitation, water management and DRR into an integrated one;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/>
              <a:t>aligning existing water and sanitation programmes and projects with the 2030 Agenda;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/>
              <a:t>and generating the political will for strengthened cooperation and partnerships</a:t>
            </a:r>
            <a:endParaRPr lang="en-GB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D7FAF-7BA7-2644-B06F-0F3A447B2B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85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D7FAF-7BA7-2644-B06F-0F3A447B2B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2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F4FE7-C3D5-4D55-AE13-7D28444EA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A2F91-E4F4-4233-BF2F-D2C6B7D05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338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96E6-AF9F-45B6-A9CD-17894D5EE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BAB44B-462E-4B2D-803D-FA9A6756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06971-670C-45E0-8407-23B63DB28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2CA37-7DC2-4B21-A4C0-4609C7FC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3EE4B7A2-6A14-49DD-ABDF-CD1B5FA7F5D4}" type="datetimeFigureOut">
              <a:rPr lang="en-CA" smtClean="0"/>
              <a:t>19/11/2019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071DE-5372-4B27-8F8D-85193F62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80758-160B-413A-B324-53D071E9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F2293A07-2C46-4B91-8E4E-BD3DF6E66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778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3A1F-C9F0-4C66-AB5A-236C00C3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24B6F-E2B2-4BBA-9F3F-2F317C0CC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0F830-4758-46E5-8119-A4B605BD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3EE4B7A2-6A14-49DD-ABDF-CD1B5FA7F5D4}" type="datetimeFigureOut">
              <a:rPr lang="en-CA" smtClean="0"/>
              <a:t>19/11/2019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79E83-119B-4E2E-965D-45E119F00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EBCCE-7A4B-4946-BDAA-BB761E4C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F2293A07-2C46-4B91-8E4E-BD3DF6E66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9751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29B8BB-3F78-431C-86E3-DC7837AC4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74185-F36A-43B6-925D-B2790AF5B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E606F-A3C5-4971-86E1-457C6BE35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3EE4B7A2-6A14-49DD-ABDF-CD1B5FA7F5D4}" type="datetimeFigureOut">
              <a:rPr lang="en-CA" smtClean="0"/>
              <a:t>19/11/2019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CA59E-6A7E-4D4D-BB72-6F4F0D03C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9B55D-4AB4-4C5C-AF8D-BDD0130C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F2293A07-2C46-4B91-8E4E-BD3DF6E66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4603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D9EB5-9A5C-4C61-AC69-C1A5BBFA4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869E8-4D73-4FCB-B3AC-EA139ABD4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C9BEE-7C4B-4440-AE3C-ADDD3328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7675-C2A5-4DC8-878B-999B9147CDB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E69D4-3304-492C-8624-CE7DADB4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74E8C-0E23-48BB-89E5-4524E163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98C0-B83D-4697-A265-0F9CC280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57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9E8A-DE09-4398-B2C8-C74B645C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87119-A7D7-46DA-B38F-851E69AA0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33819-43D6-40A0-9201-829C9368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7675-C2A5-4DC8-878B-999B9147CDB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7C7DE-4979-4677-892C-0D829916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61EE5-583A-49A2-84F4-0E8C8BA5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98C0-B83D-4697-A265-0F9CC280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846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C47A-F922-4DB5-BABA-23325593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82B05-C96B-499C-B999-100729503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305F7-E77F-4A9B-97F7-9CDBF227C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7675-C2A5-4DC8-878B-999B9147CDB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A59C2-C4E7-4B3A-9DE3-424D4C86C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7B784-3AF6-4313-8477-6983C3BC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98C0-B83D-4697-A265-0F9CC280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888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DA9A-7501-48D6-ABD9-A09DEBA0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880E6-8458-4395-92E4-753254B71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FB584-770E-493A-BE18-F1297A414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C96A3-8438-4F0F-B324-E150FCB04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7675-C2A5-4DC8-878B-999B9147CDB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EAD06-0AC5-4160-B1D2-69463F86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DFE73-3A53-4AA8-B906-057B80A6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98C0-B83D-4697-A265-0F9CC280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998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D806-974F-4855-B69E-91BB759A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34803-375B-4C1E-82F6-E174824A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60B1E-893E-4A7A-AC75-84299E986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D53AA-D123-4CD0-889E-D3812544C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A8274-3509-422B-8544-0DAA47006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C55066-4CFA-49C8-9704-11C10576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7675-C2A5-4DC8-878B-999B9147CDB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DD7217-8EFF-44EF-926C-D901622D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B7A059-AEDE-4D48-BC21-3BD0BAC9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98C0-B83D-4697-A265-0F9CC280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465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80BB-8CB3-474D-A811-EAFD6073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485903-0200-4C76-890C-5FA958C9A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7675-C2A5-4DC8-878B-999B9147CDB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96BF-5BD0-4AB7-B958-DF1C7E918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D53E4-4AB0-4E47-A590-48554127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98C0-B83D-4697-A265-0F9CC280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380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BF5C3E-3888-4DF2-AFD6-B34DFA815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7675-C2A5-4DC8-878B-999B9147CDB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A0DE2-DA5C-46C9-A00C-BC927A15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69EC7-5A9C-4EC8-BEED-EA87A4B5C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98C0-B83D-4697-A265-0F9CC280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36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8DCD-AF5C-4731-9FE4-96F18EB78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544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DC2AE-67E9-4C1A-829C-D3F1D583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B229F-D93A-4645-A357-80F88CFFE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6D839-FCDA-4837-ACB1-5DF858181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063D-4EDB-49CF-A668-B7CC3E23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7675-C2A5-4DC8-878B-999B9147CDB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DEB39-9D5E-45D1-8151-2F8735803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E5681-9B37-4014-B859-F9EA869B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98C0-B83D-4697-A265-0F9CC280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869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7CB6-50F9-4287-970F-97AB4E8A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63DDD9-226E-44CA-A436-33EB56BD5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C26C12-2560-4375-9338-FFA64479F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6FF79-C413-447C-B8F5-0F411E8AF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7675-C2A5-4DC8-878B-999B9147CDB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1F834-6249-4CAD-9385-1DAFEC61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DA0AF-0E25-47FD-8F77-C756518B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98C0-B83D-4697-A265-0F9CC280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578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2827-187B-4AAB-89F7-12A87F200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B2C40-D9E2-46D9-94BE-F5D87FC3B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0C586-0AB6-47C5-9494-788D4B3A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7675-C2A5-4DC8-878B-999B9147CDB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AA9D3-BEE7-4A16-8450-ECDA70B7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286B1-10F5-424D-8299-4BE37A2B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98C0-B83D-4697-A265-0F9CC280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307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9D3C0-7808-4E73-A658-BE96DCF0D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5195FF-DBB4-479C-936B-B3B72E67E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4A368-5628-4DBF-83E9-E918A8D47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7675-C2A5-4DC8-878B-999B9147CDB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338F8-8BA6-4A57-A155-2A522300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F0740-FA34-4E7F-8E72-53A96D55B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98C0-B83D-4697-A265-0F9CC280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45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C3CD5-58BB-473D-97AE-9CAE8A9A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60787-72EB-4C45-8A47-5C2C8D149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56B2B-D021-4222-BFAE-9C67EE70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3EE4B7A2-6A14-49DD-ABDF-CD1B5FA7F5D4}" type="datetimeFigureOut">
              <a:rPr lang="en-CA" smtClean="0"/>
              <a:t>19/11/2019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89EF7-776A-4020-A157-BDD4B68D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620BE-4CD5-40B7-A9CB-444782D7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F2293A07-2C46-4B91-8E4E-BD3DF6E66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835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B74CF-0ADF-4DED-B79C-2606D3F74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6BA61-84B8-4800-8B53-AF839D21E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F8CF4-800C-4DCE-B67D-8D4E0FF4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3EE4B7A2-6A14-49DD-ABDF-CD1B5FA7F5D4}" type="datetimeFigureOut">
              <a:rPr lang="en-CA" smtClean="0"/>
              <a:t>19/11/2019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A38DC-480D-4308-B8FF-550CE9F1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DD0DA-EA91-4D3E-ADC7-8AC4DD2E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F2293A07-2C46-4B91-8E4E-BD3DF6E66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689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C7E71-F559-40DE-BCD8-ECCA8786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BBA30-300E-41AB-B883-D92140862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E50AE-0DF4-4AB6-A46E-1CC5CB87A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3F1A4-898F-41B3-918C-3C9536A9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3EE4B7A2-6A14-49DD-ABDF-CD1B5FA7F5D4}" type="datetimeFigureOut">
              <a:rPr lang="en-CA" smtClean="0"/>
              <a:t>19/11/2019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C35DC-19A2-4767-AAA7-D48BF8F2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14651-D7DE-4C0A-AA8A-3DDF0A69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F2293A07-2C46-4B91-8E4E-BD3DF6E66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794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F3F3-6329-4BE0-84DD-CDA5AA44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942-1120-4EDC-90CC-767B3AA53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CEF39-8A4F-441E-A3A2-1CA2AC189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45FFC-6505-471F-B4C6-55AEA345D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C2F11A-482D-4E49-A841-D9C162B31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789B08-7B80-40C1-91EE-1DB2A2D9F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3EE4B7A2-6A14-49DD-ABDF-CD1B5FA7F5D4}" type="datetimeFigureOut">
              <a:rPr lang="en-CA" smtClean="0"/>
              <a:t>19/11/2019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6734ED-B8C2-4BE3-9D53-1B0C8D57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5F36C2-DF0D-4DE2-AA7A-D980298A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F2293A07-2C46-4B91-8E4E-BD3DF6E66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543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F2025-03B1-4CBE-A1BA-C62E7DC1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6C285-B4A0-44C5-AC71-2E421541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3EE4B7A2-6A14-49DD-ABDF-CD1B5FA7F5D4}" type="datetimeFigureOut">
              <a:rPr lang="en-CA" smtClean="0"/>
              <a:t>19/11/2019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0E5491-DD89-4897-8421-3DE9A9597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75482-5005-46BC-AEEE-ECBEDF79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F2293A07-2C46-4B91-8E4E-BD3DF6E66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446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AF3F04-7304-4C1F-B3FF-4DCB6C6B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3EE4B7A2-6A14-49DD-ABDF-CD1B5FA7F5D4}" type="datetimeFigureOut">
              <a:rPr lang="en-CA" smtClean="0"/>
              <a:t>19/11/2019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8F79D6-F6E5-41E4-A271-93B4EE6A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313EF-513F-41A2-B8CA-1FB449FF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F2293A07-2C46-4B91-8E4E-BD3DF6E66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869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6EA58-5747-4E4A-A0FA-6C321D138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F3C1F-F669-49A6-A09A-842B14FFE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77D7A-1E84-4F90-8BEE-5976D8664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669A7-3B05-4DC9-BE0E-E1DFCD2DC4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3EE4B7A2-6A14-49DD-ABDF-CD1B5FA7F5D4}" type="datetimeFigureOut">
              <a:rPr lang="en-CA" smtClean="0"/>
              <a:t>19/11/2019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67E2F-FE15-4F24-B4B2-DC1BE336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2258F-675E-4A41-BD80-26C5EA59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F2293A07-2C46-4B91-8E4E-BD3DF6E66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68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ABE5D6-AD17-4824-A30A-680F512D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FA7DE-5FB8-4F73-B3FE-D1FF05EBE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C5E52-EC4B-4B5A-A23E-4BB100D05E0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3" y="5826585"/>
            <a:ext cx="1647756" cy="87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4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6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62F33-1A25-4B13-B022-505F37B2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0C806-9D24-4A6E-A62C-56E4139A6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DB882-9C0D-436F-82A4-BB0004831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27675-C2A5-4DC8-878B-999B9147CDB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86441-6A79-44F6-B217-F262F27DC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3340D-721C-44C3-B582-67E20B2D4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98C0-B83D-4697-A265-0F9CC280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02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72AEDD2-63C5-4FB8-BDA7-F3C11415750B}"/>
              </a:ext>
            </a:extLst>
          </p:cNvPr>
          <p:cNvSpPr txBox="1">
            <a:spLocks/>
          </p:cNvSpPr>
          <p:nvPr/>
        </p:nvSpPr>
        <p:spPr>
          <a:xfrm>
            <a:off x="1561575" y="1001932"/>
            <a:ext cx="9068849" cy="958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 WATER ACTION DECADE (2018-2028) AND CANADA’S CONTRIBUTION 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AADBFDF-CBEE-4E70-907C-968CBA1BAEAE}"/>
              </a:ext>
            </a:extLst>
          </p:cNvPr>
          <p:cNvSpPr txBox="1">
            <a:spLocks/>
          </p:cNvSpPr>
          <p:nvPr/>
        </p:nvSpPr>
        <p:spPr>
          <a:xfrm>
            <a:off x="1094014" y="2455332"/>
            <a:ext cx="9797143" cy="292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Vladimir Smakhtin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United Nations University Institute for Water, Environment and Health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Hamilton, ON, Canada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CA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Third Annual GWF Operations Team Meeting. November 19–20, 2019; 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CA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Hamilton, 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ON, Canada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sz="1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859633-1987-40E3-BBE8-A1495AA29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981" y="5488059"/>
            <a:ext cx="2436573" cy="12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2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9986B16-0B5F-4CA2-A837-70A87B20F3ED}"/>
              </a:ext>
            </a:extLst>
          </p:cNvPr>
          <p:cNvSpPr txBox="1">
            <a:spLocks/>
          </p:cNvSpPr>
          <p:nvPr/>
        </p:nvSpPr>
        <p:spPr>
          <a:xfrm>
            <a:off x="950167" y="225171"/>
            <a:ext cx="10515600" cy="74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 IN THE GLOBAL “WATER WORLD”</a:t>
            </a:r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5300FED-3948-49F0-BA27-6FECECD99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5" y="1110344"/>
            <a:ext cx="3345007" cy="43288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3E8BAC-A9E6-4575-8CE8-4D0B99AD4E77}"/>
              </a:ext>
            </a:extLst>
          </p:cNvPr>
          <p:cNvSpPr txBox="1"/>
          <p:nvPr/>
        </p:nvSpPr>
        <p:spPr>
          <a:xfrm>
            <a:off x="4562669" y="1110343"/>
            <a:ext cx="69030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Organisations, 21 authors. Led by R. Sandford (UNU-INWEH)</a:t>
            </a:r>
          </a:p>
          <a:p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 of the current status in terms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Research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Overseas development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governance and Institutions</a:t>
            </a:r>
          </a:p>
          <a:p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include, amongst others: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national inventory of available professional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specific developmental regional challenges to achieve quick wins with modest investments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how to resolve internal water problems to the world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national contributions to global sustainability processes around GWF</a:t>
            </a:r>
          </a:p>
          <a:p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047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B079-7078-41D6-B138-3E232168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433748"/>
            <a:ext cx="10515600" cy="539940"/>
          </a:xfrm>
        </p:spPr>
        <p:txBody>
          <a:bodyPr>
            <a:normAutofit/>
          </a:bodyPr>
          <a:lstStyle/>
          <a:p>
            <a:pPr algn="ctr"/>
            <a:r>
              <a:rPr lang="en-C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FOR GWF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B34A9E-8A83-45DF-ACBF-7357F32F84B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027435" y="1620951"/>
            <a:ext cx="3616098" cy="36160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0AE78-F7E8-446D-8E24-8D8CCDE1C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5" y="1297319"/>
            <a:ext cx="10515600" cy="4263361"/>
          </a:xfrm>
        </p:spPr>
        <p:txBody>
          <a:bodyPr>
            <a:normAutofit fontScale="62500" lnSpcReduction="20000"/>
          </a:bodyPr>
          <a:lstStyle/>
          <a:p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how to resolve </a:t>
            </a:r>
            <a:r>
              <a:rPr lang="en-CA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nationally</a:t>
            </a:r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least one chronic </a:t>
            </a:r>
            <a:r>
              <a:rPr lang="en-CA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 problem. Can GWF pick one? </a:t>
            </a:r>
          </a:p>
          <a:p>
            <a:endParaRPr lang="en-C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 at least one long-lasting national water problem within the time frame of the Decade. Is there a role for GWF?   </a:t>
            </a:r>
          </a:p>
          <a:p>
            <a:endParaRPr lang="en-C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beyond academic publications: </a:t>
            </a:r>
          </a:p>
          <a:p>
            <a:pPr lvl="1"/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Demand-driven planning; Co-development with future users / beneficiaries</a:t>
            </a:r>
          </a:p>
          <a:p>
            <a:pPr lvl="1"/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–&gt; Outcome –&gt; Impact</a:t>
            </a:r>
          </a:p>
          <a:p>
            <a:endParaRPr lang="en-C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concise connection, wherever possible, between individual GWF project outputs and SDG targets and indicators. Explain HOW a project contributes.</a:t>
            </a:r>
          </a:p>
          <a:p>
            <a:endParaRPr lang="en-C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“Canada Water” network around GWF –   to speak internationally with one – Canadian – voice; at least for Water Research </a:t>
            </a:r>
          </a:p>
          <a:p>
            <a:endParaRPr lang="en-C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987DB-6F9B-4706-B4F4-33FF22B5F044}"/>
              </a:ext>
            </a:extLst>
          </p:cNvPr>
          <p:cNvSpPr txBox="1"/>
          <p:nvPr/>
        </p:nvSpPr>
        <p:spPr>
          <a:xfrm>
            <a:off x="4624251" y="6069875"/>
            <a:ext cx="2943497" cy="58477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C6FEBE-ECC2-4666-9637-1037C0B04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70" y="809625"/>
            <a:ext cx="6176827" cy="46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8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AE090F39-D28E-4437-B054-B3A16549B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47" y="478808"/>
            <a:ext cx="7259975" cy="772286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br>
              <a:rPr lang="en-US" sz="27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 DEVELOPMENT GOALS (SDGs)</a:t>
            </a:r>
            <a:br>
              <a:rPr lang="en-GB" sz="2300" i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9FB82D-88A6-4AC3-A003-590A6F76546F}"/>
              </a:ext>
            </a:extLst>
          </p:cNvPr>
          <p:cNvGrpSpPr/>
          <p:nvPr/>
        </p:nvGrpSpPr>
        <p:grpSpPr>
          <a:xfrm>
            <a:off x="2169953" y="1463351"/>
            <a:ext cx="7581662" cy="3931298"/>
            <a:chOff x="915416" y="585216"/>
            <a:chExt cx="4660817" cy="23217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D494A2-DCE6-4398-B8EF-B3098486C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416" y="585216"/>
              <a:ext cx="670560" cy="670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4E6630C-CBB1-4F19-89F4-35DA7246A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733" y="591692"/>
              <a:ext cx="664083" cy="66408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DD16053-9AD6-419D-8EC9-4F8691877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2281" y="585216"/>
              <a:ext cx="660613" cy="6606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D0061C-F76A-4EBD-B21C-CF1BB5EF5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713" y="591692"/>
              <a:ext cx="672089" cy="67208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B160058-4D9D-4718-B1F4-D33985DDB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1075" y="585216"/>
              <a:ext cx="670560" cy="670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A7EAEB-2E4F-4016-97FE-09F4556E5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301" y="585216"/>
              <a:ext cx="670560" cy="670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F5DAA60-7623-4706-B51C-A7E2F41AE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416" y="1405814"/>
              <a:ext cx="670560" cy="670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F3C5A-31C6-4155-A50E-F5C8444D4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412" y="1405814"/>
              <a:ext cx="670560" cy="670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F39E975-6EDF-4B63-B823-E58AA6A1B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2334" y="1405814"/>
              <a:ext cx="670560" cy="670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FEFD14-92B6-4A45-85A1-E95CE97D3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477" y="1405814"/>
              <a:ext cx="670560" cy="670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A9DCAC8-CBC9-49A9-81E2-F49261520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1075" y="1405814"/>
              <a:ext cx="670560" cy="670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C7B00C1-ECDD-4CF8-9A09-DD75ADE46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73" y="1405814"/>
              <a:ext cx="670560" cy="670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F19941E-07DF-499A-9CB0-74A82A7C4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38" y="2236359"/>
              <a:ext cx="670560" cy="670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E0D8E1D-D52E-4160-BDA2-4402B5ED6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89" y="2236359"/>
              <a:ext cx="670560" cy="670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61F9E43-9D7D-42DA-AFFA-1FA044D0F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996" y="2236359"/>
              <a:ext cx="670560" cy="670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959C85A-2005-4A09-AA9E-6A2353243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482" y="2236359"/>
              <a:ext cx="670560" cy="670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66D2DD8-A4CD-465C-BE4E-41852E58A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3596" y="2236359"/>
              <a:ext cx="670560" cy="67056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AB56487-36C4-4810-9EB8-1723633361EB}"/>
              </a:ext>
            </a:extLst>
          </p:cNvPr>
          <p:cNvGrpSpPr/>
          <p:nvPr/>
        </p:nvGrpSpPr>
        <p:grpSpPr>
          <a:xfrm>
            <a:off x="1324032" y="1108249"/>
            <a:ext cx="9403809" cy="5047926"/>
            <a:chOff x="1324032" y="1108249"/>
            <a:chExt cx="9403809" cy="504792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6BE92C9-6DD0-40F8-B20B-2BFE62114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324032" y="1108249"/>
              <a:ext cx="5450296" cy="488331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B471F1-847D-431E-B816-7E0FF63F9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130889" y="1108249"/>
              <a:ext cx="3596952" cy="5047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825" y="423754"/>
            <a:ext cx="8229600" cy="754912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DECADES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50302" y="1943100"/>
            <a:ext cx="10008248" cy="273367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Decade of Sustainable Energy for All: </a:t>
            </a:r>
            <a:r>
              <a:rPr lang="en-C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2014-2024.</a:t>
            </a:r>
            <a:r>
              <a:rPr lang="en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Decade of Action on Nutrition: </a:t>
            </a:r>
            <a:r>
              <a:rPr lang="en-C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– 2025</a:t>
            </a:r>
            <a:r>
              <a:rPr lang="en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Decade on Family Farming: </a:t>
            </a:r>
            <a:r>
              <a:rPr lang="en-C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– 2028</a:t>
            </a:r>
            <a:r>
              <a:rPr lang="en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Decade on Ecosystem restoration: </a:t>
            </a:r>
            <a:r>
              <a:rPr lang="en-C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2030</a:t>
            </a:r>
            <a:r>
              <a:rPr lang="en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Decade on Ocean Science for Sustainable Development: </a:t>
            </a:r>
            <a:r>
              <a:rPr lang="en-C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2021-2030</a:t>
            </a:r>
            <a:r>
              <a:rPr lang="en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UNESCO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Decade of Action- Water for Sustainable Development: </a:t>
            </a:r>
            <a:r>
              <a:rPr lang="en-C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2018-2028.</a:t>
            </a:r>
            <a:r>
              <a:rPr lang="en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UN-Water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Decades: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driven by member states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champions and underpinning UN Resolutions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objectives and action plans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periodically reviewed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rgbClr val="342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0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 rot="5400000">
            <a:off x="3735952" y="3427027"/>
            <a:ext cx="1066800" cy="96748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674" y="212560"/>
            <a:ext cx="7707901" cy="80522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“WATER DECADE” IN A NUTSHELL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785607" y="901501"/>
            <a:ext cx="7889837" cy="166846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sustainable development (</a:t>
            </a:r>
            <a:r>
              <a:rPr lang="en-GB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silos to integration)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 implementation of existing programmes and projects </a:t>
            </a:r>
            <a:r>
              <a:rPr lang="en-GB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(align them with Agenda 2030)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Inspire action to achieve the 2030 Agenda </a:t>
            </a:r>
            <a:r>
              <a:rPr lang="en-GB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political will) </a:t>
            </a:r>
            <a:endParaRPr lang="en-GB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7" name="Picture 9" descr="C:\Users\KMOLDEUS\Dropbox (UN Water)\CAMPAIGNS\DECADE\Photos\589718393_7d60c4361e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73" y="1017785"/>
            <a:ext cx="2831979" cy="46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ounded Rectangle 41"/>
          <p:cNvSpPr/>
          <p:nvPr/>
        </p:nvSpPr>
        <p:spPr>
          <a:xfrm>
            <a:off x="3785607" y="2659424"/>
            <a:ext cx="7889836" cy="16684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streams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knowledge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of good practices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knowledge generation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dissemination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Pursue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promote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implementation of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water-related SDGs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58D21-CDB8-49D1-A25C-FD2084E58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150" y="5531701"/>
            <a:ext cx="2432515" cy="1219306"/>
          </a:xfrm>
          <a:prstGeom prst="rect">
            <a:avLst/>
          </a:prstGeom>
        </p:spPr>
      </p:pic>
      <p:sp>
        <p:nvSpPr>
          <p:cNvPr id="8" name="Rounded Rectangle 41">
            <a:extLst>
              <a:ext uri="{FF2B5EF4-FFF2-40B4-BE49-F238E27FC236}">
                <a16:creationId xmlns:a16="http://schemas.microsoft.com/office/drawing/2014/main" id="{A5B1883A-DA60-4B79-A535-01AEB619EBB8}"/>
              </a:ext>
            </a:extLst>
          </p:cNvPr>
          <p:cNvSpPr/>
          <p:nvPr/>
        </p:nvSpPr>
        <p:spPr>
          <a:xfrm>
            <a:off x="3785607" y="4324089"/>
            <a:ext cx="7889836" cy="10668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UN-Water Task Force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Coordinated by UNU and UN-DESA; 12 more members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2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41">
            <a:extLst>
              <a:ext uri="{FF2B5EF4-FFF2-40B4-BE49-F238E27FC236}">
                <a16:creationId xmlns:a16="http://schemas.microsoft.com/office/drawing/2014/main" id="{9CB2B0DF-E026-4F0F-AB6A-7BE6C797208A}"/>
              </a:ext>
            </a:extLst>
          </p:cNvPr>
          <p:cNvSpPr/>
          <p:nvPr/>
        </p:nvSpPr>
        <p:spPr>
          <a:xfrm>
            <a:off x="3785607" y="5019010"/>
            <a:ext cx="7889836" cy="10668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Decade Web Site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www.wateractiondecade.org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2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3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0F68-5424-45F0-A154-8161F855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6823143-4088-455E-8979-EDFA756FF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84" y="0"/>
            <a:ext cx="8994712" cy="587444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53090A-6E4C-446B-A1B1-7E088F361E49}"/>
              </a:ext>
            </a:extLst>
          </p:cNvPr>
          <p:cNvSpPr/>
          <p:nvPr/>
        </p:nvSpPr>
        <p:spPr>
          <a:xfrm>
            <a:off x="1427584" y="5228112"/>
            <a:ext cx="6627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High-level Conference on the Midterm Comprehensive Review of Decade.  New York; 22 -24 March 2023 – What have we achieved 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223F90-20B6-4FC5-84A2-E7DC10BB9DDC}"/>
              </a:ext>
            </a:extLst>
          </p:cNvPr>
          <p:cNvSpPr/>
          <p:nvPr/>
        </p:nvSpPr>
        <p:spPr>
          <a:xfrm>
            <a:off x="9161301" y="2906486"/>
            <a:ext cx="914400" cy="522514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88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0F68-5424-45F0-A154-8161F8551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1025132"/>
          </a:xfrm>
        </p:spPr>
        <p:txBody>
          <a:bodyPr>
            <a:normAutofit/>
          </a:bodyPr>
          <a:lstStyle/>
          <a:p>
            <a:pPr algn="ctr"/>
            <a:r>
              <a:rPr lang="en-C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 IS NOT ON TRACK WITH SDGs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3FE4C1-3155-4253-8F56-FF373D6B9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220" y="1660850"/>
            <a:ext cx="9459686" cy="3079101"/>
          </a:xfrm>
        </p:spPr>
        <p:txBody>
          <a:bodyPr>
            <a:normAutofit fontScale="85000" lnSpcReduction="10000"/>
          </a:bodyPr>
          <a:lstStyle/>
          <a:p>
            <a:r>
              <a:rPr lang="en-C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2019: Four years into “SDG era” and two years into Water Decade. </a:t>
            </a:r>
          </a:p>
          <a:p>
            <a:endParaRPr lang="en-CA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SDGs are periodically reviewed. High-Level Political Forum (HLPF) reviewed progress with SDG6 in 2018. </a:t>
            </a:r>
            <a:r>
              <a:rPr lang="en-CA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UN-Water SDG6 Synthesis Report. </a:t>
            </a:r>
          </a:p>
          <a:p>
            <a:endParaRPr lang="en-CA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SG annual Report 2019 </a:t>
            </a:r>
            <a:r>
              <a:rPr lang="en-C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 similar concern with many SDGs</a:t>
            </a:r>
          </a:p>
          <a:p>
            <a:endParaRPr lang="en-CA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are trying to accelerate and / or position themselves in the context of certain SDGs.   </a:t>
            </a:r>
          </a:p>
          <a:p>
            <a:endParaRPr lang="en-CA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925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20" y="411908"/>
            <a:ext cx="11540690" cy="926186"/>
          </a:xfrm>
        </p:spPr>
        <p:txBody>
          <a:bodyPr>
            <a:noAutofit/>
          </a:bodyPr>
          <a:lstStyle/>
          <a:p>
            <a:pPr algn="ctr"/>
            <a:r>
              <a:rPr lang="en-C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UNSOLVED PROBLEMS IN HYDROLOGY: </a:t>
            </a:r>
            <a:br>
              <a:rPr lang="en-C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example of a long-term program of action, or a lost opportunity ? </a:t>
            </a:r>
            <a:endParaRPr lang="en-GB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30935-9AFF-43F4-93D6-376FCA49E2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486" y="1926214"/>
            <a:ext cx="3051661" cy="296011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60BA0D-CD53-4C53-A5EB-97840D41D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875" y="2023627"/>
            <a:ext cx="8258176" cy="2960113"/>
          </a:xfrm>
        </p:spPr>
        <p:txBody>
          <a:bodyPr>
            <a:normAutofit fontScale="92500" lnSpcReduction="20000"/>
          </a:bodyPr>
          <a:lstStyle/>
          <a:p>
            <a:r>
              <a:rPr lang="en-C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 fits perfectly with the Water Action Decade</a:t>
            </a:r>
          </a:p>
          <a:p>
            <a:r>
              <a:rPr lang="en-C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IAHS – active UN-Water partner</a:t>
            </a:r>
          </a:p>
          <a:p>
            <a:r>
              <a:rPr lang="en-C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2-years discussions published in HSJ in July 2019</a:t>
            </a:r>
          </a:p>
          <a:p>
            <a:r>
              <a:rPr lang="en-C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“Problems” in the final set are formulated as “research questions”, not as development challenges</a:t>
            </a:r>
          </a:p>
          <a:p>
            <a:r>
              <a:rPr lang="en-C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explicit alignment with SDGs or implementation plans</a:t>
            </a:r>
          </a:p>
          <a:p>
            <a:endParaRPr lang="en-CA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 </a:t>
            </a:r>
            <a:r>
              <a:rPr lang="en-CA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vadis</a:t>
            </a:r>
            <a:r>
              <a:rPr lang="en-CA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CA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78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5EB3-B268-4B0A-894E-DE0F54C0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75" y="365130"/>
            <a:ext cx="10515600" cy="745214"/>
          </a:xfrm>
        </p:spPr>
        <p:txBody>
          <a:bodyPr>
            <a:normAutofit/>
          </a:bodyPr>
          <a:lstStyle/>
          <a:p>
            <a:pPr algn="ctr"/>
            <a:r>
              <a:rPr lang="en-C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CONTRIBUTIONS - 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33963-9094-4347-A66F-AC102F33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37" y="1228490"/>
            <a:ext cx="8220270" cy="4139761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Sustainable Development Strategy – </a:t>
            </a:r>
            <a:r>
              <a:rPr lang="en-CA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water–related SDGs - nationally</a:t>
            </a:r>
          </a:p>
          <a:p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Feminist International Assistance Policy –           </a:t>
            </a:r>
            <a:endParaRPr lang="en-CA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action areas, including Environment and Climate Action </a:t>
            </a:r>
          </a:p>
          <a:p>
            <a:pPr lvl="1"/>
            <a:r>
              <a:rPr lang="en-CA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 is 13-th largest development aid provider for water sector of developing countries </a:t>
            </a:r>
          </a:p>
          <a:p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research capabilities and </a:t>
            </a:r>
            <a:r>
              <a:rPr lang="en-CA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impact </a:t>
            </a:r>
          </a:p>
          <a:p>
            <a:pPr lvl="1"/>
            <a:r>
              <a:rPr lang="en-CA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6-th in the world by number of water-related journals published   </a:t>
            </a:r>
          </a:p>
          <a:p>
            <a:pPr lvl="1"/>
            <a:r>
              <a:rPr lang="en-CA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7-th most popular destination for foreign students to study “water”</a:t>
            </a:r>
          </a:p>
          <a:p>
            <a:pPr lvl="1"/>
            <a:r>
              <a:rPr lang="en-CA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8-th in the world by the number of water-related publications and citations (Mehmood, 2019)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D9978E-518E-4078-A9B0-08F1E28F7206}"/>
              </a:ext>
            </a:extLst>
          </p:cNvPr>
          <p:cNvGrpSpPr/>
          <p:nvPr/>
        </p:nvGrpSpPr>
        <p:grpSpPr>
          <a:xfrm>
            <a:off x="8569868" y="979953"/>
            <a:ext cx="3536407" cy="5759889"/>
            <a:chOff x="8569868" y="979953"/>
            <a:chExt cx="3536407" cy="5759889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977C6CC-0287-4150-A57B-E9EDB9442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9868" y="979953"/>
              <a:ext cx="2316618" cy="29979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B49FE8-F84F-4EF9-A03C-9AAE8F4B5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6698" y="3582743"/>
              <a:ext cx="2439577" cy="3157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650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ED9F2-CCB9-4171-87B7-9F2C44399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800100"/>
            <a:ext cx="8917002" cy="479973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7580EE9-94B5-4433-BD9F-ED0A80F3F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340" y="5325194"/>
            <a:ext cx="8052319" cy="549275"/>
          </a:xfrm>
        </p:spPr>
        <p:txBody>
          <a:bodyPr>
            <a:normAutofit/>
          </a:bodyPr>
          <a:lstStyle/>
          <a:p>
            <a:pPr algn="ctr"/>
            <a:r>
              <a:rPr lang="en-CA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20 countries by water-related publications during 2012-2017 (Mehmood, 2019)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3919DA-2EF9-4D53-AE90-54701203E4F4}"/>
              </a:ext>
            </a:extLst>
          </p:cNvPr>
          <p:cNvSpPr/>
          <p:nvPr/>
        </p:nvSpPr>
        <p:spPr>
          <a:xfrm>
            <a:off x="1523999" y="2428875"/>
            <a:ext cx="2726483" cy="2857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986B16-0B5F-4CA2-A837-70A87B20F3ED}"/>
              </a:ext>
            </a:extLst>
          </p:cNvPr>
          <p:cNvSpPr txBox="1">
            <a:spLocks/>
          </p:cNvSpPr>
          <p:nvPr/>
        </p:nvSpPr>
        <p:spPr>
          <a:xfrm>
            <a:off x="922175" y="365130"/>
            <a:ext cx="10515600" cy="74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CONTRIBUTIONS - CANADA</a:t>
            </a:r>
          </a:p>
        </p:txBody>
      </p:sp>
    </p:spTree>
    <p:extLst>
      <p:ext uri="{BB962C8B-B14F-4D97-AF65-F5344CB8AC3E}">
        <p14:creationId xmlns:p14="http://schemas.microsoft.com/office/powerpoint/2010/main" val="936575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1841</TotalTime>
  <Words>801</Words>
  <Application>Microsoft Office PowerPoint</Application>
  <PresentationFormat>Widescreen</PresentationFormat>
  <Paragraphs>105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Custom Design</vt:lpstr>
      <vt:lpstr>PowerPoint Presentation</vt:lpstr>
      <vt:lpstr> SUSTAINABLE DEVELOPMENT GOALS (SDGs) </vt:lpstr>
      <vt:lpstr>UN DECADES</vt:lpstr>
      <vt:lpstr>“WATER DECADE” IN A NUTSHELL</vt:lpstr>
      <vt:lpstr>PowerPoint Presentation</vt:lpstr>
      <vt:lpstr>THE WORLD IS NOT ON TRACK WITH SDGs</vt:lpstr>
      <vt:lpstr>23 UNSOLVED PROBLEMS IN HYDROLOGY:  An example of a long-term program of action, or a lost opportunity ? </vt:lpstr>
      <vt:lpstr>EXAMPLE CONTRIBUTIONS - CANADA</vt:lpstr>
      <vt:lpstr>Top 20 countries by water-related publications during 2012-2017 (Mehmood, 2019) </vt:lpstr>
      <vt:lpstr>PowerPoint Presentation</vt:lpstr>
      <vt:lpstr>OPPORTUNITIES FOR GWF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S204-Intern1</dc:creator>
  <cp:lastModifiedBy>Vladimir Smakhtin</cp:lastModifiedBy>
  <cp:revision>227</cp:revision>
  <dcterms:created xsi:type="dcterms:W3CDTF">2017-12-18T22:38:00Z</dcterms:created>
  <dcterms:modified xsi:type="dcterms:W3CDTF">2019-11-19T13:03:02Z</dcterms:modified>
</cp:coreProperties>
</file>